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theme/themeOverride1.xml" ContentType="application/vnd.openxmlformats-officedocument.themeOverride+xml"/>
  <Override PartName="/ppt/charts/chart6.xml" ContentType="application/vnd.openxmlformats-officedocument.drawingml.chart+xml"/>
  <Override PartName="/ppt/theme/themeOverride2.xml" ContentType="application/vnd.openxmlformats-officedocument.themeOverride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9.xml" ContentType="application/vnd.openxmlformats-officedocument.drawingml.chart+xml"/>
  <Override PartName="/ppt/drawings/drawing2.xml" ContentType="application/vnd.openxmlformats-officedocument.drawingml.chartshapes+xml"/>
  <Override PartName="/ppt/charts/chart10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5"/>
  </p:notesMasterIdLst>
  <p:sldIdLst>
    <p:sldId id="257" r:id="rId2"/>
    <p:sldId id="258" r:id="rId3"/>
    <p:sldId id="298" r:id="rId4"/>
    <p:sldId id="261" r:id="rId5"/>
    <p:sldId id="262" r:id="rId6"/>
    <p:sldId id="300" r:id="rId7"/>
    <p:sldId id="303" r:id="rId8"/>
    <p:sldId id="263" r:id="rId9"/>
    <p:sldId id="264" r:id="rId10"/>
    <p:sldId id="265" r:id="rId11"/>
    <p:sldId id="266" r:id="rId12"/>
    <p:sldId id="302" r:id="rId13"/>
    <p:sldId id="307" r:id="rId14"/>
    <p:sldId id="272" r:id="rId15"/>
    <p:sldId id="273" r:id="rId16"/>
    <p:sldId id="295" r:id="rId17"/>
    <p:sldId id="301" r:id="rId18"/>
    <p:sldId id="309" r:id="rId19"/>
    <p:sldId id="308" r:id="rId20"/>
    <p:sldId id="304" r:id="rId21"/>
    <p:sldId id="305" r:id="rId22"/>
    <p:sldId id="306" r:id="rId23"/>
    <p:sldId id="310" r:id="rId24"/>
  </p:sldIdLst>
  <p:sldSz cx="9144000" cy="6858000" type="screen4x3"/>
  <p:notesSz cx="6797675" cy="992822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42093"/>
    <a:srgbClr val="CC0066"/>
    <a:srgbClr val="FF00FF"/>
    <a:srgbClr val="941651"/>
    <a:srgbClr val="FF99FF"/>
    <a:srgbClr val="FF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505E3EF-67EA-436B-97B2-0124C06EBD24}" styleName="Estilo medio 4 - Énfasis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8A107856-5554-42FB-B03E-39F5DBC370BA}" styleName="Estilo medio 4 - Énfasis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9D7B26C5-4107-4FEC-AEDC-1716B250A1EF}" styleName="Estilo cl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Estilo claro 1 - Acent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C083E6E3-FA7D-4D7B-A595-EF9225AFEA82}" styleName="Estilo claro 1 - Acento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5365" autoAdjust="0"/>
    <p:restoredTop sz="94660"/>
  </p:normalViewPr>
  <p:slideViewPr>
    <p:cSldViewPr snapToGrid="0">
      <p:cViewPr varScale="1">
        <p:scale>
          <a:sx n="87" d="100"/>
          <a:sy n="87" d="100"/>
        </p:scale>
        <p:origin x="245" y="5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NULL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drian.perezc\Desktop\gr&#225;ficas%202018%20resultados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oleObject" Target="Libro8" TargetMode="Externa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drian.perezc\AppData\Local\Microsoft\Windows\INetCache\Content.Outlook\ZC47TZFI\Saldos%20Finales%20-%20FEDERAL%20180828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drian.perezc\AppData\Local\Microsoft\Windows\INetCache\Content.Outlook\ZC47TZFI\vigilancia%20de%20la%20elecci&#243;n%202018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Libro2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drian.perezc\Desktop\vigilancia%20de%20la%20elecci&#243;n%202018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1.bin"/><Relationship Id="rId1" Type="http://schemas.openxmlformats.org/officeDocument/2006/relationships/themeOverride" Target="../theme/themeOverride1.xm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2.bin"/><Relationship Id="rId1" Type="http://schemas.openxmlformats.org/officeDocument/2006/relationships/themeOverride" Target="../theme/themeOverride2.xm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Libro5" TargetMode="Externa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drian.perezc\AppData\Local\Microsoft\Windows\INetCache\Content.Outlook\ZC47TZFI\Conteos%20y%20PREPs%20JU%20(002)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oleObject" Target="Libro8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6.9189905949256295E-2"/>
          <c:y val="2.3721607325680599E-2"/>
          <c:w val="0.96180555555555602"/>
          <c:h val="0.73832989144329397"/>
        </c:manualLayout>
      </c:layout>
      <c:bar3DChart>
        <c:barDir val="col"/>
        <c:grouping val="percentStacked"/>
        <c:varyColors val="0"/>
        <c:ser>
          <c:idx val="0"/>
          <c:order val="0"/>
          <c:tx>
            <c:strRef>
              <c:f>Hoja1!$B$2</c:f>
              <c:strCache>
                <c:ptCount val="1"/>
                <c:pt idx="0">
                  <c:v>2012</c:v>
                </c:pt>
              </c:strCache>
            </c:strRef>
          </c:tx>
          <c:spPr>
            <a:solidFill>
              <a:srgbClr val="E09ED8"/>
            </a:solidFill>
            <a:ln w="9525" cap="flat" cmpd="sng" algn="ctr">
              <a:noFill/>
              <a:round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2.0001966283334807E-2"/>
                  <c:y val="-5.4361388800615836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ACC-4177-B881-E97335FDF391}"/>
                </c:ext>
              </c:extLst>
            </c:dLbl>
            <c:dLbl>
              <c:idx val="1"/>
              <c:layout>
                <c:manualLayout>
                  <c:x val="1.909727218939276E-2"/>
                  <c:y val="1.18608036628403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ACC-4177-B881-E97335FDF391}"/>
                </c:ext>
              </c:extLst>
            </c:dLbl>
            <c:dLbl>
              <c:idx val="2"/>
              <c:layout>
                <c:manualLayout>
                  <c:x val="3.1560885122952444E-2"/>
                  <c:y val="-4.447801373565116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9ACC-4177-B881-E97335FDF391}"/>
                </c:ext>
              </c:extLst>
            </c:dLbl>
            <c:dLbl>
              <c:idx val="3"/>
              <c:layout>
                <c:manualLayout>
                  <c:x val="2.8801338906507049E-2"/>
                  <c:y val="-7.116482197704186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ACC-4177-B881-E97335FDF39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rgbClr val="00206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Hoja1!$A$3:$A$6</c:f>
              <c:strCache>
                <c:ptCount val="4"/>
                <c:pt idx="0">
                  <c:v>Lista Nominal</c:v>
                </c:pt>
                <c:pt idx="1">
                  <c:v>Casillas a Instalar</c:v>
                </c:pt>
                <c:pt idx="2">
                  <c:v>Funcionarios de Casilla</c:v>
                </c:pt>
                <c:pt idx="3">
                  <c:v>Cargos a elegir</c:v>
                </c:pt>
              </c:strCache>
            </c:strRef>
          </c:cat>
          <c:val>
            <c:numRef>
              <c:f>Hoja1!$B$3:$B$6</c:f>
              <c:numCache>
                <c:formatCode>#,##0</c:formatCode>
                <c:ptCount val="4"/>
                <c:pt idx="0">
                  <c:v>79454802</c:v>
                </c:pt>
                <c:pt idx="1">
                  <c:v>143132</c:v>
                </c:pt>
                <c:pt idx="2">
                  <c:v>1001911</c:v>
                </c:pt>
                <c:pt idx="3">
                  <c:v>2127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ACC-4177-B881-E97335FDF391}"/>
            </c:ext>
          </c:extLst>
        </c:ser>
        <c:ser>
          <c:idx val="1"/>
          <c:order val="1"/>
          <c:tx>
            <c:strRef>
              <c:f>Hoja1!$C$2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rgbClr val="DD538B"/>
            </a:solidFill>
            <a:ln w="9525" cap="flat" cmpd="sng" algn="ctr">
              <a:noFill/>
              <a:round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1.4126421321031667E-2"/>
                  <c:y val="-0.11564283571269304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89,123,355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9ACC-4177-B881-E97335FDF391}"/>
                </c:ext>
              </c:extLst>
            </c:dLbl>
            <c:dLbl>
              <c:idx val="1"/>
              <c:layout>
                <c:manualLayout>
                  <c:x val="1.700478504728116E-2"/>
                  <c:y val="-0.10971243388127289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156,823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9ACC-4177-B881-E97335FDF391}"/>
                </c:ext>
              </c:extLst>
            </c:dLbl>
            <c:dLbl>
              <c:idx val="2"/>
              <c:layout>
                <c:manualLayout>
                  <c:x val="1.4839071679942051E-2"/>
                  <c:y val="-0.1630860503640543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1,398,606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9ACC-4177-B881-E97335FDF391}"/>
                </c:ext>
              </c:extLst>
            </c:dLbl>
            <c:dLbl>
              <c:idx val="3"/>
              <c:layout>
                <c:manualLayout>
                  <c:x val="1.2984092207481606E-2"/>
                  <c:y val="-0.19273805952115508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3,406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9ACC-4177-B881-E97335FDF39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rgbClr val="002060"/>
                    </a:solidFill>
                    <a:latin typeface="Arial" charset="0"/>
                    <a:ea typeface="Arial" charset="0"/>
                    <a:cs typeface="Arial" charset="0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Hoja1!$A$3:$A$6</c:f>
              <c:strCache>
                <c:ptCount val="4"/>
                <c:pt idx="0">
                  <c:v>Lista Nominal</c:v>
                </c:pt>
                <c:pt idx="1">
                  <c:v>Casillas a Instalar</c:v>
                </c:pt>
                <c:pt idx="2">
                  <c:v>Funcionarios de Casilla</c:v>
                </c:pt>
                <c:pt idx="3">
                  <c:v>Cargos a elegir</c:v>
                </c:pt>
              </c:strCache>
            </c:strRef>
          </c:cat>
          <c:val>
            <c:numRef>
              <c:f>Hoja1!$C$3:$C$6</c:f>
              <c:numCache>
                <c:formatCode>#,##0</c:formatCode>
                <c:ptCount val="4"/>
                <c:pt idx="0">
                  <c:v>8856740</c:v>
                </c:pt>
                <c:pt idx="1">
                  <c:v>12352</c:v>
                </c:pt>
                <c:pt idx="2">
                  <c:v>384965</c:v>
                </c:pt>
                <c:pt idx="3">
                  <c:v>1279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9ACC-4177-B881-E97335FDF39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7"/>
        <c:gapDepth val="280"/>
        <c:shape val="cylinder"/>
        <c:axId val="-1927790288"/>
        <c:axId val="-1927788112"/>
        <c:axId val="0"/>
      </c:bar3DChart>
      <c:catAx>
        <c:axId val="-192779028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-1927788112"/>
        <c:crosses val="autoZero"/>
        <c:auto val="1"/>
        <c:lblAlgn val="ctr"/>
        <c:lblOffset val="100"/>
        <c:noMultiLvlLbl val="0"/>
      </c:catAx>
      <c:valAx>
        <c:axId val="-1927788112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-19277902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07772702740495"/>
          <c:y val="0.90831902293127598"/>
          <c:w val="0.16986357508515301"/>
          <c:h val="7.388977157446330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  <c:userShapes r:id="rId4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6817064766384"/>
          <c:y val="3.4320564610620399E-2"/>
          <c:w val="0.89318293523361603"/>
          <c:h val="0.83247536154524004"/>
        </c:manualLayout>
      </c:layout>
      <c:lineChart>
        <c:grouping val="standard"/>
        <c:varyColors val="0"/>
        <c:ser>
          <c:idx val="0"/>
          <c:order val="0"/>
          <c:tx>
            <c:strRef>
              <c:f>Hoja1!$B$84</c:f>
              <c:strCache>
                <c:ptCount val="1"/>
                <c:pt idx="0">
                  <c:v>Hombres</c:v>
                </c:pt>
              </c:strCache>
            </c:strRef>
          </c:tx>
          <c:spPr>
            <a:ln w="63500" cap="rnd">
              <a:solidFill>
                <a:srgbClr val="CC0066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CC0066"/>
              </a:solidFill>
              <a:ln w="9525">
                <a:solidFill>
                  <a:srgbClr val="CC0066"/>
                </a:solidFill>
              </a:ln>
              <a:effectLst/>
            </c:spPr>
          </c:marker>
          <c:dLbls>
            <c:dLbl>
              <c:idx val="9"/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400" b="1" i="0" u="none" strike="noStrike" kern="1200" baseline="0">
                        <a:solidFill>
                          <a:srgbClr val="CC0066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r>
                      <a:rPr lang="en-US" dirty="0"/>
                      <a:t>51.6%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400" b="1" i="0" u="none" strike="noStrike" kern="1200" baseline="0">
                      <a:solidFill>
                        <a:srgbClr val="CC0066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s-MX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8BF5-4258-8873-4C79D5FF588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MX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Hoja1!$A$85:$A$94</c:f>
              <c:numCache>
                <c:formatCode>General</c:formatCode>
                <c:ptCount val="10"/>
                <c:pt idx="0">
                  <c:v>1991</c:v>
                </c:pt>
                <c:pt idx="1">
                  <c:v>1994</c:v>
                </c:pt>
                <c:pt idx="2">
                  <c:v>1997</c:v>
                </c:pt>
                <c:pt idx="3">
                  <c:v>2000</c:v>
                </c:pt>
                <c:pt idx="4">
                  <c:v>2003</c:v>
                </c:pt>
                <c:pt idx="5">
                  <c:v>2006</c:v>
                </c:pt>
                <c:pt idx="6">
                  <c:v>2009</c:v>
                </c:pt>
                <c:pt idx="7">
                  <c:v>2012</c:v>
                </c:pt>
                <c:pt idx="8">
                  <c:v>2015</c:v>
                </c:pt>
                <c:pt idx="9">
                  <c:v>2018</c:v>
                </c:pt>
              </c:numCache>
            </c:numRef>
          </c:cat>
          <c:val>
            <c:numRef>
              <c:f>Hoja1!$B$85:$B$94</c:f>
              <c:numCache>
                <c:formatCode>0.0%</c:formatCode>
                <c:ptCount val="10"/>
                <c:pt idx="0">
                  <c:v>0.96199999999999997</c:v>
                </c:pt>
                <c:pt idx="1">
                  <c:v>0.85799999999999998</c:v>
                </c:pt>
                <c:pt idx="2">
                  <c:v>0.82799999999999996</c:v>
                </c:pt>
                <c:pt idx="3">
                  <c:v>0.83199999999999996</c:v>
                </c:pt>
                <c:pt idx="4">
                  <c:v>0.77200000000000002</c:v>
                </c:pt>
                <c:pt idx="5">
                  <c:v>0.78400000000000003</c:v>
                </c:pt>
                <c:pt idx="6">
                  <c:v>0.72399999999999998</c:v>
                </c:pt>
                <c:pt idx="7">
                  <c:v>0.622</c:v>
                </c:pt>
                <c:pt idx="8">
                  <c:v>0.57599999999999996</c:v>
                </c:pt>
                <c:pt idx="9">
                  <c:v>0.52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BF5-4258-8873-4C79D5FF5881}"/>
            </c:ext>
          </c:extLst>
        </c:ser>
        <c:ser>
          <c:idx val="1"/>
          <c:order val="1"/>
          <c:tx>
            <c:strRef>
              <c:f>Hoja1!$D$84</c:f>
              <c:strCache>
                <c:ptCount val="1"/>
                <c:pt idx="0">
                  <c:v>Mujeres</c:v>
                </c:pt>
              </c:strCache>
            </c:strRef>
          </c:tx>
          <c:spPr>
            <a:ln w="6350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dLbl>
              <c:idx val="9"/>
              <c:layout>
                <c:manualLayout>
                  <c:x val="0"/>
                  <c:y val="6.40006473748648E-2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400" b="1" i="0" u="none" strike="noStrike" kern="1200" baseline="0">
                        <a:solidFill>
                          <a:srgbClr val="CC0066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r>
                      <a:rPr lang="en-US" dirty="0"/>
                      <a:t>48.4%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400" b="1" i="0" u="none" strike="noStrike" kern="1200" baseline="0">
                      <a:solidFill>
                        <a:srgbClr val="CC0066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8.48400773890296E-2"/>
                      <c:h val="5.8935585508315097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8BF5-4258-8873-4C79D5FF588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MX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Hoja1!$A$85:$A$94</c:f>
              <c:numCache>
                <c:formatCode>General</c:formatCode>
                <c:ptCount val="10"/>
                <c:pt idx="0">
                  <c:v>1991</c:v>
                </c:pt>
                <c:pt idx="1">
                  <c:v>1994</c:v>
                </c:pt>
                <c:pt idx="2">
                  <c:v>1997</c:v>
                </c:pt>
                <c:pt idx="3">
                  <c:v>2000</c:v>
                </c:pt>
                <c:pt idx="4">
                  <c:v>2003</c:v>
                </c:pt>
                <c:pt idx="5">
                  <c:v>2006</c:v>
                </c:pt>
                <c:pt idx="6">
                  <c:v>2009</c:v>
                </c:pt>
                <c:pt idx="7">
                  <c:v>2012</c:v>
                </c:pt>
                <c:pt idx="8">
                  <c:v>2015</c:v>
                </c:pt>
                <c:pt idx="9">
                  <c:v>2018</c:v>
                </c:pt>
              </c:numCache>
            </c:numRef>
          </c:cat>
          <c:val>
            <c:numRef>
              <c:f>Hoja1!$D$85:$D$94</c:f>
              <c:numCache>
                <c:formatCode>0.0%</c:formatCode>
                <c:ptCount val="10"/>
                <c:pt idx="0">
                  <c:v>7.8E-2</c:v>
                </c:pt>
                <c:pt idx="1">
                  <c:v>0.14199999999999999</c:v>
                </c:pt>
                <c:pt idx="2">
                  <c:v>0.17199999999999999</c:v>
                </c:pt>
                <c:pt idx="3">
                  <c:v>0.16800000000000001</c:v>
                </c:pt>
                <c:pt idx="4">
                  <c:v>0.22800000000000001</c:v>
                </c:pt>
                <c:pt idx="5">
                  <c:v>0.216</c:v>
                </c:pt>
                <c:pt idx="6">
                  <c:v>0.27600000000000002</c:v>
                </c:pt>
                <c:pt idx="7">
                  <c:v>0.378</c:v>
                </c:pt>
                <c:pt idx="8">
                  <c:v>0.42399999999999999</c:v>
                </c:pt>
                <c:pt idx="9">
                  <c:v>0.48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8BF5-4258-8873-4C79D5FF5881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588093840"/>
        <c:axId val="588096144"/>
      </c:lineChart>
      <c:catAx>
        <c:axId val="5880938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MX"/>
          </a:p>
        </c:txPr>
        <c:crossAx val="588096144"/>
        <c:crosses val="autoZero"/>
        <c:auto val="1"/>
        <c:lblAlgn val="ctr"/>
        <c:lblOffset val="100"/>
        <c:noMultiLvlLbl val="0"/>
      </c:catAx>
      <c:valAx>
        <c:axId val="588096144"/>
        <c:scaling>
          <c:orientation val="minMax"/>
        </c:scaling>
        <c:delete val="0"/>
        <c:axPos val="l"/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MX"/>
          </a:p>
        </c:txPr>
        <c:crossAx val="5880938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s-MX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es-MX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Hoja1!$B$94</c:f>
              <c:strCache>
                <c:ptCount val="1"/>
                <c:pt idx="0">
                  <c:v>Hombres</c:v>
                </c:pt>
              </c:strCache>
            </c:strRef>
          </c:tx>
          <c:spPr>
            <a:ln w="6350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dLbl>
              <c:idx val="6"/>
              <c:layout>
                <c:manualLayout>
                  <c:x val="-2.0313185489495001E-2"/>
                  <c:y val="-4.3925569560443203E-2"/>
                </c:manualLayout>
              </c:layout>
              <c:tx>
                <c:rich>
                  <a:bodyPr rot="0" vert="horz"/>
                  <a:lstStyle/>
                  <a:p>
                    <a:pPr>
                      <a:defRPr sz="1400" b="1">
                        <a:solidFill>
                          <a:srgbClr val="CC0066"/>
                        </a:solidFill>
                      </a:defRPr>
                    </a:pPr>
                    <a:r>
                      <a:rPr lang="en-US" dirty="0"/>
                      <a:t>50.8%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2E9-402D-A0C1-5E8A9427705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>
                    <a:solidFill>
                      <a:schemeClr val="tx1">
                        <a:lumMod val="75000"/>
                        <a:lumOff val="25000"/>
                      </a:schemeClr>
                    </a:solidFill>
                  </a:defRPr>
                </a:pPr>
                <a:endParaRPr lang="es-MX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Hoja1!$A$95:$A$101</c:f>
              <c:numCache>
                <c:formatCode>General</c:formatCode>
                <c:ptCount val="7"/>
                <c:pt idx="0">
                  <c:v>1991</c:v>
                </c:pt>
                <c:pt idx="1">
                  <c:v>1994</c:v>
                </c:pt>
                <c:pt idx="2">
                  <c:v>1997</c:v>
                </c:pt>
                <c:pt idx="3">
                  <c:v>2000</c:v>
                </c:pt>
                <c:pt idx="4">
                  <c:v>2006</c:v>
                </c:pt>
                <c:pt idx="5">
                  <c:v>2012</c:v>
                </c:pt>
                <c:pt idx="6">
                  <c:v>2018</c:v>
                </c:pt>
              </c:numCache>
            </c:numRef>
          </c:cat>
          <c:val>
            <c:numRef>
              <c:f>Hoja1!$B$95:$B$101</c:f>
              <c:numCache>
                <c:formatCode>0.0%</c:formatCode>
                <c:ptCount val="7"/>
                <c:pt idx="0">
                  <c:v>0.93400000000000005</c:v>
                </c:pt>
                <c:pt idx="1">
                  <c:v>0.875</c:v>
                </c:pt>
                <c:pt idx="2">
                  <c:v>0.72</c:v>
                </c:pt>
                <c:pt idx="3">
                  <c:v>0.82799999999999996</c:v>
                </c:pt>
                <c:pt idx="4">
                  <c:v>0.82399999999999995</c:v>
                </c:pt>
                <c:pt idx="5">
                  <c:v>0.67100000000000004</c:v>
                </c:pt>
                <c:pt idx="6">
                  <c:v>0.50700000000000001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886-4C59-89CF-66D3410ADDB6}"/>
            </c:ext>
          </c:extLst>
        </c:ser>
        <c:ser>
          <c:idx val="1"/>
          <c:order val="1"/>
          <c:tx>
            <c:strRef>
              <c:f>Hoja1!$C$94</c:f>
              <c:strCache>
                <c:ptCount val="1"/>
                <c:pt idx="0">
                  <c:v>Mujeres</c:v>
                </c:pt>
              </c:strCache>
            </c:strRef>
          </c:tx>
          <c:spPr>
            <a:ln w="63500" cap="rnd">
              <a:solidFill>
                <a:srgbClr val="CC0066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CC0066"/>
              </a:solidFill>
              <a:ln w="9525">
                <a:solidFill>
                  <a:srgbClr val="CC0066"/>
                </a:solidFill>
              </a:ln>
              <a:effectLst/>
            </c:spPr>
          </c:marker>
          <c:dLbls>
            <c:dLbl>
              <c:idx val="6"/>
              <c:layout>
                <c:manualLayout>
                  <c:x val="-1.9316063752900601E-2"/>
                  <c:y val="4.331185028604989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vert="horz"/>
                <a:lstStyle/>
                <a:p>
                  <a:pPr>
                    <a:defRPr sz="1400" b="1">
                      <a:solidFill>
                        <a:srgbClr val="CC0066"/>
                      </a:solidFill>
                    </a:defRPr>
                  </a:pPr>
                  <a:endParaRPr lang="es-MX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7.3582994154716197E-2"/>
                      <c:h val="5.5746071668070801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C886-4C59-89CF-66D3410ADDB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>
                    <a:solidFill>
                      <a:schemeClr val="tx1">
                        <a:lumMod val="75000"/>
                        <a:lumOff val="25000"/>
                      </a:schemeClr>
                    </a:solidFill>
                  </a:defRPr>
                </a:pPr>
                <a:endParaRPr lang="es-MX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Hoja1!$A$95:$A$101</c:f>
              <c:numCache>
                <c:formatCode>General</c:formatCode>
                <c:ptCount val="7"/>
                <c:pt idx="0">
                  <c:v>1991</c:v>
                </c:pt>
                <c:pt idx="1">
                  <c:v>1994</c:v>
                </c:pt>
                <c:pt idx="2">
                  <c:v>1997</c:v>
                </c:pt>
                <c:pt idx="3">
                  <c:v>2000</c:v>
                </c:pt>
                <c:pt idx="4">
                  <c:v>2006</c:v>
                </c:pt>
                <c:pt idx="5">
                  <c:v>2012</c:v>
                </c:pt>
                <c:pt idx="6">
                  <c:v>2018</c:v>
                </c:pt>
              </c:numCache>
            </c:numRef>
          </c:cat>
          <c:val>
            <c:numRef>
              <c:f>Hoja1!$C$95:$C$101</c:f>
              <c:numCache>
                <c:formatCode>0.0%</c:formatCode>
                <c:ptCount val="7"/>
                <c:pt idx="0">
                  <c:v>6.6000000000000003E-2</c:v>
                </c:pt>
                <c:pt idx="1">
                  <c:v>0.125</c:v>
                </c:pt>
                <c:pt idx="2">
                  <c:v>0.28000000000000003</c:v>
                </c:pt>
                <c:pt idx="3">
                  <c:v>0.17100000000000001</c:v>
                </c:pt>
                <c:pt idx="4">
                  <c:v>0.17899999999999999</c:v>
                </c:pt>
                <c:pt idx="5">
                  <c:v>0.32800000000000001</c:v>
                </c:pt>
                <c:pt idx="6">
                  <c:v>0.49199999999999999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C886-4C59-89CF-66D3410ADDB6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589508064"/>
        <c:axId val="591124256"/>
      </c:lineChart>
      <c:catAx>
        <c:axId val="5895080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pPr>
            <a:endParaRPr lang="es-MX"/>
          </a:p>
        </c:txPr>
        <c:crossAx val="591124256"/>
        <c:crosses val="autoZero"/>
        <c:auto val="1"/>
        <c:lblAlgn val="ctr"/>
        <c:lblOffset val="100"/>
        <c:noMultiLvlLbl val="0"/>
      </c:catAx>
      <c:valAx>
        <c:axId val="591124256"/>
        <c:scaling>
          <c:orientation val="minMax"/>
        </c:scaling>
        <c:delete val="0"/>
        <c:axPos val="l"/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pPr>
            <a:endParaRPr lang="es-MX"/>
          </a:p>
        </c:txPr>
        <c:crossAx val="5895080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vert="horz"/>
        <a:lstStyle/>
        <a:p>
          <a:pPr>
            <a:defRPr>
              <a:solidFill>
                <a:schemeClr val="tx1">
                  <a:lumMod val="75000"/>
                  <a:lumOff val="25000"/>
                </a:schemeClr>
              </a:solidFill>
            </a:defRPr>
          </a:pPr>
          <a:endParaRPr lang="es-MX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chemeClr val="bg2">
              <a:lumMod val="50000"/>
            </a:schemeClr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s-MX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5000000000000001E-2"/>
          <c:y val="5.0925925925925923E-2"/>
          <c:w val="0.93888888888888888"/>
          <c:h val="0.6849146981627296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Hoja1!$B$2</c:f>
              <c:strCache>
                <c:ptCount val="1"/>
                <c:pt idx="0">
                  <c:v>Gasto de campaña</c:v>
                </c:pt>
              </c:strCache>
            </c:strRef>
          </c:tx>
          <c:spPr>
            <a:solidFill>
              <a:srgbClr val="D60093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/>
                      <a:t>$365,301,984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8A3-45E9-8112-C31EE72B4038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$324,435,700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8A3-45E9-8112-C31EE72B4038}"/>
                </c:ext>
              </c:extLst>
            </c:dLbl>
            <c:dLbl>
              <c:idx val="2"/>
              <c:layout>
                <c:manualLayout>
                  <c:x val="-2.666080468846295E-2"/>
                  <c:y val="-6.3492063492064073E-3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$187,788,205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8CB6-4AAD-8900-9C768997E75C}"/>
                </c:ext>
              </c:extLst>
            </c:dLbl>
            <c:dLbl>
              <c:idx val="3"/>
              <c:layout>
                <c:manualLayout>
                  <c:x val="-9.5217159601653396E-3"/>
                  <c:y val="-6.3492063492063492E-3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$30,723,579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8CB6-4AAD-8900-9C768997E75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MX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Hoja1!$A$3:$A$6</c:f>
              <c:strCache>
                <c:ptCount val="4"/>
                <c:pt idx="0">
                  <c:v>Ricardo Anaya Cortés</c:v>
                </c:pt>
                <c:pt idx="1">
                  <c:v>José Antonio Meade Kuribreña</c:v>
                </c:pt>
                <c:pt idx="2">
                  <c:v>Andrés Manuel López Obrador</c:v>
                </c:pt>
                <c:pt idx="3">
                  <c:v>Jaime Heliodoro Rodríguez Calderón</c:v>
                </c:pt>
              </c:strCache>
            </c:strRef>
          </c:cat>
          <c:val>
            <c:numRef>
              <c:f>Hoja1!$B$3:$B$6</c:f>
              <c:numCache>
                <c:formatCode>_-"$"* #,##0_-;\-"$"* #,##0_-;_-"$"* "-"??_-;_-@_-</c:formatCode>
                <c:ptCount val="4"/>
                <c:pt idx="0">
                  <c:v>18228641.934630699</c:v>
                </c:pt>
                <c:pt idx="1">
                  <c:v>16189406.236526901</c:v>
                </c:pt>
                <c:pt idx="2">
                  <c:v>9370668.9396207593</c:v>
                </c:pt>
                <c:pt idx="3">
                  <c:v>1533112.7450099802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CB6-4AAD-8900-9C768997E75C}"/>
            </c:ext>
          </c:extLst>
        </c:ser>
        <c:ser>
          <c:idx val="1"/>
          <c:order val="1"/>
          <c:tx>
            <c:strRef>
              <c:f>Hoja1!$C$2</c:f>
              <c:strCache>
                <c:ptCount val="1"/>
                <c:pt idx="0">
                  <c:v>Votos obtenidos</c:v>
                </c:pt>
              </c:strCache>
            </c:strRef>
          </c:tx>
          <c:spPr>
            <a:solidFill>
              <a:srgbClr val="800080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2.4756461496429863E-2"/>
                  <c:y val="-5.8200385865234258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CB6-4AAD-8900-9C768997E75C}"/>
                </c:ext>
              </c:extLst>
            </c:dLbl>
            <c:dLbl>
              <c:idx val="1"/>
              <c:layout>
                <c:manualLayout>
                  <c:x val="1.5234745536264542E-2"/>
                  <c:y val="-6.3492063492063492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CB6-4AAD-8900-9C768997E75C}"/>
                </c:ext>
              </c:extLst>
            </c:dLbl>
            <c:dLbl>
              <c:idx val="3"/>
              <c:layout>
                <c:manualLayout>
                  <c:x val="-1.9043431920330678E-3"/>
                  <c:y val="-3.1746031746031744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8CB6-4AAD-8900-9C768997E75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MX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Hoja1!$A$3:$A$6</c:f>
              <c:strCache>
                <c:ptCount val="4"/>
                <c:pt idx="0">
                  <c:v>Ricardo Anaya Cortés</c:v>
                </c:pt>
                <c:pt idx="1">
                  <c:v>José Antonio Meade Kuribreña</c:v>
                </c:pt>
                <c:pt idx="2">
                  <c:v>Andrés Manuel López Obrador</c:v>
                </c:pt>
                <c:pt idx="3">
                  <c:v>Jaime Heliodoro Rodríguez Calderón</c:v>
                </c:pt>
              </c:strCache>
            </c:strRef>
          </c:cat>
          <c:val>
            <c:numRef>
              <c:f>Hoja1!$C$3:$C$6</c:f>
              <c:numCache>
                <c:formatCode>#,##0</c:formatCode>
                <c:ptCount val="4"/>
                <c:pt idx="0">
                  <c:v>12610120</c:v>
                </c:pt>
                <c:pt idx="1">
                  <c:v>9289853</c:v>
                </c:pt>
                <c:pt idx="2">
                  <c:v>30113483</c:v>
                </c:pt>
                <c:pt idx="3">
                  <c:v>2961732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CB6-4AAD-8900-9C768997E75C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545362800"/>
        <c:axId val="545547616"/>
      </c:barChart>
      <c:catAx>
        <c:axId val="5453628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MX"/>
          </a:p>
        </c:txPr>
        <c:crossAx val="545547616"/>
        <c:crosses val="autoZero"/>
        <c:auto val="1"/>
        <c:lblAlgn val="ctr"/>
        <c:lblOffset val="100"/>
        <c:noMultiLvlLbl val="0"/>
      </c:catAx>
      <c:valAx>
        <c:axId val="545547616"/>
        <c:scaling>
          <c:orientation val="minMax"/>
        </c:scaling>
        <c:delete val="1"/>
        <c:axPos val="l"/>
        <c:numFmt formatCode="_-&quot;$&quot;* #,##0_-;\-&quot;$&quot;* #,##0_-;_-&quot;$&quot;* &quot;-&quot;??_-;_-@_-" sourceLinked="1"/>
        <c:majorTickMark val="none"/>
        <c:minorTickMark val="none"/>
        <c:tickLblPos val="nextTo"/>
        <c:crossAx val="5453628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s-MX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Hoja1!$A$4</c:f>
              <c:strCache>
                <c:ptCount val="1"/>
                <c:pt idx="0">
                  <c:v>Observadores electorales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  <c:spPr>
              <a:solidFill>
                <a:schemeClr val="bg1">
                  <a:lumMod val="85000"/>
                </a:schemeClr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4920-4D56-84A5-777BC381311B}"/>
              </c:ext>
            </c:extLst>
          </c:dPt>
          <c:dPt>
            <c:idx val="1"/>
            <c:invertIfNegative val="0"/>
            <c:bubble3D val="0"/>
            <c:spPr>
              <a:solidFill>
                <a:srgbClr val="FF66CC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2-4920-4D56-84A5-777BC381311B}"/>
              </c:ext>
            </c:extLst>
          </c:dPt>
          <c:dPt>
            <c:idx val="2"/>
            <c:invertIfNegative val="0"/>
            <c:bubble3D val="0"/>
            <c:spPr>
              <a:solidFill>
                <a:srgbClr val="CC0066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4920-4D56-84A5-777BC381311B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13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4920-4D56-84A5-777BC381311B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13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2-4920-4D56-84A5-777BC381311B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1300" b="1" i="0" u="none" strike="noStrike" kern="1200" baseline="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4920-4D56-84A5-777BC381311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3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Hoja1!$B$3:$D$3</c:f>
              <c:numCache>
                <c:formatCode>General</c:formatCode>
                <c:ptCount val="3"/>
                <c:pt idx="0">
                  <c:v>2006</c:v>
                </c:pt>
                <c:pt idx="1">
                  <c:v>2012</c:v>
                </c:pt>
                <c:pt idx="2">
                  <c:v>2018</c:v>
                </c:pt>
              </c:numCache>
            </c:numRef>
          </c:cat>
          <c:val>
            <c:numRef>
              <c:f>Hoja1!$B$4:$D$4</c:f>
              <c:numCache>
                <c:formatCode>#,##0</c:formatCode>
                <c:ptCount val="3"/>
                <c:pt idx="0">
                  <c:v>25321</c:v>
                </c:pt>
                <c:pt idx="1">
                  <c:v>32716</c:v>
                </c:pt>
                <c:pt idx="2">
                  <c:v>43474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920-4D56-84A5-777BC381311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584247376"/>
        <c:axId val="584252160"/>
        <c:axId val="0"/>
      </c:bar3DChart>
      <c:catAx>
        <c:axId val="5842473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MX"/>
          </a:p>
        </c:txPr>
        <c:crossAx val="584252160"/>
        <c:crosses val="autoZero"/>
        <c:auto val="1"/>
        <c:lblAlgn val="ctr"/>
        <c:lblOffset val="100"/>
        <c:noMultiLvlLbl val="0"/>
      </c:catAx>
      <c:valAx>
        <c:axId val="584252160"/>
        <c:scaling>
          <c:orientation val="minMax"/>
        </c:scaling>
        <c:delete val="1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crossAx val="5842473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6.1243249119336297E-2"/>
          <c:y val="0"/>
          <c:w val="0.929671006809629"/>
          <c:h val="0.78376787898672295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Hoja1!$A$4</c:f>
              <c:strCache>
                <c:ptCount val="1"/>
                <c:pt idx="0">
                  <c:v>Visitantes extranjeros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  <c:spPr>
              <a:solidFill>
                <a:schemeClr val="bg1">
                  <a:lumMod val="85000"/>
                </a:schemeClr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6E17-4882-A568-DAA7B7E8AB92}"/>
              </c:ext>
            </c:extLst>
          </c:dPt>
          <c:dPt>
            <c:idx val="1"/>
            <c:invertIfNegative val="0"/>
            <c:bubble3D val="0"/>
            <c:spPr>
              <a:solidFill>
                <a:srgbClr val="FF66CC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2-6E17-4882-A568-DAA7B7E8AB92}"/>
              </c:ext>
            </c:extLst>
          </c:dPt>
          <c:dPt>
            <c:idx val="2"/>
            <c:invertIfNegative val="0"/>
            <c:bubble3D val="0"/>
            <c:spPr>
              <a:solidFill>
                <a:srgbClr val="CC0066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6E17-4882-A568-DAA7B7E8AB92}"/>
              </c:ext>
            </c:extLst>
          </c:dPt>
          <c:dLbls>
            <c:dLbl>
              <c:idx val="0"/>
              <c:layout>
                <c:manualLayout>
                  <c:x val="1.1103925456230001E-2"/>
                  <c:y val="0.3158311348438619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E17-4882-A568-DAA7B7E8AB92}"/>
                </c:ext>
              </c:extLst>
            </c:dLbl>
            <c:dLbl>
              <c:idx val="1"/>
              <c:layout>
                <c:manualLayout>
                  <c:x val="-3.7013084854099999E-3"/>
                  <c:y val="0.2956717007048920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6E17-4882-A568-DAA7B7E8AB92}"/>
                </c:ext>
              </c:extLst>
            </c:dLbl>
            <c:dLbl>
              <c:idx val="2"/>
              <c:layout>
                <c:manualLayout>
                  <c:x val="-7.4026169708199903E-3"/>
                  <c:y val="0.27431911375545798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E17-4882-A568-DAA7B7E8AB9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Hoja1!$B$3:$D$3</c:f>
              <c:numCache>
                <c:formatCode>General</c:formatCode>
                <c:ptCount val="3"/>
                <c:pt idx="0">
                  <c:v>2006</c:v>
                </c:pt>
                <c:pt idx="1">
                  <c:v>2012</c:v>
                </c:pt>
                <c:pt idx="2">
                  <c:v>2018</c:v>
                </c:pt>
              </c:numCache>
            </c:numRef>
          </c:cat>
          <c:val>
            <c:numRef>
              <c:f>Hoja1!$B$4:$D$4</c:f>
              <c:numCache>
                <c:formatCode>General</c:formatCode>
                <c:ptCount val="3"/>
                <c:pt idx="0">
                  <c:v>693</c:v>
                </c:pt>
                <c:pt idx="1">
                  <c:v>696</c:v>
                </c:pt>
                <c:pt idx="2">
                  <c:v>907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E17-4882-A568-DAA7B7E8AB9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584435040"/>
        <c:axId val="584439808"/>
        <c:axId val="0"/>
      </c:bar3DChart>
      <c:catAx>
        <c:axId val="5844350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MX"/>
          </a:p>
        </c:txPr>
        <c:crossAx val="584439808"/>
        <c:crosses val="autoZero"/>
        <c:auto val="1"/>
        <c:lblAlgn val="ctr"/>
        <c:lblOffset val="100"/>
        <c:noMultiLvlLbl val="0"/>
      </c:catAx>
      <c:valAx>
        <c:axId val="584439808"/>
        <c:scaling>
          <c:orientation val="minMax"/>
        </c:scaling>
        <c:delete val="1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5844350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4.50843823439619E-2"/>
          <c:y val="5.5176832334261003E-2"/>
          <c:w val="0.90983123531207599"/>
          <c:h val="0.85965446848345695"/>
        </c:manualLayout>
      </c:layout>
      <c:bar3DChart>
        <c:barDir val="col"/>
        <c:grouping val="clustered"/>
        <c:varyColors val="0"/>
        <c:ser>
          <c:idx val="0"/>
          <c:order val="0"/>
          <c:spPr>
            <a:solidFill>
              <a:srgbClr val="CC0066"/>
            </a:soli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  <c:spPr>
              <a:solidFill>
                <a:schemeClr val="bg1">
                  <a:lumMod val="85000"/>
                </a:schemeClr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8126-407C-8E63-0D5509080C8B}"/>
              </c:ext>
            </c:extLst>
          </c:dPt>
          <c:dPt>
            <c:idx val="1"/>
            <c:invertIfNegative val="0"/>
            <c:bubble3D val="0"/>
            <c:spPr>
              <a:solidFill>
                <a:srgbClr val="FF66CC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2-8126-407C-8E63-0D5509080C8B}"/>
              </c:ext>
            </c:extLst>
          </c:dPt>
          <c:dLbls>
            <c:dLbl>
              <c:idx val="0"/>
              <c:layout>
                <c:manualLayout>
                  <c:x val="0"/>
                  <c:y val="0.26484879520445298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t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126-407C-8E63-0D5509080C8B}"/>
                </c:ext>
              </c:extLst>
            </c:dLbl>
            <c:dLbl>
              <c:idx val="1"/>
              <c:layout>
                <c:manualLayout>
                  <c:x val="4.0985802130873699E-3"/>
                  <c:y val="0.29795489460500901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t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126-407C-8E63-0D5509080C8B}"/>
                </c:ext>
              </c:extLst>
            </c:dLbl>
            <c:dLbl>
              <c:idx val="2"/>
              <c:layout>
                <c:manualLayout>
                  <c:x val="8.1971604261748907E-3"/>
                  <c:y val="0.3384179049834670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t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126-407C-8E63-0D5509080C8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t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Hoja1!$B$27:$D$27</c:f>
              <c:numCache>
                <c:formatCode>General</c:formatCode>
                <c:ptCount val="3"/>
                <c:pt idx="0">
                  <c:v>2006</c:v>
                </c:pt>
                <c:pt idx="1">
                  <c:v>2012</c:v>
                </c:pt>
                <c:pt idx="2">
                  <c:v>2018</c:v>
                </c:pt>
              </c:numCache>
            </c:numRef>
          </c:cat>
          <c:val>
            <c:numRef>
              <c:f>Hoja1!$B$28:$D$28</c:f>
              <c:numCache>
                <c:formatCode>#,##0</c:formatCode>
                <c:ptCount val="3"/>
                <c:pt idx="0">
                  <c:v>598739</c:v>
                </c:pt>
                <c:pt idx="1">
                  <c:v>820823</c:v>
                </c:pt>
                <c:pt idx="2">
                  <c:v>1247780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126-407C-8E63-0D5509080C8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584532784"/>
        <c:axId val="584537456"/>
        <c:axId val="0"/>
      </c:bar3DChart>
      <c:catAx>
        <c:axId val="5845327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MX"/>
          </a:p>
        </c:txPr>
        <c:crossAx val="584537456"/>
        <c:crosses val="autoZero"/>
        <c:auto val="1"/>
        <c:lblAlgn val="ctr"/>
        <c:lblOffset val="100"/>
        <c:noMultiLvlLbl val="0"/>
      </c:catAx>
      <c:valAx>
        <c:axId val="584537456"/>
        <c:scaling>
          <c:orientation val="minMax"/>
        </c:scaling>
        <c:delete val="1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crossAx val="5845327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doughnutChart>
        <c:varyColors val="1"/>
        <c:ser>
          <c:idx val="0"/>
          <c:order val="0"/>
          <c:tx>
            <c:strRef>
              <c:f>Hoja1!$B$35</c:f>
              <c:strCache>
                <c:ptCount val="1"/>
                <c:pt idx="0">
                  <c:v>porcentaje</c:v>
                </c:pt>
              </c:strCache>
            </c:strRef>
          </c:tx>
          <c:dPt>
            <c:idx val="0"/>
            <c:bubble3D val="0"/>
            <c:spPr>
              <a:solidFill>
                <a:srgbClr val="FF0000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3148-44F5-A97D-1D3F111274D6}"/>
              </c:ext>
            </c:extLst>
          </c:dPt>
          <c:dPt>
            <c:idx val="1"/>
            <c:bubble3D val="0"/>
            <c:spPr>
              <a:solidFill>
                <a:srgbClr val="002060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3148-44F5-A97D-1D3F111274D6}"/>
              </c:ext>
            </c:extLst>
          </c:dPt>
          <c:dPt>
            <c:idx val="2"/>
            <c:bubble3D val="0"/>
            <c:spPr>
              <a:solidFill>
                <a:srgbClr val="FFFF00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3148-44F5-A97D-1D3F111274D6}"/>
              </c:ext>
            </c:extLst>
          </c:dPt>
          <c:dPt>
            <c:idx val="3"/>
            <c:bubble3D val="0"/>
            <c:spPr>
              <a:solidFill>
                <a:srgbClr val="66003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3148-44F5-A97D-1D3F111274D6}"/>
              </c:ext>
            </c:extLst>
          </c:dPt>
          <c:dPt>
            <c:idx val="4"/>
            <c:bubble3D val="0"/>
            <c:spPr>
              <a:solidFill>
                <a:srgbClr val="7030A0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3148-44F5-A97D-1D3F111274D6}"/>
              </c:ext>
            </c:extLst>
          </c:dPt>
          <c:dPt>
            <c:idx val="5"/>
            <c:bubble3D val="0"/>
            <c:spPr>
              <a:solidFill>
                <a:srgbClr val="00B050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3148-44F5-A97D-1D3F111274D6}"/>
              </c:ext>
            </c:extLst>
          </c:dPt>
          <c:dPt>
            <c:idx val="6"/>
            <c:bubble3D val="0"/>
            <c:spPr>
              <a:solidFill>
                <a:srgbClr val="C00000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D-3148-44F5-A97D-1D3F111274D6}"/>
              </c:ext>
            </c:extLst>
          </c:dPt>
          <c:dPt>
            <c:idx val="7"/>
            <c:bubble3D val="0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F-3148-44F5-A97D-1D3F111274D6}"/>
              </c:ext>
            </c:extLst>
          </c:dPt>
          <c:dPt>
            <c:idx val="8"/>
            <c:bubble3D val="0"/>
            <c:spPr>
              <a:solidFill>
                <a:srgbClr val="0099FF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1-3148-44F5-A97D-1D3F111274D6}"/>
              </c:ext>
            </c:extLst>
          </c:dPt>
          <c:dLbls>
            <c:dLbl>
              <c:idx val="0"/>
              <c:layout>
                <c:manualLayout>
                  <c:x val="2.9691658748025099E-2"/>
                  <c:y val="5.7319212045880696E-3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44</a:t>
                    </a:r>
                  </a:p>
                  <a:p>
                    <a:r>
                      <a:rPr lang="en-US" dirty="0"/>
                      <a:t>(</a:t>
                    </a:r>
                    <a:fld id="{54CB8750-6E07-4B21-BCAD-EE90AD428F1D}" type="PERCENTAGE">
                      <a:rPr lang="en-US" smtClean="0"/>
                      <a:pPr/>
                      <a:t>[PORCENTAJE]</a:t>
                    </a:fld>
                    <a:r>
                      <a:rPr lang="en-US" dirty="0"/>
                      <a:t>)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3148-44F5-A97D-1D3F111274D6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dirty="0"/>
                      <a:t>81</a:t>
                    </a:r>
                  </a:p>
                  <a:p>
                    <a:r>
                      <a:rPr lang="en-US" dirty="0"/>
                      <a:t>(16%)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148-44F5-A97D-1D3F111274D6}"/>
                </c:ext>
              </c:extLst>
            </c:dLbl>
            <c:dLbl>
              <c:idx val="2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400" b="1" i="0" u="none" strike="noStrike" kern="1200" baseline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r>
                      <a:rPr lang="en-US" dirty="0">
                        <a:solidFill>
                          <a:schemeClr val="tx1"/>
                        </a:solidFill>
                      </a:rPr>
                      <a:t>21(</a:t>
                    </a:r>
                    <a:fld id="{4FE7A4A9-DC9B-4B48-A199-08989082FAEC}" type="PERCENTAGE">
                      <a:rPr lang="en-US" smtClean="0">
                        <a:solidFill>
                          <a:schemeClr val="tx1"/>
                        </a:solidFill>
                      </a:rPr>
                      <a:pPr>
                        <a:defRPr sz="1400" b="1" i="0" u="none" strike="noStrik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defRPr>
                      </a:pPr>
                      <a:t>[PORCENTAJE]</a:t>
                    </a:fld>
                    <a:r>
                      <a:rPr lang="en-US" dirty="0">
                        <a:solidFill>
                          <a:schemeClr val="tx1"/>
                        </a:solidFill>
                      </a:rPr>
                      <a:t>)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3148-44F5-A97D-1D3F111274D6}"/>
                </c:ext>
              </c:extLst>
            </c:dLbl>
            <c:dLbl>
              <c:idx val="3"/>
              <c:layout>
                <c:manualLayout>
                  <c:x val="-3.2990731942250197E-2"/>
                  <c:y val="-2.0061724216058199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191</a:t>
                    </a:r>
                  </a:p>
                  <a:p>
                    <a:r>
                      <a:rPr lang="en-US" dirty="0"/>
                      <a:t>(</a:t>
                    </a:r>
                    <a:fld id="{17106FAC-36BF-4916-B404-C782C5C6CA73}" type="PERCENTAGE">
                      <a:rPr lang="en-US" smtClean="0"/>
                      <a:pPr/>
                      <a:t>[PORCENTAJE]</a:t>
                    </a:fld>
                    <a:r>
                      <a:rPr lang="en-US" dirty="0"/>
                      <a:t>)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3148-44F5-A97D-1D3F111274D6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 dirty="0"/>
                      <a:t>56</a:t>
                    </a:r>
                  </a:p>
                  <a:p>
                    <a:r>
                      <a:rPr lang="en-US" dirty="0"/>
                      <a:t>(</a:t>
                    </a:r>
                    <a:fld id="{79D84CDE-093C-4949-9930-80B80D31A10F}" type="PERCENTAGE">
                      <a:rPr lang="en-US" smtClean="0"/>
                      <a:pPr/>
                      <a:t>[PORCENTAJE]</a:t>
                    </a:fld>
                    <a:r>
                      <a:rPr lang="en-US" dirty="0"/>
                      <a:t>)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3148-44F5-A97D-1D3F111274D6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r>
                      <a:rPr lang="en-US" dirty="0"/>
                      <a:t>16(</a:t>
                    </a:r>
                    <a:fld id="{EEF7E6DA-6CD8-441E-9926-194EAB6A8359}" type="PERCENTAGE">
                      <a:rPr lang="en-US" smtClean="0"/>
                      <a:pPr/>
                      <a:t>[PORCENTAJE]</a:t>
                    </a:fld>
                    <a:r>
                      <a:rPr lang="en-US" dirty="0"/>
                      <a:t>)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B-3148-44F5-A97D-1D3F111274D6}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r>
                      <a:rPr lang="en-US"/>
                      <a:t>61</a:t>
                    </a:r>
                  </a:p>
                  <a:p>
                    <a:r>
                      <a:rPr lang="en-US"/>
                      <a:t>(</a:t>
                    </a:r>
                    <a:fld id="{AE02DE13-962B-45D2-9F9E-8286F9324F29}" type="PERCENTAGE">
                      <a:rPr lang="en-US" smtClean="0"/>
                      <a:pPr/>
                      <a:t>[PORCENTAJE]</a:t>
                    </a:fld>
                    <a:r>
                      <a:rPr lang="en-US"/>
                      <a:t>)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D-3148-44F5-A97D-1D3F111274D6}"/>
                </c:ext>
              </c:extLst>
            </c:dLbl>
            <c:dLbl>
              <c:idx val="7"/>
              <c:layout>
                <c:manualLayout>
                  <c:x val="-3.6289805136475201E-2"/>
                  <c:y val="1.1463842409176099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27</a:t>
                    </a:r>
                  </a:p>
                  <a:p>
                    <a:r>
                      <a:rPr lang="en-US" dirty="0"/>
                      <a:t>(5%)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3148-44F5-A97D-1D3F111274D6}"/>
                </c:ext>
              </c:extLst>
            </c:dLbl>
            <c:dLbl>
              <c:idx val="8"/>
              <c:layout>
                <c:manualLayout>
                  <c:x val="1.4806604173041801E-2"/>
                  <c:y val="-3.5497742886776103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400" b="1" i="0" u="none" strike="noStrike" kern="1200" baseline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r>
                      <a:rPr lang="en-US" dirty="0">
                        <a:solidFill>
                          <a:schemeClr val="tx1"/>
                        </a:solidFill>
                      </a:rPr>
                      <a:t>2</a:t>
                    </a:r>
                  </a:p>
                  <a:p>
                    <a:pPr>
                      <a:defRPr sz="1400" b="1" i="0" u="none" strike="noStrike" kern="1200" baseline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r>
                      <a:rPr lang="en-US" dirty="0">
                        <a:solidFill>
                          <a:schemeClr val="tx1"/>
                        </a:solidFill>
                      </a:rPr>
                      <a:t>(</a:t>
                    </a:r>
                    <a:fld id="{FE467651-1325-4322-AC13-83311542CF49}" type="PERCENTAGE">
                      <a:rPr lang="en-US" smtClean="0">
                        <a:solidFill>
                          <a:schemeClr val="tx1"/>
                        </a:solidFill>
                      </a:rPr>
                      <a:pPr>
                        <a:defRPr sz="1400" b="1" i="0" u="none" strike="noStrik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defRPr>
                      </a:pPr>
                      <a:t>[PORCENTAJE]</a:t>
                    </a:fld>
                    <a:r>
                      <a:rPr lang="en-US" dirty="0">
                        <a:solidFill>
                          <a:schemeClr val="tx1"/>
                        </a:solidFill>
                      </a:rPr>
                      <a:t>)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1-3148-44F5-A97D-1D3F111274D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lt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MX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Hoja1!$A$36:$A$44</c:f>
              <c:strCache>
                <c:ptCount val="9"/>
                <c:pt idx="0">
                  <c:v>PRI</c:v>
                </c:pt>
                <c:pt idx="1">
                  <c:v>PAN</c:v>
                </c:pt>
                <c:pt idx="2">
                  <c:v>PRD</c:v>
                </c:pt>
                <c:pt idx="3">
                  <c:v>MORENA</c:v>
                </c:pt>
                <c:pt idx="4">
                  <c:v>PES</c:v>
                </c:pt>
                <c:pt idx="5">
                  <c:v>PVEM</c:v>
                </c:pt>
                <c:pt idx="6">
                  <c:v>PT</c:v>
                </c:pt>
                <c:pt idx="7">
                  <c:v>MC</c:v>
                </c:pt>
                <c:pt idx="8">
                  <c:v>PNA</c:v>
                </c:pt>
              </c:strCache>
            </c:strRef>
          </c:cat>
          <c:val>
            <c:numRef>
              <c:f>Hoja1!$B$36:$B$44</c:f>
              <c:numCache>
                <c:formatCode>General</c:formatCode>
                <c:ptCount val="9"/>
                <c:pt idx="0">
                  <c:v>9</c:v>
                </c:pt>
                <c:pt idx="1">
                  <c:v>16.399999999999999</c:v>
                </c:pt>
                <c:pt idx="2">
                  <c:v>4.2</c:v>
                </c:pt>
                <c:pt idx="3">
                  <c:v>38.200000000000003</c:v>
                </c:pt>
                <c:pt idx="4">
                  <c:v>11</c:v>
                </c:pt>
                <c:pt idx="5">
                  <c:v>3.2</c:v>
                </c:pt>
                <c:pt idx="6">
                  <c:v>12.2</c:v>
                </c:pt>
                <c:pt idx="7">
                  <c:v>5.4</c:v>
                </c:pt>
                <c:pt idx="8">
                  <c:v>0.4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3148-44F5-A97D-1D3F111274D6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s-MX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doughnutChart>
        <c:varyColors val="1"/>
        <c:ser>
          <c:idx val="0"/>
          <c:order val="0"/>
          <c:tx>
            <c:strRef>
              <c:f>Hoja1!$B$47</c:f>
              <c:strCache>
                <c:ptCount val="1"/>
                <c:pt idx="0">
                  <c:v>porcentaje</c:v>
                </c:pt>
              </c:strCache>
            </c:strRef>
          </c:tx>
          <c:dPt>
            <c:idx val="0"/>
            <c:bubble3D val="0"/>
            <c:spPr>
              <a:solidFill>
                <a:srgbClr val="FF0000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0BB9-49B0-91A9-7BA48A42AEAD}"/>
              </c:ext>
            </c:extLst>
          </c:dPt>
          <c:dPt>
            <c:idx val="1"/>
            <c:bubble3D val="0"/>
            <c:spPr>
              <a:solidFill>
                <a:srgbClr val="002060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0BB9-49B0-91A9-7BA48A42AEAD}"/>
              </c:ext>
            </c:extLst>
          </c:dPt>
          <c:dPt>
            <c:idx val="2"/>
            <c:bubble3D val="0"/>
            <c:spPr>
              <a:solidFill>
                <a:srgbClr val="FFFF00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0BB9-49B0-91A9-7BA48A42AEAD}"/>
              </c:ext>
            </c:extLst>
          </c:dPt>
          <c:dPt>
            <c:idx val="3"/>
            <c:bubble3D val="0"/>
            <c:spPr>
              <a:solidFill>
                <a:srgbClr val="66003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0BB9-49B0-91A9-7BA48A42AEAD}"/>
              </c:ext>
            </c:extLst>
          </c:dPt>
          <c:dPt>
            <c:idx val="4"/>
            <c:bubble3D val="0"/>
            <c:spPr>
              <a:solidFill>
                <a:srgbClr val="7030A0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0BB9-49B0-91A9-7BA48A42AEAD}"/>
              </c:ext>
            </c:extLst>
          </c:dPt>
          <c:dPt>
            <c:idx val="5"/>
            <c:bubble3D val="0"/>
            <c:spPr>
              <a:solidFill>
                <a:srgbClr val="00B050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0BB9-49B0-91A9-7BA48A42AEAD}"/>
              </c:ext>
            </c:extLst>
          </c:dPt>
          <c:dPt>
            <c:idx val="6"/>
            <c:bubble3D val="0"/>
            <c:spPr>
              <a:solidFill>
                <a:srgbClr val="C00000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D-0BB9-49B0-91A9-7BA48A42AEAD}"/>
              </c:ext>
            </c:extLst>
          </c:dPt>
          <c:dPt>
            <c:idx val="7"/>
            <c:bubble3D val="0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F-0BB9-49B0-91A9-7BA48A42AEAD}"/>
              </c:ext>
            </c:extLst>
          </c:dPt>
          <c:dPt>
            <c:idx val="8"/>
            <c:bubble3D val="0"/>
            <c:spPr>
              <a:solidFill>
                <a:srgbClr val="0099FF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1-0BB9-49B0-91A9-7BA48A42AEAD}"/>
              </c:ext>
            </c:extLst>
          </c:dPt>
          <c:dLbls>
            <c:dLbl>
              <c:idx val="0"/>
              <c:layout>
                <c:manualLayout>
                  <c:x val="2.07955843184921E-2"/>
                  <c:y val="1.44105070070239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14</a:t>
                    </a:r>
                  </a:p>
                  <a:p>
                    <a:r>
                      <a:rPr lang="en-US" dirty="0"/>
                      <a:t>(</a:t>
                    </a:r>
                    <a:fld id="{0F1A8640-9E19-4B06-8E8F-5532B6C8BC85}" type="PERCENTAGE">
                      <a:rPr lang="en-US" smtClean="0"/>
                      <a:pPr/>
                      <a:t>[PORCENTAJE]</a:t>
                    </a:fld>
                    <a:r>
                      <a:rPr lang="en-US" dirty="0"/>
                      <a:t>)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0BB9-49B0-91A9-7BA48A42AEAD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dirty="0"/>
                      <a:t>23</a:t>
                    </a:r>
                  </a:p>
                  <a:p>
                    <a:r>
                      <a:rPr lang="en-US" dirty="0"/>
                      <a:t>(18%)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BB9-49B0-91A9-7BA48A42AEAD}"/>
                </c:ext>
              </c:extLst>
            </c:dLbl>
            <c:dLbl>
              <c:idx val="2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400" b="1" i="0" u="none" strike="noStrike" kern="1200" baseline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r>
                      <a:rPr lang="en-US" dirty="0"/>
                      <a:t>8(</a:t>
                    </a:r>
                    <a:fld id="{0ED8359C-7339-46C3-9106-BB656E6BC15D}" type="PERCENTAGE">
                      <a:rPr lang="en-US" smtClean="0"/>
                      <a:pPr>
                        <a:defRPr sz="1400" b="1" i="0" u="none" strike="noStrik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defRPr>
                      </a:pPr>
                      <a:t>[PORCENTAJE]</a:t>
                    </a:fld>
                    <a:r>
                      <a:rPr lang="en-US" dirty="0"/>
                      <a:t>)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0BB9-49B0-91A9-7BA48A42AEAD}"/>
                </c:ext>
              </c:extLst>
            </c:dLbl>
            <c:dLbl>
              <c:idx val="3"/>
              <c:layout>
                <c:manualLayout>
                  <c:x val="-4.4563136002185796E-3"/>
                  <c:y val="-1.5851330770608098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400" b="1" i="0" u="none" strike="noStrike" kern="1200" baseline="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r>
                      <a:rPr lang="en-US" dirty="0"/>
                      <a:t>55</a:t>
                    </a:r>
                  </a:p>
                  <a:p>
                    <a:pPr>
                      <a:defRPr sz="1400" b="1" i="0" u="none" strike="noStrike" kern="1200" baseline="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r>
                      <a:rPr lang="en-US" dirty="0"/>
                      <a:t>(43%)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81278079302054"/>
                      <c:h val="0.1328648746047610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0BB9-49B0-91A9-7BA48A42AEAD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8(</a:t>
                    </a:r>
                    <a:fld id="{A3A31999-DFA7-451D-BB9A-A6139E7CEB55}" type="PERCENTAGE">
                      <a:rPr lang="en-US" smtClean="0"/>
                      <a:pPr/>
                      <a:t>[PORCENTAJE]</a:t>
                    </a:fld>
                    <a:r>
                      <a:rPr lang="en-US"/>
                      <a:t>)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0BB9-49B0-91A9-7BA48A42AEAD}"/>
                </c:ext>
              </c:extLst>
            </c:dLbl>
            <c:dLbl>
              <c:idx val="5"/>
              <c:layout>
                <c:manualLayout>
                  <c:x val="-1.18831910391383E-2"/>
                  <c:y val="-1.1528405605619199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6</a:t>
                    </a:r>
                  </a:p>
                  <a:p>
                    <a:r>
                      <a:rPr lang="en-US" dirty="0"/>
                      <a:t>(</a:t>
                    </a:r>
                    <a:fld id="{98B33C0D-14C0-41DE-8E1C-DF7ECEF5771D}" type="PERCENTAGE">
                      <a:rPr lang="en-US" smtClean="0"/>
                      <a:pPr/>
                      <a:t>[PORCENTAJE]</a:t>
                    </a:fld>
                    <a:r>
                      <a:rPr lang="en-US" dirty="0"/>
                      <a:t>)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B-0BB9-49B0-91A9-7BA48A42AEAD}"/>
                </c:ext>
              </c:extLst>
            </c:dLbl>
            <c:dLbl>
              <c:idx val="6"/>
              <c:layout>
                <c:manualLayout>
                  <c:x val="-8.9125102398954284E-3"/>
                  <c:y val="-1.152806519994184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400" b="1" i="0" u="none" strike="noStrike" kern="1200" baseline="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r>
                      <a:rPr lang="en-US" dirty="0"/>
                      <a:t>6</a:t>
                    </a:r>
                  </a:p>
                  <a:p>
                    <a:pPr>
                      <a:defRPr sz="1400" b="1" i="0" u="none" strike="noStrike" kern="1200" baseline="0">
                        <a:solidFill>
                          <a:schemeClr val="lt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r>
                      <a:rPr lang="en-US" dirty="0"/>
                      <a:t>(</a:t>
                    </a:r>
                    <a:fld id="{777AECD1-B803-482C-A75B-B6E6D8349AFA}" type="PERCENTAGE">
                      <a:rPr lang="en-US" smtClean="0"/>
                      <a:pPr>
                        <a:defRPr sz="1400" b="1" i="0" u="none" strike="noStrike" kern="1200" baseline="0">
                          <a:solidFill>
                            <a:schemeClr val="lt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defRPr>
                      </a:pPr>
                      <a:t>[PORCENTAJE]</a:t>
                    </a:fld>
                    <a:r>
                      <a:rPr lang="en-US" dirty="0"/>
                      <a:t>)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28754374909063"/>
                      <c:h val="0.121336468999141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D-0BB9-49B0-91A9-7BA48A42AEAD}"/>
                </c:ext>
              </c:extLst>
            </c:dLbl>
            <c:dLbl>
              <c:idx val="7"/>
              <c:tx>
                <c:rich>
                  <a:bodyPr/>
                  <a:lstStyle/>
                  <a:p>
                    <a:r>
                      <a:rPr lang="en-US"/>
                      <a:t>7</a:t>
                    </a:r>
                  </a:p>
                  <a:p>
                    <a:r>
                      <a:rPr lang="en-US"/>
                      <a:t>(</a:t>
                    </a:r>
                    <a:fld id="{4B085596-8BC6-4CBE-8221-BFDAE65DAF95}" type="PERCENTAGE">
                      <a:rPr lang="en-US" smtClean="0"/>
                      <a:pPr/>
                      <a:t>[PORCENTAJE]</a:t>
                    </a:fld>
                    <a:r>
                      <a:rPr lang="en-US"/>
                      <a:t>)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F-0BB9-49B0-91A9-7BA48A42AEAD}"/>
                </c:ext>
              </c:extLst>
            </c:dLbl>
            <c:dLbl>
              <c:idx val="8"/>
              <c:layout>
                <c:manualLayout>
                  <c:x val="2.1045412035614001E-2"/>
                  <c:y val="-3.8051908234799099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400" b="1" i="0" u="none" strike="noStrike" kern="1200" baseline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r>
                      <a:rPr lang="en-US" dirty="0"/>
                      <a:t>1</a:t>
                    </a:r>
                  </a:p>
                  <a:p>
                    <a:pPr>
                      <a:defRPr sz="1400" b="1" i="0" u="none" strike="noStrike" kern="1200" baseline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r>
                      <a:rPr lang="en-US" dirty="0"/>
                      <a:t>(</a:t>
                    </a:r>
                    <a:fld id="{67DC796A-D29B-440D-994A-C3E95B2F0D51}" type="PERCENTAGE">
                      <a:rPr lang="en-US" smtClean="0"/>
                      <a:pPr>
                        <a:defRPr sz="1400" b="1" i="0" u="none" strike="noStrik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defRPr>
                      </a:pPr>
                      <a:t>[PORCENTAJE]</a:t>
                    </a:fld>
                    <a:r>
                      <a:rPr lang="en-US" dirty="0"/>
                      <a:t>)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1-0BB9-49B0-91A9-7BA48A42AEA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lt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MX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Hoja1!$A$48:$A$56</c:f>
              <c:strCache>
                <c:ptCount val="9"/>
                <c:pt idx="0">
                  <c:v>PRI</c:v>
                </c:pt>
                <c:pt idx="1">
                  <c:v>PAN</c:v>
                </c:pt>
                <c:pt idx="2">
                  <c:v>PRD</c:v>
                </c:pt>
                <c:pt idx="3">
                  <c:v>MORENA</c:v>
                </c:pt>
                <c:pt idx="4">
                  <c:v>PES</c:v>
                </c:pt>
                <c:pt idx="5">
                  <c:v>PVEM</c:v>
                </c:pt>
                <c:pt idx="6">
                  <c:v>PT</c:v>
                </c:pt>
                <c:pt idx="7">
                  <c:v>MC</c:v>
                </c:pt>
                <c:pt idx="8">
                  <c:v>PNA</c:v>
                </c:pt>
              </c:strCache>
            </c:strRef>
          </c:cat>
          <c:val>
            <c:numRef>
              <c:f>Hoja1!$B$48:$B$56</c:f>
              <c:numCache>
                <c:formatCode>General</c:formatCode>
                <c:ptCount val="9"/>
                <c:pt idx="0">
                  <c:v>10.1</c:v>
                </c:pt>
                <c:pt idx="1">
                  <c:v>18.7</c:v>
                </c:pt>
                <c:pt idx="2">
                  <c:v>6.25</c:v>
                </c:pt>
                <c:pt idx="3">
                  <c:v>42.9</c:v>
                </c:pt>
                <c:pt idx="4">
                  <c:v>5.4</c:v>
                </c:pt>
                <c:pt idx="5">
                  <c:v>5.4</c:v>
                </c:pt>
                <c:pt idx="6">
                  <c:v>4.5999999999999996</c:v>
                </c:pt>
                <c:pt idx="7">
                  <c:v>5.4</c:v>
                </c:pt>
                <c:pt idx="8">
                  <c:v>0.7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0BB9-49B0-91A9-7BA48A42AEAD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s-MX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2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Hoja1!$B$3</c:f>
              <c:strCache>
                <c:ptCount val="1"/>
                <c:pt idx="0">
                  <c:v>Porcentaje de Participación</c:v>
                </c:pt>
              </c:strCache>
            </c:strRef>
          </c:tx>
          <c:spPr>
            <a:ln w="6350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38100">
                <a:solidFill>
                  <a:schemeClr val="accent1"/>
                </a:solidFill>
              </a:ln>
              <a:effectLst/>
            </c:spPr>
          </c:marker>
          <c:dLbls>
            <c:dLbl>
              <c:idx val="2"/>
              <c:layout>
                <c:manualLayout>
                  <c:x val="-4.5334170185248601E-2"/>
                  <c:y val="4.396946410506379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4DB-4136-A1E0-245161306008}"/>
                </c:ext>
              </c:extLst>
            </c:dLbl>
            <c:dLbl>
              <c:idx val="4"/>
              <c:layout>
                <c:manualLayout>
                  <c:x val="-4.8554782101512699E-2"/>
                  <c:y val="3.521353661793209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4DB-4136-A1E0-245161306008}"/>
                </c:ext>
              </c:extLst>
            </c:dLbl>
            <c:dLbl>
              <c:idx val="6"/>
              <c:layout>
                <c:manualLayout>
                  <c:x val="-4.8554782101512699E-2"/>
                  <c:y val="4.105082160935329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4DB-4136-A1E0-245161306008}"/>
                </c:ext>
              </c:extLst>
            </c:dLbl>
            <c:dLbl>
              <c:idx val="8"/>
              <c:layout>
                <c:manualLayout>
                  <c:x val="-4.8554782101512699E-2"/>
                  <c:y val="3.521353661793229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84DB-4136-A1E0-245161306008}"/>
                </c:ext>
              </c:extLst>
            </c:dLbl>
            <c:dLbl>
              <c:idx val="9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500" b="1" i="0" u="none" strike="noStrike" kern="1200" baseline="0">
                      <a:solidFill>
                        <a:srgbClr val="CC0066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s-MX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3B2B-4A43-BD65-214595AD2ED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MX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Hoja1!$A$4:$A$13</c:f>
              <c:numCache>
                <c:formatCode>General</c:formatCode>
                <c:ptCount val="10"/>
                <c:pt idx="0">
                  <c:v>1991</c:v>
                </c:pt>
                <c:pt idx="1">
                  <c:v>1994</c:v>
                </c:pt>
                <c:pt idx="2">
                  <c:v>1997</c:v>
                </c:pt>
                <c:pt idx="3">
                  <c:v>2000</c:v>
                </c:pt>
                <c:pt idx="4">
                  <c:v>2003</c:v>
                </c:pt>
                <c:pt idx="5">
                  <c:v>2006</c:v>
                </c:pt>
                <c:pt idx="6">
                  <c:v>2009</c:v>
                </c:pt>
                <c:pt idx="7">
                  <c:v>2012</c:v>
                </c:pt>
                <c:pt idx="8">
                  <c:v>2015</c:v>
                </c:pt>
                <c:pt idx="9">
                  <c:v>2018</c:v>
                </c:pt>
              </c:numCache>
            </c:numRef>
          </c:cat>
          <c:val>
            <c:numRef>
              <c:f>Hoja1!$B$4:$B$13</c:f>
              <c:numCache>
                <c:formatCode>0.00%</c:formatCode>
                <c:ptCount val="10"/>
                <c:pt idx="0">
                  <c:v>0.65969999999999995</c:v>
                </c:pt>
                <c:pt idx="1">
                  <c:v>0.77159999999999995</c:v>
                </c:pt>
                <c:pt idx="2">
                  <c:v>0.57689999999999997</c:v>
                </c:pt>
                <c:pt idx="3">
                  <c:v>0.63970000000000005</c:v>
                </c:pt>
                <c:pt idx="4">
                  <c:v>0.41320000000000001</c:v>
                </c:pt>
                <c:pt idx="5">
                  <c:v>0.58550000000000002</c:v>
                </c:pt>
                <c:pt idx="6">
                  <c:v>0.4476</c:v>
                </c:pt>
                <c:pt idx="7">
                  <c:v>0.63080000000000003</c:v>
                </c:pt>
                <c:pt idx="8">
                  <c:v>0.47720000000000001</c:v>
                </c:pt>
                <c:pt idx="9">
                  <c:v>0.63419999999999999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4DB-4136-A1E0-245161306008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535593952"/>
        <c:axId val="535574288"/>
      </c:lineChart>
      <c:catAx>
        <c:axId val="5355939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MX"/>
          </a:p>
        </c:txPr>
        <c:crossAx val="535574288"/>
        <c:crosses val="autoZero"/>
        <c:auto val="1"/>
        <c:lblAlgn val="ctr"/>
        <c:lblOffset val="100"/>
        <c:noMultiLvlLbl val="0"/>
      </c:catAx>
      <c:valAx>
        <c:axId val="535574288"/>
        <c:scaling>
          <c:orientation val="minMax"/>
        </c:scaling>
        <c:delete val="0"/>
        <c:axPos val="l"/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MX"/>
          </a:p>
        </c:txPr>
        <c:crossAx val="5355939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3042505863440799E-2"/>
          <c:y val="6.7376380313355605E-2"/>
          <c:w val="0.95775540591702502"/>
          <c:h val="0.7444064774922000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'Federal 1'!$C$1</c:f>
              <c:strCache>
                <c:ptCount val="1"/>
                <c:pt idx="0">
                  <c:v>Conteo Min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rgbClr val="FF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MX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'Federal 1'!$B$2:$B$5</c:f>
              <c:strCache>
                <c:ptCount val="4"/>
                <c:pt idx="0">
                  <c:v>Ricardo Anaya                                (PAN-PRD-PT)</c:v>
                </c:pt>
                <c:pt idx="1">
                  <c:v>Jose Antonio Meade                             (PRI-PVEM-PNA)</c:v>
                </c:pt>
                <c:pt idx="2">
                  <c:v>Andrés Manuel López Obrador                                         (PT-MORENA-PES)</c:v>
                </c:pt>
                <c:pt idx="3">
                  <c:v>Jaime Rodríguez Calderón                                    (Indep.)</c:v>
                </c:pt>
              </c:strCache>
            </c:strRef>
          </c:cat>
          <c:val>
            <c:numRef>
              <c:f>'Federal 1'!$C$2:$C$5</c:f>
              <c:numCache>
                <c:formatCode>General</c:formatCode>
                <c:ptCount val="4"/>
                <c:pt idx="0">
                  <c:v>22.1</c:v>
                </c:pt>
                <c:pt idx="1">
                  <c:v>15.7</c:v>
                </c:pt>
                <c:pt idx="2">
                  <c:v>53</c:v>
                </c:pt>
                <c:pt idx="3">
                  <c:v>5.3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DC1-4A8B-B065-E402A5324954}"/>
            </c:ext>
          </c:extLst>
        </c:ser>
        <c:ser>
          <c:idx val="1"/>
          <c:order val="1"/>
          <c:tx>
            <c:strRef>
              <c:f>'Federal 1'!$D$1</c:f>
              <c:strCache>
                <c:ptCount val="1"/>
                <c:pt idx="0">
                  <c:v>Conteo Max</c:v>
                </c:pt>
              </c:strCache>
            </c:strRef>
          </c:tx>
          <c:spPr>
            <a:solidFill>
              <a:srgbClr val="FF00FF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rgbClr val="0070C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MX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'Federal 1'!$B$2:$B$5</c:f>
              <c:strCache>
                <c:ptCount val="4"/>
                <c:pt idx="0">
                  <c:v>Ricardo Anaya                                (PAN-PRD-PT)</c:v>
                </c:pt>
                <c:pt idx="1">
                  <c:v>Jose Antonio Meade                             (PRI-PVEM-PNA)</c:v>
                </c:pt>
                <c:pt idx="2">
                  <c:v>Andrés Manuel López Obrador                                         (PT-MORENA-PES)</c:v>
                </c:pt>
                <c:pt idx="3">
                  <c:v>Jaime Rodríguez Calderón                                    (Indep.)</c:v>
                </c:pt>
              </c:strCache>
            </c:strRef>
          </c:cat>
          <c:val>
            <c:numRef>
              <c:f>'Federal 1'!$D$2:$D$5</c:f>
              <c:numCache>
                <c:formatCode>General</c:formatCode>
                <c:ptCount val="4"/>
                <c:pt idx="0">
                  <c:v>22.8</c:v>
                </c:pt>
                <c:pt idx="1">
                  <c:v>16.3</c:v>
                </c:pt>
                <c:pt idx="2">
                  <c:v>53.8</c:v>
                </c:pt>
                <c:pt idx="3">
                  <c:v>5.5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DC1-4A8B-B065-E402A5324954}"/>
            </c:ext>
          </c:extLst>
        </c:ser>
        <c:ser>
          <c:idx val="2"/>
          <c:order val="2"/>
          <c:tx>
            <c:strRef>
              <c:f>'Federal 1'!$E$1</c:f>
              <c:strCache>
                <c:ptCount val="1"/>
                <c:pt idx="0">
                  <c:v>PREP</c:v>
                </c:pt>
              </c:strCache>
            </c:strRef>
          </c:tx>
          <c:spPr>
            <a:solidFill>
              <a:srgbClr val="CC006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rgbClr val="7030A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MX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'Federal 1'!$B$2:$B$5</c:f>
              <c:strCache>
                <c:ptCount val="4"/>
                <c:pt idx="0">
                  <c:v>Ricardo Anaya                                (PAN-PRD-PT)</c:v>
                </c:pt>
                <c:pt idx="1">
                  <c:v>Jose Antonio Meade                             (PRI-PVEM-PNA)</c:v>
                </c:pt>
                <c:pt idx="2">
                  <c:v>Andrés Manuel López Obrador                                         (PT-MORENA-PES)</c:v>
                </c:pt>
                <c:pt idx="3">
                  <c:v>Jaime Rodríguez Calderón                                    (Indep.)</c:v>
                </c:pt>
              </c:strCache>
            </c:strRef>
          </c:cat>
          <c:val>
            <c:numRef>
              <c:f>'Federal 1'!$E$2:$E$5</c:f>
              <c:numCache>
                <c:formatCode>General</c:formatCode>
                <c:ptCount val="4"/>
                <c:pt idx="0">
                  <c:v>22.5</c:v>
                </c:pt>
                <c:pt idx="1">
                  <c:v>16.39</c:v>
                </c:pt>
                <c:pt idx="2">
                  <c:v>52.95</c:v>
                </c:pt>
                <c:pt idx="3">
                  <c:v>5.13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DC1-4A8B-B065-E402A5324954}"/>
            </c:ext>
          </c:extLst>
        </c:ser>
        <c:ser>
          <c:idx val="3"/>
          <c:order val="3"/>
          <c:tx>
            <c:strRef>
              <c:f>'Federal 1'!$F$1</c:f>
              <c:strCache>
                <c:ptCount val="1"/>
                <c:pt idx="0">
                  <c:v>Cómputos</c:v>
                </c:pt>
              </c:strCache>
            </c:strRef>
          </c:tx>
          <c:spPr>
            <a:solidFill>
              <a:srgbClr val="94209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300" b="1" i="0" u="none" strike="noStrike" kern="1200" baseline="0">
                    <a:solidFill>
                      <a:srgbClr val="CC0066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MX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'Federal 1'!$B$2:$B$5</c:f>
              <c:strCache>
                <c:ptCount val="4"/>
                <c:pt idx="0">
                  <c:v>Ricardo Anaya                                (PAN-PRD-PT)</c:v>
                </c:pt>
                <c:pt idx="1">
                  <c:v>Jose Antonio Meade                             (PRI-PVEM-PNA)</c:v>
                </c:pt>
                <c:pt idx="2">
                  <c:v>Andrés Manuel López Obrador                                         (PT-MORENA-PES)</c:v>
                </c:pt>
                <c:pt idx="3">
                  <c:v>Jaime Rodríguez Calderón                                    (Indep.)</c:v>
                </c:pt>
              </c:strCache>
            </c:strRef>
          </c:cat>
          <c:val>
            <c:numRef>
              <c:f>'Federal 1'!$F$2:$F$5</c:f>
              <c:numCache>
                <c:formatCode>General</c:formatCode>
                <c:ptCount val="4"/>
                <c:pt idx="0">
                  <c:v>22.27</c:v>
                </c:pt>
                <c:pt idx="1">
                  <c:v>16.43</c:v>
                </c:pt>
                <c:pt idx="2">
                  <c:v>53.17</c:v>
                </c:pt>
                <c:pt idx="3">
                  <c:v>5.24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1DC1-4A8B-B065-E402A5324954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534866064"/>
        <c:axId val="534861040"/>
      </c:barChart>
      <c:catAx>
        <c:axId val="5348660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MX"/>
          </a:p>
        </c:txPr>
        <c:crossAx val="534861040"/>
        <c:crosses val="autoZero"/>
        <c:auto val="1"/>
        <c:lblAlgn val="ctr"/>
        <c:lblOffset val="100"/>
        <c:noMultiLvlLbl val="0"/>
      </c:catAx>
      <c:valAx>
        <c:axId val="53486104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5348660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s-MX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0"/>
    </c:view3D>
    <c:floor>
      <c:thickness val="0"/>
    </c:floor>
    <c:sideWall>
      <c:thickness val="0"/>
      <c:spPr>
        <a:noFill/>
        <a:ln>
          <a:noFill/>
        </a:ln>
        <a:effectLst/>
      </c:spPr>
    </c:sideWall>
    <c:backWall>
      <c:thickness val="0"/>
      <c:spPr>
        <a:noFill/>
        <a:ln>
          <a:noFill/>
        </a:ln>
        <a:effectLst/>
      </c:spPr>
    </c:backWall>
    <c:plotArea>
      <c:layout/>
      <c:bar3DChart>
        <c:barDir val="col"/>
        <c:grouping val="clustered"/>
        <c:varyColors val="0"/>
        <c:ser>
          <c:idx val="2"/>
          <c:order val="0"/>
          <c:tx>
            <c:strRef>
              <c:f>Hoja1!$A$114</c:f>
              <c:strCache>
                <c:ptCount val="1"/>
                <c:pt idx="0">
                  <c:v>Votos Válidos</c:v>
                </c:pt>
              </c:strCache>
            </c:strRef>
          </c:tx>
          <c:spPr>
            <a:solidFill>
              <a:srgbClr val="CC0066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2.7375201288244801E-2"/>
                  <c:y val="-1.751185497426310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029-432A-9CE1-BC6DD7A8FA9E}"/>
                </c:ext>
              </c:extLst>
            </c:dLbl>
            <c:dLbl>
              <c:idx val="1"/>
              <c:layout>
                <c:manualLayout>
                  <c:x val="1.6103059581320401E-2"/>
                  <c:y val="-2.6267782461394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8029-432A-9CE1-BC6DD7A8FA9E}"/>
                </c:ext>
              </c:extLst>
            </c:dLbl>
            <c:dLbl>
              <c:idx val="2"/>
              <c:layout>
                <c:manualLayout>
                  <c:x val="9.6618357487922701E-3"/>
                  <c:y val="-1.1674569982842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rgbClr val="CC0066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029-432A-9CE1-BC6DD7A8FA9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bg2">
                        <a:lumMod val="50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Hoja1!$B$111:$D$111</c:f>
              <c:numCache>
                <c:formatCode>General</c:formatCode>
                <c:ptCount val="3"/>
                <c:pt idx="0">
                  <c:v>2006</c:v>
                </c:pt>
                <c:pt idx="1">
                  <c:v>2012</c:v>
                </c:pt>
                <c:pt idx="2">
                  <c:v>2018</c:v>
                </c:pt>
              </c:numCache>
            </c:numRef>
          </c:cat>
          <c:val>
            <c:numRef>
              <c:f>Hoja1!$B$114:$D$114</c:f>
              <c:numCache>
                <c:formatCode>#,##0</c:formatCode>
                <c:ptCount val="3"/>
                <c:pt idx="0">
                  <c:v>32621</c:v>
                </c:pt>
                <c:pt idx="1">
                  <c:v>40714</c:v>
                </c:pt>
                <c:pt idx="2">
                  <c:v>98470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C0F-4BF4-ABD3-FE55B1B921FA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shape val="box"/>
        <c:axId val="584011120"/>
        <c:axId val="584015728"/>
        <c:axId val="0"/>
      </c:bar3DChart>
      <c:catAx>
        <c:axId val="5840111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00" b="0" i="0" u="none" strike="noStrike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MX"/>
          </a:p>
        </c:txPr>
        <c:crossAx val="584015728"/>
        <c:crosses val="autoZero"/>
        <c:auto val="1"/>
        <c:lblAlgn val="ctr"/>
        <c:lblOffset val="100"/>
        <c:noMultiLvlLbl val="0"/>
      </c:catAx>
      <c:valAx>
        <c:axId val="584015728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extTo"/>
        <c:crossAx val="584011120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42043427542571699"/>
          <c:y val="0.91912073941394601"/>
          <c:w val="0.17886467090164401"/>
          <c:h val="5.948124461947110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>
                  <a:lumMod val="75000"/>
                  <a:lumOff val="25000"/>
                </a:schemeClr>
              </a:solidFill>
              <a:latin typeface="Arial Black" panose="020B0A04020102020204" pitchFamily="34" charset="0"/>
              <a:ea typeface="+mn-ea"/>
              <a:cs typeface="Arial" panose="020B0604020202020204" pitchFamily="34" charset="0"/>
            </a:defRPr>
          </a:pPr>
          <a:endParaRPr lang="es-MX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1">
    <c:autoUpdate val="0"/>
  </c:externalData>
  <c:userShapes r:id="rId2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9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0.14652</cdr:x>
      <cdr:y>0.78305</cdr:y>
    </cdr:from>
    <cdr:to>
      <cdr:x>0.3393</cdr:x>
      <cdr:y>0.85491</cdr:y>
    </cdr:to>
    <cdr:sp macro="" textlink="">
      <cdr:nvSpPr>
        <cdr:cNvPr id="2" name="CuadroTexto 1">
          <a:extLst xmlns:a="http://schemas.openxmlformats.org/drawingml/2006/main">
            <a:ext uri="{FF2B5EF4-FFF2-40B4-BE49-F238E27FC236}">
              <a16:creationId xmlns:a16="http://schemas.microsoft.com/office/drawing/2014/main" id="{7DFA9A41-C597-4CCE-B023-298738E97907}"/>
            </a:ext>
          </a:extLst>
        </cdr:cNvPr>
        <cdr:cNvSpPr txBox="1"/>
      </cdr:nvSpPr>
      <cdr:spPr>
        <a:xfrm xmlns:a="http://schemas.openxmlformats.org/drawingml/2006/main">
          <a:off x="1150535" y="3353801"/>
          <a:ext cx="1513773" cy="307777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s-ES_tradnl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MX" sz="1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Lista Nominal</a:t>
          </a:r>
          <a:endParaRPr lang="es-MX" sz="1200" b="1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0.32794</cdr:x>
      <cdr:y>0.76382</cdr:y>
    </cdr:from>
    <cdr:to>
      <cdr:x>0.52072</cdr:x>
      <cdr:y>0.88598</cdr:y>
    </cdr:to>
    <cdr:sp macro="" textlink="">
      <cdr:nvSpPr>
        <cdr:cNvPr id="3" name="CuadroTexto 1">
          <a:extLst xmlns:a="http://schemas.openxmlformats.org/drawingml/2006/main">
            <a:ext uri="{FF2B5EF4-FFF2-40B4-BE49-F238E27FC236}">
              <a16:creationId xmlns:a16="http://schemas.microsoft.com/office/drawing/2014/main" id="{06099D59-5184-4B8F-AB61-25014C6CBE3F}"/>
            </a:ext>
          </a:extLst>
        </cdr:cNvPr>
        <cdr:cNvSpPr txBox="1"/>
      </cdr:nvSpPr>
      <cdr:spPr>
        <a:xfrm xmlns:a="http://schemas.openxmlformats.org/drawingml/2006/main">
          <a:off x="2575147" y="3271437"/>
          <a:ext cx="1513773" cy="52322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MX" sz="1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Casillas a instalar</a:t>
          </a:r>
          <a:endParaRPr lang="es-MX" sz="1200" b="1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0.51168</cdr:x>
      <cdr:y>0.76739</cdr:y>
    </cdr:from>
    <cdr:to>
      <cdr:x>0.70446</cdr:x>
      <cdr:y>0.88955</cdr:y>
    </cdr:to>
    <cdr:sp macro="" textlink="">
      <cdr:nvSpPr>
        <cdr:cNvPr id="4" name="CuadroTexto 1">
          <a:extLst xmlns:a="http://schemas.openxmlformats.org/drawingml/2006/main">
            <a:ext uri="{FF2B5EF4-FFF2-40B4-BE49-F238E27FC236}">
              <a16:creationId xmlns:a16="http://schemas.microsoft.com/office/drawing/2014/main" id="{CEF960B7-93BA-4D97-AA9C-D6D2CDAFBBFC}"/>
            </a:ext>
          </a:extLst>
        </cdr:cNvPr>
        <cdr:cNvSpPr txBox="1"/>
      </cdr:nvSpPr>
      <cdr:spPr>
        <a:xfrm xmlns:a="http://schemas.openxmlformats.org/drawingml/2006/main">
          <a:off x="4017900" y="3286726"/>
          <a:ext cx="1513773" cy="52322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MX" sz="1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Funcionarios de casilla</a:t>
          </a:r>
          <a:endParaRPr lang="es-MX" sz="1200" b="1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0.70091</cdr:x>
      <cdr:y>0.79019</cdr:y>
    </cdr:from>
    <cdr:to>
      <cdr:x>0.89368</cdr:x>
      <cdr:y>0.86205</cdr:y>
    </cdr:to>
    <cdr:sp macro="" textlink="">
      <cdr:nvSpPr>
        <cdr:cNvPr id="5" name="CuadroTexto 1">
          <a:extLst xmlns:a="http://schemas.openxmlformats.org/drawingml/2006/main">
            <a:ext uri="{FF2B5EF4-FFF2-40B4-BE49-F238E27FC236}">
              <a16:creationId xmlns:a16="http://schemas.microsoft.com/office/drawing/2014/main" id="{CEF960B7-93BA-4D97-AA9C-D6D2CDAFBBFC}"/>
            </a:ext>
          </a:extLst>
        </cdr:cNvPr>
        <cdr:cNvSpPr txBox="1"/>
      </cdr:nvSpPr>
      <cdr:spPr>
        <a:xfrm xmlns:a="http://schemas.openxmlformats.org/drawingml/2006/main">
          <a:off x="5503773" y="3384379"/>
          <a:ext cx="1513773" cy="307777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MX" sz="1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Cargos a elegir</a:t>
          </a:r>
          <a:endParaRPr lang="es-MX" sz="1200" b="1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0.34007</cdr:x>
      <cdr:y>0.12534</cdr:y>
    </cdr:from>
    <cdr:to>
      <cdr:x>0.67326</cdr:x>
      <cdr:y>0.42933</cdr:y>
    </cdr:to>
    <cdr:cxnSp macro="">
      <cdr:nvCxnSpPr>
        <cdr:cNvPr id="2" name="3 Conector recto de flecha">
          <a:extLst xmlns:a="http://schemas.openxmlformats.org/drawingml/2006/main">
            <a:ext uri="{FF2B5EF4-FFF2-40B4-BE49-F238E27FC236}">
              <a16:creationId xmlns:a16="http://schemas.microsoft.com/office/drawing/2014/main" id="{1200F2E8-9222-4918-82D9-14AC5453A776}"/>
            </a:ext>
          </a:extLst>
        </cdr:cNvPr>
        <cdr:cNvCxnSpPr/>
      </cdr:nvCxnSpPr>
      <cdr:spPr>
        <a:xfrm xmlns:a="http://schemas.openxmlformats.org/drawingml/2006/main" flipV="1">
          <a:off x="2682029" y="545405"/>
          <a:ext cx="2627790" cy="1322773"/>
        </a:xfrm>
        <a:prstGeom xmlns:a="http://schemas.openxmlformats.org/drawingml/2006/main" prst="straightConnector1">
          <a:avLst/>
        </a:prstGeom>
        <a:ln xmlns:a="http://schemas.openxmlformats.org/drawingml/2006/main" w="38100">
          <a:tailEnd type="arrow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0.40894</cdr:x>
      <cdr:y>0.20385</cdr:y>
    </cdr:from>
    <cdr:to>
      <cdr:x>0.53083</cdr:x>
      <cdr:y>0.28873</cdr:y>
    </cdr:to>
    <cdr:sp macro="" textlink="">
      <cdr:nvSpPr>
        <cdr:cNvPr id="3" name="5 CuadroTexto"/>
        <cdr:cNvSpPr txBox="1"/>
      </cdr:nvSpPr>
      <cdr:spPr>
        <a:xfrm xmlns:a="http://schemas.openxmlformats.org/drawingml/2006/main">
          <a:off x="3225189" y="887022"/>
          <a:ext cx="961310" cy="36933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MX" sz="1500" b="1" dirty="0">
              <a:solidFill>
                <a:srgbClr val="CC0066"/>
              </a:solidFill>
              <a:latin typeface="Arial" panose="020B0604020202020204" pitchFamily="34" charset="0"/>
              <a:cs typeface="Arial" panose="020B0604020202020204" pitchFamily="34" charset="0"/>
            </a:rPr>
            <a:t>+</a:t>
          </a:r>
          <a:r>
            <a:rPr lang="es-MX" b="1" dirty="0">
              <a:solidFill>
                <a:srgbClr val="CC0066"/>
              </a:solidFill>
              <a:latin typeface="Arial" panose="020B0604020202020204" pitchFamily="34" charset="0"/>
              <a:cs typeface="Arial" panose="020B0604020202020204" pitchFamily="34" charset="0"/>
            </a:rPr>
            <a:t>201</a:t>
          </a:r>
          <a:r>
            <a:rPr lang="es-MX" sz="1500" b="1" dirty="0">
              <a:solidFill>
                <a:srgbClr val="CC0066"/>
              </a:solidFill>
              <a:latin typeface="Arial" panose="020B0604020202020204" pitchFamily="34" charset="0"/>
              <a:cs typeface="Arial" panose="020B0604020202020204" pitchFamily="34" charset="0"/>
            </a:rPr>
            <a:t>%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557" cy="49776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50582" y="0"/>
            <a:ext cx="2945557" cy="49776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332232-D382-40BE-9EDB-A4A7A8F49716}" type="datetimeFigureOut">
              <a:rPr lang="es-MX" smtClean="0"/>
              <a:t>30/11/2018</a:t>
            </a:fld>
            <a:endParaRPr lang="es-MX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79153" y="4777874"/>
            <a:ext cx="5439369" cy="390932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9430460"/>
            <a:ext cx="2945557" cy="49776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50582" y="9430460"/>
            <a:ext cx="2945557" cy="49776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4B8876-2705-4A3C-B2CA-68E7B953E4C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99036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_tradnl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_tradnl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EB01F-76BF-3945-AA74-3F82F50E4A57}" type="datetimeFigureOut">
              <a:rPr lang="es-ES_tradnl" smtClean="0"/>
              <a:t>30/11/2018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FDD22-A497-204E-8B4D-647A5B24581A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0498046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Haga clic para modificar los estilos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EB01F-76BF-3945-AA74-3F82F50E4A57}" type="datetimeFigureOut">
              <a:rPr lang="es-ES_tradnl" smtClean="0"/>
              <a:t>30/11/2018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FDD22-A497-204E-8B4D-647A5B24581A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6243748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_tradnl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_tradnl"/>
              <a:t>Haga clic para modificar los estilos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EB01F-76BF-3945-AA74-3F82F50E4A57}" type="datetimeFigureOut">
              <a:rPr lang="es-ES_tradnl" smtClean="0"/>
              <a:t>30/11/2018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FDD22-A497-204E-8B4D-647A5B24581A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9309308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Haga clic para modificar los estilos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EB01F-76BF-3945-AA74-3F82F50E4A57}" type="datetimeFigureOut">
              <a:rPr lang="es-ES_tradnl" smtClean="0"/>
              <a:t>30/11/2018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FDD22-A497-204E-8B4D-647A5B24581A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56651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_tradnl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EB01F-76BF-3945-AA74-3F82F50E4A57}" type="datetimeFigureOut">
              <a:rPr lang="es-ES_tradnl" smtClean="0"/>
              <a:t>30/11/2018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FDD22-A497-204E-8B4D-647A5B24581A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167057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_tradnl"/>
              <a:t>Haga clic para modificar los estilos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_tradnl"/>
              <a:t>Haga clic para modificar los estilos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EB01F-76BF-3945-AA74-3F82F50E4A57}" type="datetimeFigureOut">
              <a:rPr lang="es-ES_tradnl" smtClean="0"/>
              <a:t>30/11/2018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FDD22-A497-204E-8B4D-647A5B24581A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7430030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_tradnl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_tradnl"/>
              <a:t>Haga clic para modificar los estilos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_tradnl"/>
              <a:t>Haga clic para modificar los estilos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EB01F-76BF-3945-AA74-3F82F50E4A57}" type="datetimeFigureOut">
              <a:rPr lang="es-ES_tradnl" smtClean="0"/>
              <a:t>30/11/2018</a:t>
            </a:fld>
            <a:endParaRPr lang="es-ES_trad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FDD22-A497-204E-8B4D-647A5B24581A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7883039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EB01F-76BF-3945-AA74-3F82F50E4A57}" type="datetimeFigureOut">
              <a:rPr lang="es-ES_tradnl" smtClean="0"/>
              <a:t>30/11/2018</a:t>
            </a:fld>
            <a:endParaRPr lang="es-ES_trad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FDD22-A497-204E-8B4D-647A5B24581A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2172305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EB01F-76BF-3945-AA74-3F82F50E4A57}" type="datetimeFigureOut">
              <a:rPr lang="es-ES_tradnl" smtClean="0"/>
              <a:t>30/11/2018</a:t>
            </a:fld>
            <a:endParaRPr lang="es-ES_trad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FDD22-A497-204E-8B4D-647A5B24581A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641936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_tradnl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Haga clic para modificar los estilos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EB01F-76BF-3945-AA74-3F82F50E4A57}" type="datetimeFigureOut">
              <a:rPr lang="es-ES_tradnl" smtClean="0"/>
              <a:t>30/11/2018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FDD22-A497-204E-8B4D-647A5B24581A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8450651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_tradnl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_tradnl"/>
              <a:t>Arrastre la imagen al marcador de posición o haga clic en el icono para agregarla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EB01F-76BF-3945-AA74-3F82F50E4A57}" type="datetimeFigureOut">
              <a:rPr lang="es-ES_tradnl" smtClean="0"/>
              <a:t>30/11/2018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FDD22-A497-204E-8B4D-647A5B24581A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5442100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/>
              <a:t>Haga clic para modificar los estilos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6EB01F-76BF-3945-AA74-3F82F50E4A57}" type="datetimeFigureOut">
              <a:rPr lang="es-ES_tradnl" smtClean="0"/>
              <a:t>30/11/2018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AFDD22-A497-204E-8B4D-647A5B24581A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1756628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g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9862" y="3246738"/>
            <a:ext cx="6945923" cy="1540150"/>
          </a:xfrm>
        </p:spPr>
        <p:txBody>
          <a:bodyPr>
            <a:noAutofit/>
          </a:bodyPr>
          <a:lstStyle/>
          <a:p>
            <a:pPr algn="r"/>
            <a:r>
              <a:rPr lang="es-ES_tradnl" sz="5000" b="1" dirty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rPr>
              <a:t>Las lecciones de la elección de 2018</a:t>
            </a:r>
          </a:p>
        </p:txBody>
      </p:sp>
      <p:sp>
        <p:nvSpPr>
          <p:cNvPr id="5" name="Subtítulo 2"/>
          <p:cNvSpPr txBox="1">
            <a:spLocks/>
          </p:cNvSpPr>
          <p:nvPr/>
        </p:nvSpPr>
        <p:spPr>
          <a:xfrm>
            <a:off x="1191143" y="4786888"/>
            <a:ext cx="7192400" cy="7734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MX" spc="3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3 de Diciembre de 2018</a:t>
            </a:r>
            <a:endParaRPr kumimoji="0" lang="es-MX" sz="2400" b="0" i="0" u="none" strike="noStrike" kern="1200" cap="none" spc="30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44238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1">
            <a:extLst>
              <a:ext uri="{FF2B5EF4-FFF2-40B4-BE49-F238E27FC236}">
                <a16:creationId xmlns:a16="http://schemas.microsoft.com/office/drawing/2014/main" id="{A9A5F3C8-0D1F-4468-92AA-93141165F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314" y="0"/>
            <a:ext cx="7886700" cy="1325563"/>
          </a:xfrm>
        </p:spPr>
        <p:txBody>
          <a:bodyPr>
            <a:normAutofit/>
          </a:bodyPr>
          <a:lstStyle/>
          <a:p>
            <a:r>
              <a:rPr lang="es-MX" sz="1800" dirty="0">
                <a:latin typeface="Arial Black" panose="020B0A04020102020204" pitchFamily="34" charset="0"/>
                <a:cs typeface="Arial" panose="020B0604020202020204" pitchFamily="34" charset="0"/>
              </a:rPr>
              <a:t>Los retos superados</a:t>
            </a:r>
            <a:br>
              <a:rPr lang="es-MX" sz="2500" dirty="0"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MX" sz="2500" dirty="0">
                <a:latin typeface="Arial Black" panose="020B0A04020102020204" pitchFamily="34" charset="0"/>
                <a:cs typeface="Arial" panose="020B0604020202020204" pitchFamily="34" charset="0"/>
              </a:rPr>
              <a:t>6. La votación más numerosa de los mexicanos en el extranjero</a:t>
            </a:r>
          </a:p>
        </p:txBody>
      </p:sp>
      <p:graphicFrame>
        <p:nvGraphicFramePr>
          <p:cNvPr id="6" name="Marcador de contenido 7">
            <a:extLst>
              <a:ext uri="{FF2B5EF4-FFF2-40B4-BE49-F238E27FC236}">
                <a16:creationId xmlns:a16="http://schemas.microsoft.com/office/drawing/2014/main" id="{4C51DF9B-B133-4374-B433-95FF39C97D1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11095617"/>
              </p:ext>
            </p:extLst>
          </p:nvPr>
        </p:nvGraphicFramePr>
        <p:xfrm>
          <a:off x="842406" y="1793182"/>
          <a:ext cx="78867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6 Rectángulo"/>
          <p:cNvSpPr/>
          <p:nvPr/>
        </p:nvSpPr>
        <p:spPr>
          <a:xfrm>
            <a:off x="2777319" y="6067680"/>
            <a:ext cx="392373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Información disponible para su consulta en www.ine.mx</a:t>
            </a:r>
          </a:p>
        </p:txBody>
      </p:sp>
    </p:spTree>
    <p:extLst>
      <p:ext uri="{BB962C8B-B14F-4D97-AF65-F5344CB8AC3E}">
        <p14:creationId xmlns:p14="http://schemas.microsoft.com/office/powerpoint/2010/main" val="38413613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259" y="1508176"/>
            <a:ext cx="8116311" cy="3614078"/>
          </a:xfrm>
          <a:prstGeom prst="rect">
            <a:avLst/>
          </a:prstGeom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38046" y="2045547"/>
            <a:ext cx="7867907" cy="2766905"/>
          </a:xfrm>
        </p:spPr>
        <p:txBody>
          <a:bodyPr>
            <a:noAutofit/>
          </a:bodyPr>
          <a:lstStyle/>
          <a:p>
            <a:pPr marL="0" indent="0" algn="just">
              <a:spcBef>
                <a:spcPts val="0"/>
              </a:spcBef>
              <a:spcAft>
                <a:spcPts val="1200"/>
              </a:spcAft>
              <a:buNone/>
            </a:pPr>
            <a:r>
              <a:rPr lang="es-MX" sz="2500" b="1" dirty="0">
                <a:solidFill>
                  <a:schemeClr val="bg1"/>
                </a:solidFill>
                <a:cs typeface="Arial" panose="020B0604020202020204" pitchFamily="34" charset="0"/>
              </a:rPr>
              <a:t>El sistema nacional de elecciones superó con éxito su primera elección general. </a:t>
            </a:r>
          </a:p>
          <a:p>
            <a:pPr marL="0" indent="0" algn="just">
              <a:spcBef>
                <a:spcPts val="0"/>
              </a:spcBef>
              <a:spcAft>
                <a:spcPts val="1200"/>
              </a:spcAft>
              <a:buNone/>
            </a:pPr>
            <a:r>
              <a:rPr lang="es-MX" sz="2500" b="1" dirty="0">
                <a:solidFill>
                  <a:schemeClr val="bg1"/>
                </a:solidFill>
                <a:cs typeface="Arial" panose="020B0604020202020204" pitchFamily="34" charset="0"/>
              </a:rPr>
              <a:t>Para lograrlo, el INE desarrolló una serie de prácticas y mecanismos que conformaron una cadena de confianza en torno al proceso electoral cuyos resultados pueden observarse en los siguientes aspectos:</a:t>
            </a:r>
          </a:p>
        </p:txBody>
      </p:sp>
    </p:spTree>
    <p:extLst>
      <p:ext uri="{BB962C8B-B14F-4D97-AF65-F5344CB8AC3E}">
        <p14:creationId xmlns:p14="http://schemas.microsoft.com/office/powerpoint/2010/main" val="39743999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39F5D118-9BE1-4CE6-93CE-7597DE2818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915" y="0"/>
            <a:ext cx="3561272" cy="1947190"/>
          </a:xfrm>
        </p:spPr>
        <p:txBody>
          <a:bodyPr>
            <a:normAutofit/>
          </a:bodyPr>
          <a:lstStyle/>
          <a:p>
            <a:r>
              <a:rPr lang="es-MX" sz="1800">
                <a:latin typeface="Arial Black" panose="020B0A04020102020204" pitchFamily="34" charset="0"/>
              </a:rPr>
              <a:t>Los logros obtenidos</a:t>
            </a:r>
            <a:br>
              <a:rPr lang="es-MX" sz="2500">
                <a:latin typeface="Arial Black" panose="020B0A04020102020204" pitchFamily="34" charset="0"/>
              </a:rPr>
            </a:br>
            <a:r>
              <a:rPr lang="es-MX" sz="2500">
                <a:latin typeface="Arial Black" panose="020B0A04020102020204" pitchFamily="34" charset="0"/>
              </a:rPr>
              <a:t>1. Elecciones pacíficas en un contexto complejo</a:t>
            </a:r>
            <a:endParaRPr lang="es-MX" sz="2500" dirty="0">
              <a:latin typeface="Arial Black" panose="020B0A04020102020204" pitchFamily="34" charset="0"/>
            </a:endParaRPr>
          </a:p>
        </p:txBody>
      </p:sp>
      <p:sp>
        <p:nvSpPr>
          <p:cNvPr id="5" name="Marcador de contenido 2">
            <a:extLst>
              <a:ext uri="{FF2B5EF4-FFF2-40B4-BE49-F238E27FC236}">
                <a16:creationId xmlns:a16="http://schemas.microsoft.com/office/drawing/2014/main" id="{4327830F-4C81-42C1-9AF5-42486827394F}"/>
              </a:ext>
            </a:extLst>
          </p:cNvPr>
          <p:cNvSpPr txBox="1">
            <a:spLocks/>
          </p:cNvSpPr>
          <p:nvPr/>
        </p:nvSpPr>
        <p:spPr>
          <a:xfrm>
            <a:off x="861258" y="1406769"/>
            <a:ext cx="8054141" cy="50390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MX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F1F1945D-7B5E-4920-B9B1-8FE1D20D8694}"/>
              </a:ext>
            </a:extLst>
          </p:cNvPr>
          <p:cNvSpPr txBox="1"/>
          <p:nvPr/>
        </p:nvSpPr>
        <p:spPr>
          <a:xfrm>
            <a:off x="731915" y="1947190"/>
            <a:ext cx="3840085" cy="4343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85750" indent="-228600" algn="just" defTabSz="914400">
              <a:spcAft>
                <a:spcPts val="600"/>
              </a:spcAft>
              <a:buClr>
                <a:srgbClr val="CC0066"/>
              </a:buClr>
              <a:buFont typeface="Arial" panose="020B0604020202020204" pitchFamily="34" charset="0"/>
              <a:buChar char="•"/>
            </a:pPr>
            <a:r>
              <a:rPr lang="es-MX" sz="1600" dirty="0">
                <a:latin typeface="Arial" panose="020B0604020202020204" pitchFamily="34" charset="0"/>
                <a:cs typeface="Arial" panose="020B0604020202020204" pitchFamily="34" charset="0"/>
              </a:rPr>
              <a:t>Para garantizar que las 30 elecciones se desarrollaran en forma pacífica, </a:t>
            </a:r>
            <a:r>
              <a:rPr lang="es-MX" sz="1600" b="1" dirty="0">
                <a:latin typeface="Arial" panose="020B0604020202020204" pitchFamily="34" charset="0"/>
                <a:cs typeface="Arial" panose="020B0604020202020204" pitchFamily="34" charset="0"/>
              </a:rPr>
              <a:t>el INE mantuvo un esquema de trabajo coordinado</a:t>
            </a:r>
            <a:r>
              <a:rPr lang="es-MX" sz="1600" dirty="0">
                <a:latin typeface="Arial" panose="020B0604020202020204" pitchFamily="34" charset="0"/>
                <a:cs typeface="Arial" panose="020B0604020202020204" pitchFamily="34" charset="0"/>
              </a:rPr>
              <a:t> con agencias de seguridad pública y seguridad nacional.</a:t>
            </a:r>
          </a:p>
          <a:p>
            <a:pPr marL="285750" indent="-228600" algn="just" defTabSz="914400">
              <a:spcAft>
                <a:spcPts val="600"/>
              </a:spcAft>
              <a:buClr>
                <a:srgbClr val="CC0066"/>
              </a:buClr>
              <a:buFont typeface="Arial" panose="020B0604020202020204" pitchFamily="34" charset="0"/>
              <a:buChar char="•"/>
            </a:pPr>
            <a:r>
              <a:rPr lang="es-MX" sz="1600" dirty="0">
                <a:latin typeface="Arial" panose="020B0604020202020204" pitchFamily="34" charset="0"/>
                <a:cs typeface="Arial" panose="020B0604020202020204" pitchFamily="34" charset="0"/>
              </a:rPr>
              <a:t>Esta coordinación ayudó a que el trabajo del INE pudiera realizarse sin incidentes mayores y de manera muy positiva, a pesar de los fenómenos de conflictividad social e inseguridad pública en algunas regiones.</a:t>
            </a:r>
          </a:p>
          <a:p>
            <a:pPr marL="285750" indent="-228600" algn="just" defTabSz="914400">
              <a:spcAft>
                <a:spcPts val="600"/>
              </a:spcAft>
              <a:buClr>
                <a:srgbClr val="CC0066"/>
              </a:buClr>
              <a:buFont typeface="Arial" panose="020B0604020202020204" pitchFamily="34" charset="0"/>
              <a:buChar char="•"/>
            </a:pPr>
            <a:r>
              <a:rPr lang="es-MX" sz="1600" dirty="0">
                <a:latin typeface="Arial" panose="020B0604020202020204" pitchFamily="34" charset="0"/>
                <a:cs typeface="Arial" panose="020B0604020202020204" pitchFamily="34" charset="0"/>
              </a:rPr>
              <a:t>Por su parte, los partidos y candidatos realizaron sus campañas en apego a las reglas de la competencia electoral.</a:t>
            </a:r>
          </a:p>
        </p:txBody>
      </p:sp>
      <p:pic>
        <p:nvPicPr>
          <p:cNvPr id="9" name="Imagen 8" descr="Imagen que contiene mesa, interior&#10;&#10;Descripción generada con confianza alta">
            <a:extLst>
              <a:ext uri="{FF2B5EF4-FFF2-40B4-BE49-F238E27FC236}">
                <a16:creationId xmlns:a16="http://schemas.microsoft.com/office/drawing/2014/main" id="{8DA7B28E-0E1E-4ECE-A250-B782067EFAA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19" r="24808"/>
          <a:stretch/>
        </p:blipFill>
        <p:spPr>
          <a:xfrm>
            <a:off x="4938898" y="1055347"/>
            <a:ext cx="3609603" cy="4982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4678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39F5D118-9BE1-4CE6-93CE-7597DE2818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582" y="-9130"/>
            <a:ext cx="7292192" cy="1325563"/>
          </a:xfrm>
        </p:spPr>
        <p:txBody>
          <a:bodyPr>
            <a:normAutofit/>
          </a:bodyPr>
          <a:lstStyle/>
          <a:p>
            <a:r>
              <a:rPr lang="es-MX" sz="1800" dirty="0">
                <a:latin typeface="Arial Black" panose="020B0A04020102020204" pitchFamily="34" charset="0"/>
              </a:rPr>
              <a:t>Los logros obtenidos</a:t>
            </a:r>
            <a:br>
              <a:rPr lang="es-MX" sz="2500" dirty="0">
                <a:latin typeface="Arial Black" panose="020B0A04020102020204" pitchFamily="34" charset="0"/>
              </a:rPr>
            </a:br>
            <a:r>
              <a:rPr lang="es-MX" sz="2500" dirty="0">
                <a:latin typeface="Arial Black" panose="020B0A04020102020204" pitchFamily="34" charset="0"/>
              </a:rPr>
              <a:t>2. Mayor equidad e inclusión para candidatas y votantes</a:t>
            </a:r>
          </a:p>
        </p:txBody>
      </p:sp>
      <p:sp>
        <p:nvSpPr>
          <p:cNvPr id="5" name="Marcador de contenido 2">
            <a:extLst>
              <a:ext uri="{FF2B5EF4-FFF2-40B4-BE49-F238E27FC236}">
                <a16:creationId xmlns:a16="http://schemas.microsoft.com/office/drawing/2014/main" id="{4327830F-4C81-42C1-9AF5-42486827394F}"/>
              </a:ext>
            </a:extLst>
          </p:cNvPr>
          <p:cNvSpPr txBox="1">
            <a:spLocks/>
          </p:cNvSpPr>
          <p:nvPr/>
        </p:nvSpPr>
        <p:spPr>
          <a:xfrm>
            <a:off x="861258" y="1406769"/>
            <a:ext cx="8054141" cy="50390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MX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98938FB1-C659-4586-A67F-AF36E0AAF4AF}"/>
              </a:ext>
            </a:extLst>
          </p:cNvPr>
          <p:cNvSpPr/>
          <p:nvPr/>
        </p:nvSpPr>
        <p:spPr>
          <a:xfrm>
            <a:off x="4888328" y="1848928"/>
            <a:ext cx="3851030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spcBef>
                <a:spcPts val="300"/>
              </a:spcBef>
              <a:spcAft>
                <a:spcPts val="300"/>
              </a:spcAft>
              <a:buClr>
                <a:srgbClr val="CC0066"/>
              </a:buClr>
              <a:buFont typeface="Arial" panose="020B0604020202020204" pitchFamily="34" charset="0"/>
              <a:buChar char="•"/>
            </a:pPr>
            <a:r>
              <a:rPr lang="es-MX" dirty="0"/>
              <a:t>La LXIV Legislatura del Congreso de la Unión será </a:t>
            </a:r>
            <a:r>
              <a:rPr lang="es-MX" b="1" dirty="0"/>
              <a:t>la más paritaria de la historia de México </a:t>
            </a:r>
            <a:r>
              <a:rPr lang="es-MX" dirty="0"/>
              <a:t>(48.4% de diputadas, 49.2% de senadoras).</a:t>
            </a:r>
          </a:p>
          <a:p>
            <a:pPr marL="285750" indent="-285750" algn="just">
              <a:spcBef>
                <a:spcPts val="300"/>
              </a:spcBef>
              <a:spcAft>
                <a:spcPts val="300"/>
              </a:spcAft>
              <a:buClr>
                <a:srgbClr val="CC0066"/>
              </a:buClr>
              <a:buFont typeface="Arial" panose="020B0604020202020204" pitchFamily="34" charset="0"/>
              <a:buChar char="•"/>
            </a:pPr>
            <a:r>
              <a:rPr lang="es-MX" dirty="0"/>
              <a:t>La representación de las </a:t>
            </a:r>
            <a:r>
              <a:rPr lang="es-MX" b="1" dirty="0"/>
              <a:t>mujeres en los congresos locales</a:t>
            </a:r>
            <a:r>
              <a:rPr lang="es-MX" dirty="0"/>
              <a:t> a nivel nacional alcanza el </a:t>
            </a:r>
            <a:r>
              <a:rPr lang="es-MX" b="1" dirty="0"/>
              <a:t>48.5%</a:t>
            </a:r>
            <a:r>
              <a:rPr lang="es-MX" dirty="0"/>
              <a:t>.</a:t>
            </a:r>
          </a:p>
          <a:p>
            <a:pPr marL="285750" indent="-285750" algn="just">
              <a:spcBef>
                <a:spcPts val="300"/>
              </a:spcBef>
              <a:spcAft>
                <a:spcPts val="300"/>
              </a:spcAft>
              <a:buClr>
                <a:srgbClr val="CC0066"/>
              </a:buClr>
              <a:buFont typeface="Arial" panose="020B0604020202020204" pitchFamily="34" charset="0"/>
              <a:buChar char="•"/>
            </a:pPr>
            <a:r>
              <a:rPr lang="es-MX" dirty="0"/>
              <a:t>El INE desarrolló </a:t>
            </a:r>
            <a:r>
              <a:rPr lang="es-MX" b="1" dirty="0"/>
              <a:t>protocolos para la inclusión de personas con discapacidad </a:t>
            </a:r>
            <a:r>
              <a:rPr lang="es-MX" dirty="0"/>
              <a:t>como miembros de mesas directivas de casilla, así como </a:t>
            </a:r>
            <a:r>
              <a:rPr lang="es-MX" b="1" dirty="0"/>
              <a:t>para garantizar a las personas trans el ejercicio del voto</a:t>
            </a:r>
            <a:r>
              <a:rPr lang="es-MX" dirty="0"/>
              <a:t>.</a:t>
            </a:r>
          </a:p>
        </p:txBody>
      </p:sp>
      <p:pic>
        <p:nvPicPr>
          <p:cNvPr id="11" name="Imagen 10" descr="Imagen que contiene exterior, edificio, cielo, suelo&#10;&#10;Descripción generada con confianza muy alta">
            <a:extLst>
              <a:ext uri="{FF2B5EF4-FFF2-40B4-BE49-F238E27FC236}">
                <a16:creationId xmlns:a16="http://schemas.microsoft.com/office/drawing/2014/main" id="{3C31EF75-7780-47EC-BF23-48160393F71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62" r="22019"/>
          <a:stretch/>
        </p:blipFill>
        <p:spPr>
          <a:xfrm>
            <a:off x="1037299" y="1587440"/>
            <a:ext cx="3851029" cy="4858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914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39F5D118-9BE1-4CE6-93CE-7597DE2818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367" y="0"/>
            <a:ext cx="7398251" cy="1145448"/>
          </a:xfrm>
        </p:spPr>
        <p:txBody>
          <a:bodyPr>
            <a:noAutofit/>
          </a:bodyPr>
          <a:lstStyle/>
          <a:p>
            <a:r>
              <a:rPr lang="es-MX" sz="2500" dirty="0">
                <a:latin typeface="Arial Black" panose="020B0A04020102020204" pitchFamily="34" charset="0"/>
                <a:cs typeface="Arial" panose="020B0604020202020204" pitchFamily="34" charset="0"/>
              </a:rPr>
              <a:t>Diputaciones Federales por Género</a:t>
            </a:r>
            <a:br>
              <a:rPr lang="es-MX" sz="2500" dirty="0"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MX" sz="2500" dirty="0">
                <a:latin typeface="Arial Black" panose="020B0A04020102020204" pitchFamily="34" charset="0"/>
                <a:cs typeface="Arial" panose="020B0604020202020204" pitchFamily="34" charset="0"/>
              </a:rPr>
              <a:t>1991-2018</a:t>
            </a:r>
          </a:p>
        </p:txBody>
      </p:sp>
      <p:graphicFrame>
        <p:nvGraphicFramePr>
          <p:cNvPr id="6" name="Gráfico 5">
            <a:extLst>
              <a:ext uri="{FF2B5EF4-FFF2-40B4-BE49-F238E27FC236}">
                <a16:creationId xmlns:a16="http://schemas.microsoft.com/office/drawing/2014/main" id="{3B0408D5-870A-4FFC-9CF6-1E318CD7F02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02007130"/>
              </p:ext>
            </p:extLst>
          </p:nvPr>
        </p:nvGraphicFramePr>
        <p:xfrm>
          <a:off x="1025370" y="1573437"/>
          <a:ext cx="6840246" cy="43313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968588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39F5D118-9BE1-4CE6-93CE-7597DE2818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582" y="0"/>
            <a:ext cx="7292192" cy="1325563"/>
          </a:xfrm>
        </p:spPr>
        <p:txBody>
          <a:bodyPr>
            <a:normAutofit/>
          </a:bodyPr>
          <a:lstStyle/>
          <a:p>
            <a:r>
              <a:rPr lang="es-MX" sz="2500" dirty="0">
                <a:latin typeface="Arial Black" panose="020B0A04020102020204" pitchFamily="34" charset="0"/>
              </a:rPr>
              <a:t>Senadurías por género</a:t>
            </a:r>
            <a:br>
              <a:rPr lang="es-MX" sz="2500" dirty="0">
                <a:latin typeface="Arial Black" panose="020B0A04020102020204" pitchFamily="34" charset="0"/>
              </a:rPr>
            </a:br>
            <a:r>
              <a:rPr lang="es-MX" sz="2500" dirty="0">
                <a:latin typeface="Arial Black" panose="020B0A04020102020204" pitchFamily="34" charset="0"/>
              </a:rPr>
              <a:t>1991-2018</a:t>
            </a:r>
          </a:p>
        </p:txBody>
      </p:sp>
      <p:graphicFrame>
        <p:nvGraphicFramePr>
          <p:cNvPr id="6" name="Marcador de contenido 3">
            <a:extLst>
              <a:ext uri="{FF2B5EF4-FFF2-40B4-BE49-F238E27FC236}">
                <a16:creationId xmlns:a16="http://schemas.microsoft.com/office/drawing/2014/main" id="{7FC29EF8-16C1-41CE-8667-0B3CECFB66D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56625036"/>
              </p:ext>
            </p:extLst>
          </p:nvPr>
        </p:nvGraphicFramePr>
        <p:xfrm>
          <a:off x="922805" y="1676897"/>
          <a:ext cx="78867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4898867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ítulo 1">
            <a:extLst>
              <a:ext uri="{FF2B5EF4-FFF2-40B4-BE49-F238E27FC236}">
                <a16:creationId xmlns:a16="http://schemas.microsoft.com/office/drawing/2014/main" id="{EC2C95B3-327C-4B83-9DD7-DF4B6F89C5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008" y="0"/>
            <a:ext cx="7284646" cy="1325563"/>
          </a:xfrm>
        </p:spPr>
        <p:txBody>
          <a:bodyPr>
            <a:normAutofit/>
          </a:bodyPr>
          <a:lstStyle/>
          <a:p>
            <a:r>
              <a:rPr lang="es-MX" sz="1800" dirty="0">
                <a:latin typeface="Arial Black" panose="020B0A04020102020204" pitchFamily="34" charset="0"/>
              </a:rPr>
              <a:t>Los logros obtenidos</a:t>
            </a:r>
            <a:br>
              <a:rPr lang="es-MX" sz="3000" dirty="0">
                <a:latin typeface="Arial Black" panose="020B0A04020102020204" pitchFamily="34" charset="0"/>
              </a:rPr>
            </a:br>
            <a:r>
              <a:rPr lang="es-MX" sz="2500" dirty="0">
                <a:latin typeface="Arial Black" panose="020B0A04020102020204" pitchFamily="34" charset="0"/>
              </a:rPr>
              <a:t>3. Fiscalización más precisa y exhaustiva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02BFBA8E-66BF-4034-BECC-C504C21E1814}"/>
              </a:ext>
            </a:extLst>
          </p:cNvPr>
          <p:cNvSpPr/>
          <p:nvPr/>
        </p:nvSpPr>
        <p:spPr>
          <a:xfrm>
            <a:off x="677008" y="1714079"/>
            <a:ext cx="8493369" cy="4216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spcBef>
                <a:spcPts val="300"/>
              </a:spcBef>
              <a:spcAft>
                <a:spcPts val="300"/>
              </a:spcAft>
              <a:buClr>
                <a:srgbClr val="CC0066"/>
              </a:buClr>
              <a:buFont typeface="Arial" panose="020B0604020202020204" pitchFamily="34" charset="0"/>
              <a:buChar char="•"/>
            </a:pPr>
            <a:r>
              <a:rPr lang="es-MX" sz="2300" dirty="0">
                <a:latin typeface="Arial" panose="020B0604020202020204" pitchFamily="34" charset="0"/>
                <a:cs typeface="Arial" panose="020B0604020202020204" pitchFamily="34" charset="0"/>
              </a:rPr>
              <a:t>En 2018, los partidos y candidatos utilizaron por primera vez el </a:t>
            </a:r>
            <a:r>
              <a:rPr lang="es-MX" sz="2300" b="1" dirty="0">
                <a:latin typeface="Arial" panose="020B0604020202020204" pitchFamily="34" charset="0"/>
                <a:cs typeface="Arial" panose="020B0604020202020204" pitchFamily="34" charset="0"/>
              </a:rPr>
              <a:t>Sistema Integral de Fiscalización (SIF) para registrar sus operaciones de campaña a nivel nacional</a:t>
            </a:r>
            <a:r>
              <a:rPr lang="es-MX" sz="23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 algn="just">
              <a:spcBef>
                <a:spcPts val="300"/>
              </a:spcBef>
              <a:spcAft>
                <a:spcPts val="300"/>
              </a:spcAft>
              <a:buClr>
                <a:srgbClr val="CC0066"/>
              </a:buClr>
              <a:buFont typeface="Arial" panose="020B0604020202020204" pitchFamily="34" charset="0"/>
              <a:buChar char="•"/>
            </a:pPr>
            <a:r>
              <a:rPr lang="es-MX" sz="2300" b="1" dirty="0">
                <a:latin typeface="Arial" panose="020B0604020202020204" pitchFamily="34" charset="0"/>
                <a:cs typeface="Arial" panose="020B0604020202020204" pitchFamily="34" charset="0"/>
              </a:rPr>
              <a:t>Los partidos registraron en el SIF más de un millón de operaciones contables. </a:t>
            </a:r>
          </a:p>
          <a:p>
            <a:pPr marL="342900" indent="-342900" algn="just">
              <a:spcBef>
                <a:spcPts val="300"/>
              </a:spcBef>
              <a:spcAft>
                <a:spcPts val="300"/>
              </a:spcAft>
              <a:buClr>
                <a:srgbClr val="CC0066"/>
              </a:buClr>
              <a:buFont typeface="Arial" panose="020B0604020202020204" pitchFamily="34" charset="0"/>
              <a:buChar char="•"/>
            </a:pPr>
            <a:r>
              <a:rPr lang="es-MX" sz="2300" dirty="0">
                <a:latin typeface="Arial" panose="020B0604020202020204" pitchFamily="34" charset="0"/>
                <a:cs typeface="Arial" panose="020B0604020202020204" pitchFamily="34" charset="0"/>
              </a:rPr>
              <a:t>El INE revisó gastos por </a:t>
            </a:r>
            <a:r>
              <a:rPr lang="es-MX" sz="2300" b="1" dirty="0">
                <a:latin typeface="Arial" panose="020B0604020202020204" pitchFamily="34" charset="0"/>
                <a:cs typeface="Arial" panose="020B0604020202020204" pitchFamily="34" charset="0"/>
              </a:rPr>
              <a:t>5,334 millones de pesos</a:t>
            </a:r>
            <a:r>
              <a:rPr lang="es-MX" sz="2300" dirty="0">
                <a:latin typeface="Arial" panose="020B0604020202020204" pitchFamily="34" charset="0"/>
                <a:cs typeface="Arial" panose="020B0604020202020204" pitchFamily="34" charset="0"/>
              </a:rPr>
              <a:t>, erogados por </a:t>
            </a:r>
            <a:r>
              <a:rPr lang="es-MX" sz="2300" b="1" dirty="0">
                <a:latin typeface="Arial" panose="020B0604020202020204" pitchFamily="34" charset="0"/>
                <a:cs typeface="Arial" panose="020B0604020202020204" pitchFamily="34" charset="0"/>
              </a:rPr>
              <a:t>17,699 candidatos</a:t>
            </a:r>
            <a:r>
              <a:rPr lang="es-MX" sz="2300" dirty="0">
                <a:latin typeface="Arial" panose="020B0604020202020204" pitchFamily="34" charset="0"/>
                <a:cs typeface="Arial" panose="020B0604020202020204" pitchFamily="34" charset="0"/>
              </a:rPr>
              <a:t> fiscalizados.</a:t>
            </a:r>
          </a:p>
          <a:p>
            <a:pPr marL="342900" indent="-342900" algn="just">
              <a:spcBef>
                <a:spcPts val="300"/>
              </a:spcBef>
              <a:spcAft>
                <a:spcPts val="300"/>
              </a:spcAft>
              <a:buClr>
                <a:srgbClr val="CC0066"/>
              </a:buClr>
              <a:buFont typeface="Arial" panose="020B0604020202020204" pitchFamily="34" charset="0"/>
              <a:buChar char="•"/>
            </a:pPr>
            <a:r>
              <a:rPr lang="es-MX" sz="2300" dirty="0">
                <a:latin typeface="Arial" panose="020B0604020202020204" pitchFamily="34" charset="0"/>
                <a:cs typeface="Arial" panose="020B0604020202020204" pitchFamily="34" charset="0"/>
              </a:rPr>
              <a:t>Con el nuevo modelo de fiscalización se incrementó en </a:t>
            </a:r>
            <a:r>
              <a:rPr lang="es-MX" sz="2300" b="1" dirty="0">
                <a:latin typeface="Arial" panose="020B0604020202020204" pitchFamily="34" charset="0"/>
                <a:cs typeface="Arial" panose="020B0604020202020204" pitchFamily="34" charset="0"/>
              </a:rPr>
              <a:t>548%</a:t>
            </a:r>
            <a:r>
              <a:rPr lang="es-MX" sz="2300" dirty="0">
                <a:latin typeface="Arial" panose="020B0604020202020204" pitchFamily="34" charset="0"/>
                <a:cs typeface="Arial" panose="020B0604020202020204" pitchFamily="34" charset="0"/>
              </a:rPr>
              <a:t> el número de sujetos a revisar en menor plazo, respecto a la elección de 2012 (</a:t>
            </a:r>
            <a:r>
              <a:rPr lang="es-MX" sz="2300" b="1" dirty="0">
                <a:latin typeface="Arial" panose="020B0604020202020204" pitchFamily="34" charset="0"/>
                <a:cs typeface="Arial" panose="020B0604020202020204" pitchFamily="34" charset="0"/>
              </a:rPr>
              <a:t>40 días </a:t>
            </a:r>
            <a:r>
              <a:rPr lang="es-MX" sz="2300" dirty="0">
                <a:latin typeface="Arial" panose="020B0604020202020204" pitchFamily="34" charset="0"/>
                <a:cs typeface="Arial" panose="020B0604020202020204" pitchFamily="34" charset="0"/>
              </a:rPr>
              <a:t>en 2018 contra 12 meses hace 6 años.</a:t>
            </a:r>
          </a:p>
        </p:txBody>
      </p:sp>
    </p:spTree>
    <p:extLst>
      <p:ext uri="{BB962C8B-B14F-4D97-AF65-F5344CB8AC3E}">
        <p14:creationId xmlns:p14="http://schemas.microsoft.com/office/powerpoint/2010/main" val="6964728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ítulo 1">
            <a:extLst>
              <a:ext uri="{FF2B5EF4-FFF2-40B4-BE49-F238E27FC236}">
                <a16:creationId xmlns:a16="http://schemas.microsoft.com/office/drawing/2014/main" id="{EC2C95B3-327C-4B83-9DD7-DF4B6F89C5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970" y="0"/>
            <a:ext cx="7284646" cy="1325563"/>
          </a:xfrm>
        </p:spPr>
        <p:txBody>
          <a:bodyPr>
            <a:normAutofit/>
          </a:bodyPr>
          <a:lstStyle/>
          <a:p>
            <a:r>
              <a:rPr lang="es-MX" sz="2500" b="1" dirty="0">
                <a:latin typeface="Arial Black" panose="020B0A04020102020204" pitchFamily="34" charset="0"/>
                <a:cs typeface="Arial" panose="020B0604020202020204" pitchFamily="34" charset="0"/>
              </a:rPr>
              <a:t>Sanciones impuestas por el INE a partidos y candidatos en materia de fiscalización </a:t>
            </a:r>
            <a:endParaRPr lang="es-MX" sz="1800" b="1" dirty="0"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36C46852-6785-44EE-B2A3-FC5E65DA14B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1378236"/>
              </p:ext>
            </p:extLst>
          </p:nvPr>
        </p:nvGraphicFramePr>
        <p:xfrm>
          <a:off x="958362" y="1675295"/>
          <a:ext cx="7719646" cy="3507409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1071411">
                  <a:extLst>
                    <a:ext uri="{9D8B030D-6E8A-4147-A177-3AD203B41FA5}">
                      <a16:colId xmlns:a16="http://schemas.microsoft.com/office/drawing/2014/main" val="1705713804"/>
                    </a:ext>
                  </a:extLst>
                </a:gridCol>
                <a:gridCol w="1355287">
                  <a:extLst>
                    <a:ext uri="{9D8B030D-6E8A-4147-A177-3AD203B41FA5}">
                      <a16:colId xmlns:a16="http://schemas.microsoft.com/office/drawing/2014/main" val="3777534353"/>
                    </a:ext>
                  </a:extLst>
                </a:gridCol>
                <a:gridCol w="1336973">
                  <a:extLst>
                    <a:ext uri="{9D8B030D-6E8A-4147-A177-3AD203B41FA5}">
                      <a16:colId xmlns:a16="http://schemas.microsoft.com/office/drawing/2014/main" val="1171001270"/>
                    </a:ext>
                  </a:extLst>
                </a:gridCol>
                <a:gridCol w="1346131">
                  <a:extLst>
                    <a:ext uri="{9D8B030D-6E8A-4147-A177-3AD203B41FA5}">
                      <a16:colId xmlns:a16="http://schemas.microsoft.com/office/drawing/2014/main" val="41669481"/>
                    </a:ext>
                  </a:extLst>
                </a:gridCol>
                <a:gridCol w="1346129">
                  <a:extLst>
                    <a:ext uri="{9D8B030D-6E8A-4147-A177-3AD203B41FA5}">
                      <a16:colId xmlns:a16="http://schemas.microsoft.com/office/drawing/2014/main" val="3119757468"/>
                    </a:ext>
                  </a:extLst>
                </a:gridCol>
                <a:gridCol w="1263715">
                  <a:extLst>
                    <a:ext uri="{9D8B030D-6E8A-4147-A177-3AD203B41FA5}">
                      <a16:colId xmlns:a16="http://schemas.microsoft.com/office/drawing/2014/main" val="210228205"/>
                    </a:ext>
                  </a:extLst>
                </a:gridCol>
              </a:tblGrid>
              <a:tr h="709477">
                <a:tc>
                  <a:txBody>
                    <a:bodyPr/>
                    <a:lstStyle/>
                    <a:p>
                      <a:pPr algn="ctr"/>
                      <a:r>
                        <a:rPr lang="es-MX" sz="15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Campaña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5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53675351"/>
                  </a:ext>
                </a:extLst>
              </a:tr>
              <a:tr h="932644">
                <a:tc>
                  <a:txBody>
                    <a:bodyPr/>
                    <a:lstStyle/>
                    <a:p>
                      <a:r>
                        <a:rPr lang="es-MX" sz="15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Federal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$341,872,845</a:t>
                      </a:r>
                      <a:endParaRPr lang="es-MX" sz="14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$,91,005,091</a:t>
                      </a:r>
                      <a:endParaRPr lang="es-MX" sz="14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---</a:t>
                      </a:r>
                      <a:endParaRPr lang="es-MX" sz="14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---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$296,451,281</a:t>
                      </a:r>
                      <a:endParaRPr lang="es-MX" sz="14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30573242"/>
                  </a:ext>
                </a:extLst>
              </a:tr>
              <a:tr h="932644">
                <a:tc>
                  <a:txBody>
                    <a:bodyPr/>
                    <a:lstStyle/>
                    <a:p>
                      <a:r>
                        <a:rPr lang="es-MX" sz="15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Local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---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$230,501,216</a:t>
                      </a:r>
                      <a:endParaRPr lang="es-MX" sz="14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$395,415,351</a:t>
                      </a:r>
                      <a:endParaRPr lang="es-MX" sz="14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$672,169,670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$452,330,655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491107314"/>
                  </a:ext>
                </a:extLst>
              </a:tr>
              <a:tr h="932644">
                <a:tc>
                  <a:txBody>
                    <a:bodyPr/>
                    <a:lstStyle/>
                    <a:p>
                      <a:r>
                        <a:rPr lang="es-MX" sz="15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$341,872,845</a:t>
                      </a:r>
                      <a:endParaRPr lang="es-MX" sz="14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$321,506,307</a:t>
                      </a:r>
                      <a:endParaRPr lang="es-MX" sz="14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40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$395,415,351</a:t>
                      </a:r>
                      <a:endParaRPr lang="es-MX" sz="14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$672,169,670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$748,781,937</a:t>
                      </a:r>
                      <a:endParaRPr lang="es-MX" sz="14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23341823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210370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ítulo 1">
            <a:extLst>
              <a:ext uri="{FF2B5EF4-FFF2-40B4-BE49-F238E27FC236}">
                <a16:creationId xmlns:a16="http://schemas.microsoft.com/office/drawing/2014/main" id="{EC2C95B3-327C-4B83-9DD7-DF4B6F89C5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970" y="0"/>
            <a:ext cx="7284646" cy="1325563"/>
          </a:xfrm>
        </p:spPr>
        <p:txBody>
          <a:bodyPr>
            <a:normAutofit/>
          </a:bodyPr>
          <a:lstStyle/>
          <a:p>
            <a:r>
              <a:rPr lang="es-MX" sz="2500" dirty="0">
                <a:latin typeface="Arial Black" panose="020B0A04020102020204" pitchFamily="34" charset="0"/>
              </a:rPr>
              <a:t>Gastos de campaña por partido en la elección presidencial 2018 </a:t>
            </a:r>
            <a:endParaRPr lang="es-MX" sz="1800" dirty="0">
              <a:latin typeface="Arial Black" panose="020B0A04020102020204" pitchFamily="34" charset="0"/>
            </a:endParaRPr>
          </a:p>
        </p:txBody>
      </p:sp>
      <p:graphicFrame>
        <p:nvGraphicFramePr>
          <p:cNvPr id="7" name="Gráfico 6">
            <a:extLst>
              <a:ext uri="{FF2B5EF4-FFF2-40B4-BE49-F238E27FC236}">
                <a16:creationId xmlns:a16="http://schemas.microsoft.com/office/drawing/2014/main" id="{50C18346-30FF-4321-B8A4-40B2633717F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42900764"/>
              </p:ext>
            </p:extLst>
          </p:nvPr>
        </p:nvGraphicFramePr>
        <p:xfrm>
          <a:off x="949571" y="1154281"/>
          <a:ext cx="7587760" cy="45494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1756342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ítulo 1">
            <a:extLst>
              <a:ext uri="{FF2B5EF4-FFF2-40B4-BE49-F238E27FC236}">
                <a16:creationId xmlns:a16="http://schemas.microsoft.com/office/drawing/2014/main" id="{EC2C95B3-327C-4B83-9DD7-DF4B6F89C5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9761" y="0"/>
            <a:ext cx="3130060" cy="1652160"/>
          </a:xfrm>
        </p:spPr>
        <p:txBody>
          <a:bodyPr>
            <a:normAutofit fontScale="90000"/>
          </a:bodyPr>
          <a:lstStyle/>
          <a:p>
            <a:r>
              <a:rPr lang="es-MX" sz="2000" dirty="0">
                <a:latin typeface="Arial Black" panose="020B0A04020102020204" pitchFamily="34" charset="0"/>
              </a:rPr>
              <a:t>Los logros obtenidos</a:t>
            </a:r>
            <a:br>
              <a:rPr lang="es-MX" sz="2200" dirty="0">
                <a:latin typeface="Arial Black" panose="020B0A04020102020204" pitchFamily="34" charset="0"/>
              </a:rPr>
            </a:br>
            <a:r>
              <a:rPr lang="es-MX" sz="2600" dirty="0">
                <a:latin typeface="Arial Black" panose="020B0A04020102020204" pitchFamily="34" charset="0"/>
              </a:rPr>
              <a:t>4. Buenos resultados contra las noticias falsas</a:t>
            </a:r>
          </a:p>
        </p:txBody>
      </p:sp>
      <p:pic>
        <p:nvPicPr>
          <p:cNvPr id="6" name="Imagen 5" descr="Imagen que contiene cielo, edificio, exterior, carretera&#10;&#10;Descripción generada con confianza muy alta">
            <a:extLst>
              <a:ext uri="{FF2B5EF4-FFF2-40B4-BE49-F238E27FC236}">
                <a16:creationId xmlns:a16="http://schemas.microsoft.com/office/drawing/2014/main" id="{1A00217E-74C7-4652-AEF4-B9F7EEC6617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21" r="19950"/>
          <a:stretch/>
        </p:blipFill>
        <p:spPr>
          <a:xfrm>
            <a:off x="4123593" y="0"/>
            <a:ext cx="5020407" cy="6857990"/>
          </a:xfrm>
          <a:prstGeom prst="rect">
            <a:avLst/>
          </a:prstGeom>
          <a:effectLst/>
        </p:spPr>
      </p:pic>
      <p:sp>
        <p:nvSpPr>
          <p:cNvPr id="7" name="Google Shape;116;p17">
            <a:extLst>
              <a:ext uri="{FF2B5EF4-FFF2-40B4-BE49-F238E27FC236}">
                <a16:creationId xmlns:a16="http://schemas.microsoft.com/office/drawing/2014/main" id="{FE9E2216-AC58-41E7-9333-6D7545FC4E68}"/>
              </a:ext>
            </a:extLst>
          </p:cNvPr>
          <p:cNvSpPr txBox="1">
            <a:spLocks/>
          </p:cNvSpPr>
          <p:nvPr/>
        </p:nvSpPr>
        <p:spPr>
          <a:xfrm>
            <a:off x="925492" y="1998784"/>
            <a:ext cx="2738599" cy="4103078"/>
          </a:xfrm>
          <a:prstGeom prst="rect">
            <a:avLst/>
          </a:prstGeom>
        </p:spPr>
        <p:txBody>
          <a:bodyPr spcFirstLastPara="1" vert="horz" lIns="91440" tIns="45720" rIns="91440" bIns="45720" rtlCol="0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57150" defTabSz="914400">
              <a:lnSpc>
                <a:spcPct val="90000"/>
              </a:lnSpc>
              <a:spcAft>
                <a:spcPts val="1200"/>
              </a:spcAft>
            </a:pPr>
            <a:r>
              <a:rPr lang="es-MX" sz="16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Ante el reto que representan la desinformación y las noticias falsas en redes sociales, el INE difundió información sistemática y coherente sobre la elección mediante 3 acciones concretas:</a:t>
            </a:r>
          </a:p>
          <a:p>
            <a:pPr marL="285750" indent="-228600" defTabSz="914400">
              <a:lnSpc>
                <a:spcPct val="90000"/>
              </a:lnSpc>
              <a:spcAft>
                <a:spcPts val="600"/>
              </a:spcAft>
              <a:buClr>
                <a:srgbClr val="CC0066"/>
              </a:buClr>
              <a:buFont typeface="Arial" panose="020B0604020202020204" pitchFamily="34" charset="0"/>
              <a:buChar char="•"/>
            </a:pPr>
            <a:r>
              <a:rPr lang="es-MX" sz="16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Convenios con empresas de redes sociales.</a:t>
            </a:r>
          </a:p>
          <a:p>
            <a:pPr marL="285750" indent="-228600" defTabSz="914400">
              <a:lnSpc>
                <a:spcPct val="90000"/>
              </a:lnSpc>
              <a:spcAft>
                <a:spcPts val="600"/>
              </a:spcAft>
              <a:buClr>
                <a:srgbClr val="CC0066"/>
              </a:buClr>
              <a:buFont typeface="Arial" panose="020B0604020202020204" pitchFamily="34" charset="0"/>
              <a:buChar char="•"/>
            </a:pPr>
            <a:r>
              <a:rPr lang="es-MX" sz="16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Participación en la iniciativa #Verificado2018</a:t>
            </a:r>
          </a:p>
          <a:p>
            <a:pPr marL="285750" indent="-228600" defTabSz="914400">
              <a:lnSpc>
                <a:spcPct val="90000"/>
              </a:lnSpc>
              <a:spcAft>
                <a:spcPts val="600"/>
              </a:spcAft>
              <a:buClr>
                <a:srgbClr val="CC0066"/>
              </a:buClr>
              <a:buFont typeface="Arial" panose="020B0604020202020204" pitchFamily="34" charset="0"/>
              <a:buChar char="•"/>
            </a:pPr>
            <a:r>
              <a:rPr lang="es-MX" sz="16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Desarrollo del Proyecto </a:t>
            </a:r>
            <a:r>
              <a:rPr lang="es-MX" sz="1600" i="1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Certeza 2018</a:t>
            </a:r>
          </a:p>
        </p:txBody>
      </p:sp>
    </p:spTree>
    <p:extLst>
      <p:ext uri="{BB962C8B-B14F-4D97-AF65-F5344CB8AC3E}">
        <p14:creationId xmlns:p14="http://schemas.microsoft.com/office/powerpoint/2010/main" val="35528201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406" y="1383738"/>
            <a:ext cx="7837715" cy="3163986"/>
          </a:xfrm>
          <a:prstGeom prst="rect">
            <a:avLst/>
          </a:prstGeom>
        </p:spPr>
      </p:pic>
      <p:sp>
        <p:nvSpPr>
          <p:cNvPr id="2" name="Marcador de contenido 2">
            <a:extLst>
              <a:ext uri="{FF2B5EF4-FFF2-40B4-BE49-F238E27FC236}">
                <a16:creationId xmlns:a16="http://schemas.microsoft.com/office/drawing/2014/main" id="{2D93D1E5-9D50-4241-8515-ED710EA05D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4599" y="1621500"/>
            <a:ext cx="7493328" cy="2691555"/>
          </a:xfrm>
        </p:spPr>
        <p:txBody>
          <a:bodyPr>
            <a:noAutofit/>
          </a:bodyPr>
          <a:lstStyle/>
          <a:p>
            <a:pPr marL="0" indent="0" algn="just">
              <a:spcBef>
                <a:spcPts val="0"/>
              </a:spcBef>
              <a:spcAft>
                <a:spcPts val="1200"/>
              </a:spcAft>
              <a:buNone/>
            </a:pPr>
            <a:r>
              <a:rPr lang="es-MX" sz="2500" b="1" dirty="0">
                <a:solidFill>
                  <a:schemeClr val="bg1"/>
                </a:solidFill>
                <a:cs typeface="Arial" panose="020B0604020202020204" pitchFamily="34" charset="0"/>
              </a:rPr>
              <a:t>El 1 de julio de 2018, más de 89 millones de mexicanos fueron llamados a votar para elegir al próximo Presidente de la República, 628 legisladores y 17,670 autoridades locales en 30 entidades del país.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es-MX" sz="2500" b="1" dirty="0">
                <a:solidFill>
                  <a:schemeClr val="bg1"/>
                </a:solidFill>
                <a:cs typeface="Arial" panose="020B0604020202020204" pitchFamily="34" charset="0"/>
              </a:rPr>
              <a:t>Organizar la elección general más grande de la que se tenga registro en México implicó para el INE un reto de las siguientes proporciones:</a:t>
            </a:r>
          </a:p>
        </p:txBody>
      </p:sp>
    </p:spTree>
    <p:extLst>
      <p:ext uri="{BB962C8B-B14F-4D97-AF65-F5344CB8AC3E}">
        <p14:creationId xmlns:p14="http://schemas.microsoft.com/office/powerpoint/2010/main" val="5624734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17F416E3-F56E-4E7C-BE85-C65FA53E3FF9}"/>
              </a:ext>
            </a:extLst>
          </p:cNvPr>
          <p:cNvSpPr txBox="1"/>
          <p:nvPr/>
        </p:nvSpPr>
        <p:spPr>
          <a:xfrm>
            <a:off x="1456410" y="1300040"/>
            <a:ext cx="6724919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s-MX" sz="1600" b="1" dirty="0">
                <a:latin typeface="Arial" panose="020B0604020202020204" pitchFamily="34" charset="0"/>
                <a:cs typeface="Arial" panose="020B0604020202020204" pitchFamily="34" charset="0"/>
              </a:rPr>
              <a:t>Actividades que realizaron las tres plataformas digitales con el INE</a:t>
            </a:r>
            <a:endParaRPr lang="es-MX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600"/>
              </a:spcAft>
              <a:buClr>
                <a:srgbClr val="CC0066"/>
              </a:buClr>
              <a:buFont typeface="Arial" panose="020B0604020202020204" pitchFamily="34" charset="0"/>
              <a:buChar char="•"/>
            </a:pPr>
            <a:r>
              <a:rPr lang="es-MX" sz="1600" dirty="0">
                <a:latin typeface="Arial" panose="020B0604020202020204" pitchFamily="34" charset="0"/>
                <a:cs typeface="Arial" panose="020B0604020202020204" pitchFamily="34" charset="0"/>
              </a:rPr>
              <a:t>Transmisión de debates presidenciales y cadenas nacionales </a:t>
            </a:r>
            <a:br>
              <a:rPr lang="es-MX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MX" sz="1600" dirty="0">
                <a:latin typeface="Arial" panose="020B0604020202020204" pitchFamily="34" charset="0"/>
                <a:cs typeface="Arial" panose="020B0604020202020204" pitchFamily="34" charset="0"/>
              </a:rPr>
              <a:t>el 1º de julio (</a:t>
            </a:r>
            <a:r>
              <a:rPr lang="es-MX" sz="1600" dirty="0" err="1">
                <a:latin typeface="Arial" panose="020B0604020202020204" pitchFamily="34" charset="0"/>
                <a:cs typeface="Arial" panose="020B0604020202020204" pitchFamily="34" charset="0"/>
              </a:rPr>
              <a:t>FBLive</a:t>
            </a:r>
            <a:r>
              <a:rPr lang="es-MX" sz="1600" dirty="0">
                <a:latin typeface="Arial" panose="020B0604020202020204" pitchFamily="34" charset="0"/>
                <a:cs typeface="Arial" panose="020B0604020202020204" pitchFamily="34" charset="0"/>
              </a:rPr>
              <a:t>; YouTube y Periscope)</a:t>
            </a:r>
            <a:r>
              <a:rPr lang="es-MX" sz="1600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spcAft>
                <a:spcPts val="600"/>
              </a:spcAft>
              <a:buClr>
                <a:srgbClr val="CC0066"/>
              </a:buClr>
              <a:buFont typeface="Arial" panose="020B0604020202020204" pitchFamily="34" charset="0"/>
              <a:buChar char="•"/>
            </a:pPr>
            <a:r>
              <a:rPr lang="es-MX" sz="1600" dirty="0">
                <a:latin typeface="Arial" panose="020B0604020202020204" pitchFamily="34" charset="0"/>
                <a:cs typeface="Arial" panose="020B0604020202020204" pitchFamily="34" charset="0"/>
              </a:rPr>
              <a:t>Difusión amplia de información verificada.</a:t>
            </a:r>
          </a:p>
        </p:txBody>
      </p:sp>
      <p:cxnSp>
        <p:nvCxnSpPr>
          <p:cNvPr id="19" name="Conector recto 18">
            <a:extLst>
              <a:ext uri="{FF2B5EF4-FFF2-40B4-BE49-F238E27FC236}">
                <a16:creationId xmlns:a16="http://schemas.microsoft.com/office/drawing/2014/main" id="{ABC5E722-7E69-40F2-A401-3854E5FBB9E2}"/>
              </a:ext>
            </a:extLst>
          </p:cNvPr>
          <p:cNvCxnSpPr>
            <a:cxnSpLocks/>
          </p:cNvCxnSpPr>
          <p:nvPr/>
        </p:nvCxnSpPr>
        <p:spPr>
          <a:xfrm>
            <a:off x="1876149" y="2756908"/>
            <a:ext cx="564466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Imagen 19">
            <a:extLst>
              <a:ext uri="{FF2B5EF4-FFF2-40B4-BE49-F238E27FC236}">
                <a16:creationId xmlns:a16="http://schemas.microsoft.com/office/drawing/2014/main" id="{D74FAC25-BA10-44AC-9A46-4C8F18EA3A1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35" t="13311" r="6488" b="19661"/>
          <a:stretch/>
        </p:blipFill>
        <p:spPr>
          <a:xfrm>
            <a:off x="4038800" y="2953013"/>
            <a:ext cx="1300399" cy="432000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17885479-3646-469F-8FE1-2957BE4AB5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3352" y="2982671"/>
            <a:ext cx="468001" cy="468000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F63BCEF0-371D-4125-9284-E2A7BFDBF5C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7921" t="20670" r="29627" b="15475"/>
          <a:stretch/>
        </p:blipFill>
        <p:spPr>
          <a:xfrm>
            <a:off x="6146646" y="2986225"/>
            <a:ext cx="515864" cy="468000"/>
          </a:xfrm>
          <a:prstGeom prst="rect">
            <a:avLst/>
          </a:prstGeom>
        </p:spPr>
      </p:pic>
      <p:cxnSp>
        <p:nvCxnSpPr>
          <p:cNvPr id="23" name="Conector: angular 22">
            <a:extLst>
              <a:ext uri="{FF2B5EF4-FFF2-40B4-BE49-F238E27FC236}">
                <a16:creationId xmlns:a16="http://schemas.microsoft.com/office/drawing/2014/main" id="{AD460F2D-8F56-4666-A94A-34FC7BE5A992}"/>
              </a:ext>
            </a:extLst>
          </p:cNvPr>
          <p:cNvCxnSpPr>
            <a:cxnSpLocks/>
          </p:cNvCxnSpPr>
          <p:nvPr/>
        </p:nvCxnSpPr>
        <p:spPr>
          <a:xfrm rot="10800000" flipV="1">
            <a:off x="1735851" y="3226548"/>
            <a:ext cx="947594" cy="697057"/>
          </a:xfrm>
          <a:prstGeom prst="bentConnector3">
            <a:avLst>
              <a:gd name="adj1" fmla="val 101960"/>
            </a:avLst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cto 23">
            <a:extLst>
              <a:ext uri="{FF2B5EF4-FFF2-40B4-BE49-F238E27FC236}">
                <a16:creationId xmlns:a16="http://schemas.microsoft.com/office/drawing/2014/main" id="{E8C9B9E7-D7EF-4E32-BCBB-5AE4B15B436C}"/>
              </a:ext>
            </a:extLst>
          </p:cNvPr>
          <p:cNvCxnSpPr>
            <a:cxnSpLocks/>
          </p:cNvCxnSpPr>
          <p:nvPr/>
        </p:nvCxnSpPr>
        <p:spPr>
          <a:xfrm>
            <a:off x="4665322" y="3420712"/>
            <a:ext cx="0" cy="498234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ctor: angular 24">
            <a:extLst>
              <a:ext uri="{FF2B5EF4-FFF2-40B4-BE49-F238E27FC236}">
                <a16:creationId xmlns:a16="http://schemas.microsoft.com/office/drawing/2014/main" id="{505BA6B4-AA22-4A79-AFBC-4AB305EE80E7}"/>
              </a:ext>
            </a:extLst>
          </p:cNvPr>
          <p:cNvCxnSpPr>
            <a:cxnSpLocks/>
            <a:stCxn id="22" idx="3"/>
          </p:cNvCxnSpPr>
          <p:nvPr/>
        </p:nvCxnSpPr>
        <p:spPr>
          <a:xfrm>
            <a:off x="6662510" y="3220225"/>
            <a:ext cx="1024476" cy="651674"/>
          </a:xfrm>
          <a:prstGeom prst="bentConnector3">
            <a:avLst>
              <a:gd name="adj1" fmla="val 100635"/>
            </a:avLst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Google Shape;212;p25">
            <a:extLst>
              <a:ext uri="{FF2B5EF4-FFF2-40B4-BE49-F238E27FC236}">
                <a16:creationId xmlns:a16="http://schemas.microsoft.com/office/drawing/2014/main" id="{B2198BF9-6EB4-49F7-B9F5-148268371CE3}"/>
              </a:ext>
            </a:extLst>
          </p:cNvPr>
          <p:cNvSpPr txBox="1">
            <a:spLocks/>
          </p:cNvSpPr>
          <p:nvPr/>
        </p:nvSpPr>
        <p:spPr>
          <a:xfrm>
            <a:off x="948056" y="3929714"/>
            <a:ext cx="2665255" cy="152008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85750" indent="-285750" algn="just">
              <a:spcAft>
                <a:spcPts val="600"/>
              </a:spcAft>
              <a:buClr>
                <a:srgbClr val="CC0066"/>
              </a:buClr>
              <a:buFont typeface="Arial" panose="020B0604020202020204" pitchFamily="34" charset="0"/>
              <a:buChar char="•"/>
            </a:pPr>
            <a:r>
              <a:rPr lang="es-MX" sz="13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Capacitación para medios y personal del INE (incl., equipo de escucha de proyecto Certeza-INE.</a:t>
            </a:r>
          </a:p>
          <a:p>
            <a:pPr marL="285750" indent="-285750" algn="just">
              <a:spcAft>
                <a:spcPts val="600"/>
              </a:spcAft>
              <a:buClr>
                <a:srgbClr val="CC0066"/>
              </a:buClr>
              <a:buFont typeface="Arial" panose="020B0604020202020204" pitchFamily="34" charset="0"/>
              <a:buChar char="•"/>
            </a:pPr>
            <a:r>
              <a:rPr lang="es-MX" sz="13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Habilitación de un Megáfono Electoral.</a:t>
            </a:r>
          </a:p>
          <a:p>
            <a:pPr>
              <a:spcAft>
                <a:spcPts val="600"/>
              </a:spcAft>
            </a:pPr>
            <a:endParaRPr lang="es-MX" sz="1300" dirty="0">
              <a:solidFill>
                <a:schemeClr val="tx1"/>
              </a:solidFill>
              <a:latin typeface="Dubai Light" panose="020B0303030403030204" pitchFamily="34" charset="-78"/>
              <a:cs typeface="Dubai Light" panose="020B0303030403030204" pitchFamily="34" charset="-78"/>
            </a:endParaRPr>
          </a:p>
          <a:p>
            <a:pPr>
              <a:spcAft>
                <a:spcPts val="600"/>
              </a:spcAft>
            </a:pPr>
            <a:r>
              <a:rPr lang="es-MX" sz="1500" dirty="0">
                <a:solidFill>
                  <a:schemeClr val="tx1"/>
                </a:solidFill>
                <a:latin typeface="Dubai Light" panose="020B0303030403030204" pitchFamily="34" charset="-78"/>
                <a:cs typeface="Dubai Light" panose="020B0303030403030204" pitchFamily="34" charset="-78"/>
              </a:rPr>
              <a:t>  </a:t>
            </a:r>
          </a:p>
        </p:txBody>
      </p:sp>
      <p:sp>
        <p:nvSpPr>
          <p:cNvPr id="27" name="Google Shape;212;p25">
            <a:extLst>
              <a:ext uri="{FF2B5EF4-FFF2-40B4-BE49-F238E27FC236}">
                <a16:creationId xmlns:a16="http://schemas.microsoft.com/office/drawing/2014/main" id="{0FB29A26-A6A3-460E-95C3-E95C332A2AF8}"/>
              </a:ext>
            </a:extLst>
          </p:cNvPr>
          <p:cNvSpPr txBox="1">
            <a:spLocks/>
          </p:cNvSpPr>
          <p:nvPr/>
        </p:nvSpPr>
        <p:spPr>
          <a:xfrm>
            <a:off x="3745230" y="4101092"/>
            <a:ext cx="2401416" cy="125631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85750" indent="-285750">
              <a:spcAft>
                <a:spcPts val="600"/>
              </a:spcAft>
              <a:buClr>
                <a:srgbClr val="CC0066"/>
              </a:buClr>
              <a:buFont typeface="Arial" panose="020B0604020202020204" pitchFamily="34" charset="0"/>
              <a:buChar char="•"/>
            </a:pPr>
            <a:r>
              <a:rPr lang="es-MX" sz="13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Google </a:t>
            </a:r>
            <a:r>
              <a:rPr lang="es-MX" sz="13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Maps</a:t>
            </a:r>
            <a:r>
              <a:rPr lang="es-MX" sz="13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para ubicar casillas.</a:t>
            </a:r>
          </a:p>
          <a:p>
            <a:pPr marL="285750" indent="-285750">
              <a:spcAft>
                <a:spcPts val="600"/>
              </a:spcAft>
              <a:buClr>
                <a:srgbClr val="CC0066"/>
              </a:buClr>
              <a:buFont typeface="Arial" panose="020B0604020202020204" pitchFamily="34" charset="0"/>
              <a:buChar char="•"/>
            </a:pPr>
            <a:r>
              <a:rPr lang="es-MX" sz="13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Divulgación del PREP.</a:t>
            </a:r>
          </a:p>
          <a:p>
            <a:pPr>
              <a:spcAft>
                <a:spcPts val="600"/>
              </a:spcAft>
            </a:pPr>
            <a:endParaRPr lang="es-MX" sz="1300" dirty="0">
              <a:solidFill>
                <a:schemeClr val="tx1">
                  <a:lumMod val="50000"/>
                  <a:lumOff val="50000"/>
                </a:schemeClr>
              </a:solidFill>
              <a:latin typeface="Dubai Light" panose="020B0303030403030204" pitchFamily="34" charset="-78"/>
              <a:cs typeface="Dubai Light" panose="020B0303030403030204" pitchFamily="34" charset="-78"/>
            </a:endParaRPr>
          </a:p>
        </p:txBody>
      </p:sp>
      <p:sp>
        <p:nvSpPr>
          <p:cNvPr id="28" name="Google Shape;212;p25">
            <a:extLst>
              <a:ext uri="{FF2B5EF4-FFF2-40B4-BE49-F238E27FC236}">
                <a16:creationId xmlns:a16="http://schemas.microsoft.com/office/drawing/2014/main" id="{F4DA728D-64BD-4D43-9105-2EB783B90F87}"/>
              </a:ext>
            </a:extLst>
          </p:cNvPr>
          <p:cNvSpPr txBox="1">
            <a:spLocks/>
          </p:cNvSpPr>
          <p:nvPr/>
        </p:nvSpPr>
        <p:spPr>
          <a:xfrm>
            <a:off x="6146646" y="3929714"/>
            <a:ext cx="2665255" cy="181891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85750" indent="-285750" algn="just">
              <a:spcAft>
                <a:spcPts val="600"/>
              </a:spcAft>
              <a:buClr>
                <a:srgbClr val="CC0066"/>
              </a:buClr>
              <a:buFont typeface="Arial" panose="020B0604020202020204" pitchFamily="34" charset="0"/>
              <a:buChar char="•"/>
            </a:pPr>
            <a:r>
              <a:rPr lang="es-MX" sz="13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Capacitación para medios y personal del INE (incl., equipo de escucha de proyecto Certeza-INE).</a:t>
            </a:r>
          </a:p>
          <a:p>
            <a:pPr marL="285750" indent="-285750" algn="just">
              <a:spcAft>
                <a:spcPts val="600"/>
              </a:spcAft>
              <a:buClr>
                <a:srgbClr val="CC0066"/>
              </a:buClr>
              <a:buFont typeface="Arial" panose="020B0604020202020204" pitchFamily="34" charset="0"/>
              <a:buChar char="•"/>
            </a:pPr>
            <a:r>
              <a:rPr lang="es-MX" sz="13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Divulgación de PREP.</a:t>
            </a:r>
          </a:p>
          <a:p>
            <a:pPr marL="285750" indent="-285750" algn="just">
              <a:spcAft>
                <a:spcPts val="600"/>
              </a:spcAft>
              <a:buClr>
                <a:srgbClr val="CC0066"/>
              </a:buClr>
              <a:buFont typeface="Arial" panose="020B0604020202020204" pitchFamily="34" charset="0"/>
              <a:buChar char="•"/>
            </a:pPr>
            <a:r>
              <a:rPr lang="es-MX" sz="1300" spc="-2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#Hashtags para debates y elecciones.</a:t>
            </a:r>
          </a:p>
          <a:p>
            <a:pPr>
              <a:spcAft>
                <a:spcPts val="600"/>
              </a:spcAft>
            </a:pPr>
            <a:endParaRPr lang="es-MX" sz="1300" spc="-20" dirty="0">
              <a:solidFill>
                <a:schemeClr val="tx1">
                  <a:lumMod val="50000"/>
                  <a:lumOff val="50000"/>
                </a:schemeClr>
              </a:solidFill>
              <a:latin typeface="Dubai Light" panose="020B0303030403030204" pitchFamily="34" charset="-78"/>
              <a:cs typeface="Dubai Light" panose="020B0303030403030204" pitchFamily="34" charset="-78"/>
            </a:endParaRPr>
          </a:p>
        </p:txBody>
      </p:sp>
      <p:sp>
        <p:nvSpPr>
          <p:cNvPr id="50" name="Título 1">
            <a:extLst>
              <a:ext uri="{FF2B5EF4-FFF2-40B4-BE49-F238E27FC236}">
                <a16:creationId xmlns:a16="http://schemas.microsoft.com/office/drawing/2014/main" id="{69B2C9A5-3811-435A-9BDB-97FE157208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072" y="12706"/>
            <a:ext cx="6937130" cy="808292"/>
          </a:xfrm>
        </p:spPr>
        <p:txBody>
          <a:bodyPr>
            <a:normAutofit/>
          </a:bodyPr>
          <a:lstStyle/>
          <a:p>
            <a:r>
              <a:rPr lang="es-MX" sz="2500" dirty="0">
                <a:latin typeface="Arial Black" panose="020B0A04020102020204" pitchFamily="34" charset="0"/>
              </a:rPr>
              <a:t>Convenios INE-Redes sociales</a:t>
            </a:r>
          </a:p>
        </p:txBody>
      </p:sp>
    </p:spTree>
    <p:extLst>
      <p:ext uri="{BB962C8B-B14F-4D97-AF65-F5344CB8AC3E}">
        <p14:creationId xmlns:p14="http://schemas.microsoft.com/office/powerpoint/2010/main" val="25894489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16;p17">
            <a:extLst>
              <a:ext uri="{FF2B5EF4-FFF2-40B4-BE49-F238E27FC236}">
                <a16:creationId xmlns:a16="http://schemas.microsoft.com/office/drawing/2014/main" id="{ED4AC3A8-5327-4468-8E55-46AC8E86C0DE}"/>
              </a:ext>
            </a:extLst>
          </p:cNvPr>
          <p:cNvSpPr txBox="1">
            <a:spLocks/>
          </p:cNvSpPr>
          <p:nvPr/>
        </p:nvSpPr>
        <p:spPr>
          <a:xfrm>
            <a:off x="679623" y="1366435"/>
            <a:ext cx="8194818" cy="17936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85750" indent="-285750" algn="just" defTabSz="179388">
              <a:spcAft>
                <a:spcPts val="600"/>
              </a:spcAft>
              <a:buClr>
                <a:srgbClr val="CC0066"/>
              </a:buClr>
              <a:buFont typeface="Arial" panose="020B0604020202020204" pitchFamily="34" charset="0"/>
              <a:buChar char="•"/>
            </a:pPr>
            <a:r>
              <a:rPr lang="es-MX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Iniciativa desarrollada por medios de información y organizaciones de la sociedad civil para desmentir las noticias falsas, e identificar las promesas irrealizables y las críticas sin fundamento con herramientas periodísticas.</a:t>
            </a:r>
          </a:p>
          <a:p>
            <a:pPr marL="285750" indent="-285750" algn="just" defTabSz="179388">
              <a:spcAft>
                <a:spcPts val="600"/>
              </a:spcAft>
              <a:buClr>
                <a:srgbClr val="CC0066"/>
              </a:buClr>
              <a:buFont typeface="Arial" panose="020B0604020202020204" pitchFamily="34" charset="0"/>
              <a:buChar char="•"/>
            </a:pPr>
            <a:r>
              <a:rPr lang="es-MX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INE colaboró con la iniciativa proporcionando información cotidianamente y en tiempo real durante los tres debates presidenciales durante el tiempo que duró el proyecto (del 12 de marzo hasta el 9 de julio de 2018.</a:t>
            </a:r>
            <a:endParaRPr lang="es-MX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0" indent="0" defTabSz="179388">
              <a:buNone/>
            </a:pPr>
            <a:endParaRPr lang="es-MX" sz="1600" dirty="0">
              <a:solidFill>
                <a:schemeClr val="tx1">
                  <a:lumMod val="50000"/>
                  <a:lumOff val="50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  <a:p>
            <a:pPr marL="0" indent="0" defTabSz="179388">
              <a:buNone/>
            </a:pPr>
            <a:endParaRPr lang="es-MX" sz="1600" dirty="0">
              <a:solidFill>
                <a:schemeClr val="tx1">
                  <a:lumMod val="50000"/>
                  <a:lumOff val="50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  <a:sym typeface="Wingdings" panose="05000000000000000000" pitchFamily="2" charset="2"/>
            </a:endParaRPr>
          </a:p>
        </p:txBody>
      </p:sp>
      <p:sp>
        <p:nvSpPr>
          <p:cNvPr id="16" name="Google Shape;116;p17">
            <a:extLst>
              <a:ext uri="{FF2B5EF4-FFF2-40B4-BE49-F238E27FC236}">
                <a16:creationId xmlns:a16="http://schemas.microsoft.com/office/drawing/2014/main" id="{801221E5-F495-4471-B9FB-DE5AB894CFAB}"/>
              </a:ext>
            </a:extLst>
          </p:cNvPr>
          <p:cNvSpPr txBox="1">
            <a:spLocks/>
          </p:cNvSpPr>
          <p:nvPr/>
        </p:nvSpPr>
        <p:spPr>
          <a:xfrm>
            <a:off x="1095497" y="3286763"/>
            <a:ext cx="3748872" cy="255130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179388"/>
            <a:r>
              <a:rPr lang="es-MX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Nunito Sans"/>
              </a:rPr>
              <a:t>Datos relevantes:</a:t>
            </a:r>
          </a:p>
          <a:p>
            <a:pPr defTabSz="179388"/>
            <a:endParaRPr lang="es-MX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Nunito Sans"/>
            </a:endParaRPr>
          </a:p>
          <a:p>
            <a:pPr marL="285750" indent="-285750" defTabSz="179388">
              <a:spcAft>
                <a:spcPts val="600"/>
              </a:spcAft>
              <a:buClr>
                <a:srgbClr val="CC0066"/>
              </a:buClr>
              <a:buFont typeface="Arial" panose="020B0604020202020204" pitchFamily="34" charset="0"/>
              <a:buChar char="•"/>
            </a:pPr>
            <a:r>
              <a:rPr lang="es-MX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400 notas verificadas/desmentidas.</a:t>
            </a:r>
          </a:p>
          <a:p>
            <a:pPr marL="285750" indent="-285750" defTabSz="179388">
              <a:spcAft>
                <a:spcPts val="600"/>
              </a:spcAft>
              <a:buClr>
                <a:srgbClr val="CC0066"/>
              </a:buClr>
              <a:buFont typeface="Arial" panose="020B0604020202020204" pitchFamily="34" charset="0"/>
              <a:buChar char="•"/>
            </a:pPr>
            <a:r>
              <a:rPr lang="es-MX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 videos producidos y 1 millón de vistas.</a:t>
            </a:r>
          </a:p>
          <a:p>
            <a:pPr marL="285750" indent="-285750" defTabSz="179388">
              <a:spcAft>
                <a:spcPts val="600"/>
              </a:spcAft>
              <a:buClr>
                <a:srgbClr val="CC0066"/>
              </a:buClr>
              <a:buFont typeface="Arial" panose="020B0604020202020204" pitchFamily="34" charset="0"/>
              <a:buChar char="•"/>
            </a:pPr>
            <a:r>
              <a:rPr lang="es-MX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millones de visitas a Verificado.mx</a:t>
            </a:r>
          </a:p>
          <a:p>
            <a:pPr marL="285750" indent="-285750" defTabSz="179388">
              <a:spcAft>
                <a:spcPts val="600"/>
              </a:spcAft>
              <a:buClr>
                <a:srgbClr val="CC0066"/>
              </a:buClr>
              <a:buFont typeface="Arial" panose="020B0604020202020204" pitchFamily="34" charset="0"/>
              <a:buChar char="•"/>
            </a:pPr>
            <a:r>
              <a:rPr lang="es-MX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+200,000 seguidores en TW y FB.</a:t>
            </a:r>
          </a:p>
          <a:p>
            <a:pPr marL="285750" indent="-285750" defTabSz="179388">
              <a:spcAft>
                <a:spcPts val="600"/>
              </a:spcAft>
              <a:buClr>
                <a:srgbClr val="CC0066"/>
              </a:buClr>
              <a:buFont typeface="Arial" panose="020B0604020202020204" pitchFamily="34" charset="0"/>
              <a:buChar char="•"/>
            </a:pPr>
            <a:r>
              <a:rPr lang="es-MX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10,000 suscriptores en WhatsApp.</a:t>
            </a:r>
          </a:p>
          <a:p>
            <a:pPr defTabSz="179388"/>
            <a:endParaRPr lang="es-MX" dirty="0"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17" name="Título 1">
            <a:extLst>
              <a:ext uri="{FF2B5EF4-FFF2-40B4-BE49-F238E27FC236}">
                <a16:creationId xmlns:a16="http://schemas.microsoft.com/office/drawing/2014/main" id="{57660728-AA87-4988-AD3D-B06B95AF27F7}"/>
              </a:ext>
            </a:extLst>
          </p:cNvPr>
          <p:cNvSpPr txBox="1">
            <a:spLocks/>
          </p:cNvSpPr>
          <p:nvPr/>
        </p:nvSpPr>
        <p:spPr>
          <a:xfrm>
            <a:off x="736002" y="0"/>
            <a:ext cx="6242926" cy="7825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2600" dirty="0">
                <a:latin typeface="Arial Black" panose="020B0A04020102020204" pitchFamily="34" charset="0"/>
              </a:rPr>
              <a:t>Iniciativa #Verificado2018</a:t>
            </a:r>
          </a:p>
        </p:txBody>
      </p:sp>
      <p:pic>
        <p:nvPicPr>
          <p:cNvPr id="1026" name="Picture 2" descr="Resultado de imagen para verificado 2018">
            <a:extLst>
              <a:ext uri="{FF2B5EF4-FFF2-40B4-BE49-F238E27FC236}">
                <a16:creationId xmlns:a16="http://schemas.microsoft.com/office/drawing/2014/main" id="{807B8160-2310-482F-8955-A244906520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1759" y="3442963"/>
            <a:ext cx="3414337" cy="2048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70257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39F5D118-9BE1-4CE6-93CE-7597DE2818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8770" y="25409"/>
            <a:ext cx="7292192" cy="784574"/>
          </a:xfrm>
        </p:spPr>
        <p:txBody>
          <a:bodyPr>
            <a:normAutofit/>
          </a:bodyPr>
          <a:lstStyle/>
          <a:p>
            <a:r>
              <a:rPr lang="es-MX" sz="2500" dirty="0">
                <a:latin typeface="Arial Black" panose="020B0A04020102020204" pitchFamily="34" charset="0"/>
              </a:rPr>
              <a:t>Proyecto </a:t>
            </a:r>
            <a:r>
              <a:rPr lang="es-MX" sz="2500" i="1" dirty="0">
                <a:latin typeface="Arial Black" panose="020B0A04020102020204" pitchFamily="34" charset="0"/>
              </a:rPr>
              <a:t>Certeza 2018</a:t>
            </a:r>
          </a:p>
        </p:txBody>
      </p:sp>
      <p:sp>
        <p:nvSpPr>
          <p:cNvPr id="14" name="Google Shape;116;p17">
            <a:extLst>
              <a:ext uri="{FF2B5EF4-FFF2-40B4-BE49-F238E27FC236}">
                <a16:creationId xmlns:a16="http://schemas.microsoft.com/office/drawing/2014/main" id="{582B3791-872F-4C9A-B3C6-A8F31C21699C}"/>
              </a:ext>
            </a:extLst>
          </p:cNvPr>
          <p:cNvSpPr txBox="1">
            <a:spLocks/>
          </p:cNvSpPr>
          <p:nvPr/>
        </p:nvSpPr>
        <p:spPr>
          <a:xfrm>
            <a:off x="794412" y="1290927"/>
            <a:ext cx="8060312" cy="13304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▪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 sz="1400" b="0" i="0" u="none" strike="noStrike" cap="none"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marL="285750" lvl="1" indent="-285750" algn="just">
              <a:buClr>
                <a:srgbClr val="CC0066"/>
              </a:buClr>
              <a:buFont typeface="Arial" panose="020B0604020202020204" pitchFamily="34" charset="0"/>
              <a:buChar char="•"/>
            </a:pPr>
            <a:r>
              <a:rPr lang="es-MX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Modelo de gestión preventiva de información para enfrentar información intencionadamente falsa el día de la elección, desarrollado por el INE.</a:t>
            </a:r>
          </a:p>
          <a:p>
            <a:pPr marL="285750" lvl="1" indent="-285750" algn="just">
              <a:buClr>
                <a:srgbClr val="CC0066"/>
              </a:buClr>
              <a:buFont typeface="Arial" panose="020B0604020202020204" pitchFamily="34" charset="0"/>
              <a:buChar char="•"/>
            </a:pPr>
            <a:r>
              <a:rPr lang="es-MX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Integra herramientas de inteligencia (búsqueda, “escucha”, identificación y análisis de información) y contención de crisis (difusión de evidencia oportuna).</a:t>
            </a:r>
          </a:p>
          <a:p>
            <a:pPr marL="0" lvl="1" indent="0" algn="just">
              <a:buClr>
                <a:srgbClr val="CC0066"/>
              </a:buClr>
              <a:buNone/>
            </a:pPr>
            <a:endParaRPr lang="es-MX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7133121D-1049-4759-993B-5505A5DC7B49}"/>
              </a:ext>
            </a:extLst>
          </p:cNvPr>
          <p:cNvSpPr txBox="1"/>
          <p:nvPr/>
        </p:nvSpPr>
        <p:spPr>
          <a:xfrm>
            <a:off x="613713" y="3308854"/>
            <a:ext cx="16335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1200" b="1" dirty="0">
                <a:latin typeface="Arial" panose="020B0604020202020204" pitchFamily="34" charset="0"/>
                <a:cs typeface="Arial" panose="020B0604020202020204" pitchFamily="34" charset="0"/>
                <a:sym typeface="Nunito Sans"/>
              </a:rPr>
              <a:t>Escucha</a:t>
            </a:r>
            <a:r>
              <a:rPr lang="es-MX" sz="1200" dirty="0">
                <a:latin typeface="Arial" panose="020B0604020202020204" pitchFamily="34" charset="0"/>
                <a:cs typeface="Arial" panose="020B0604020202020204" pitchFamily="34" charset="0"/>
                <a:sym typeface="Nunito Sans"/>
              </a:rPr>
              <a:t> </a:t>
            </a:r>
            <a:br>
              <a:rPr lang="es-MX" sz="1200" dirty="0">
                <a:latin typeface="Arial" panose="020B0604020202020204" pitchFamily="34" charset="0"/>
                <a:cs typeface="Arial" panose="020B0604020202020204" pitchFamily="34" charset="0"/>
                <a:sym typeface="Nunito Sans"/>
              </a:rPr>
            </a:br>
            <a:r>
              <a:rPr lang="es-MX" sz="1200" dirty="0">
                <a:latin typeface="Arial" panose="020B0604020202020204" pitchFamily="34" charset="0"/>
                <a:cs typeface="Arial" panose="020B0604020202020204" pitchFamily="34" charset="0"/>
                <a:sym typeface="Nunito Sans"/>
              </a:rPr>
              <a:t>e identificación de información potencialmente falsa</a:t>
            </a:r>
          </a:p>
        </p:txBody>
      </p:sp>
      <p:sp>
        <p:nvSpPr>
          <p:cNvPr id="37" name="Rectángulo redondeado 87">
            <a:extLst>
              <a:ext uri="{FF2B5EF4-FFF2-40B4-BE49-F238E27FC236}">
                <a16:creationId xmlns:a16="http://schemas.microsoft.com/office/drawing/2014/main" id="{9BE95521-1C1D-479C-9D0D-3123611CCC70}"/>
              </a:ext>
            </a:extLst>
          </p:cNvPr>
          <p:cNvSpPr/>
          <p:nvPr/>
        </p:nvSpPr>
        <p:spPr>
          <a:xfrm>
            <a:off x="2441493" y="3326109"/>
            <a:ext cx="611187" cy="612775"/>
          </a:xfrm>
          <a:prstGeom prst="roundRect">
            <a:avLst>
              <a:gd name="adj" fmla="val 50000"/>
            </a:avLst>
          </a:prstGeom>
          <a:solidFill>
            <a:srgbClr val="D89F39">
              <a:lumMod val="40000"/>
              <a:lumOff val="6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_tradnl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1</a:t>
            </a:r>
          </a:p>
        </p:txBody>
      </p:sp>
      <p:sp>
        <p:nvSpPr>
          <p:cNvPr id="48" name="CuadroTexto 47">
            <a:extLst>
              <a:ext uri="{FF2B5EF4-FFF2-40B4-BE49-F238E27FC236}">
                <a16:creationId xmlns:a16="http://schemas.microsoft.com/office/drawing/2014/main" id="{66185679-8401-4B5E-B85B-29B1941D81E8}"/>
              </a:ext>
            </a:extLst>
          </p:cNvPr>
          <p:cNvSpPr txBox="1"/>
          <p:nvPr/>
        </p:nvSpPr>
        <p:spPr>
          <a:xfrm>
            <a:off x="3052680" y="3450669"/>
            <a:ext cx="19321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r>
              <a:rPr lang="es-MX" sz="1200" kern="0" dirty="0">
                <a:latin typeface="Arial"/>
                <a:cs typeface="Arial"/>
                <a:sym typeface="Nunito Sans"/>
              </a:rPr>
              <a:t>Se abre caso en sistema de gestión</a:t>
            </a:r>
          </a:p>
        </p:txBody>
      </p:sp>
      <p:sp>
        <p:nvSpPr>
          <p:cNvPr id="49" name="Rectángulo redondeado 87">
            <a:extLst>
              <a:ext uri="{FF2B5EF4-FFF2-40B4-BE49-F238E27FC236}">
                <a16:creationId xmlns:a16="http://schemas.microsoft.com/office/drawing/2014/main" id="{F89F8625-B453-4E8F-8CBF-6AA9817A7C85}"/>
              </a:ext>
            </a:extLst>
          </p:cNvPr>
          <p:cNvSpPr/>
          <p:nvPr/>
        </p:nvSpPr>
        <p:spPr>
          <a:xfrm>
            <a:off x="4904714" y="3308854"/>
            <a:ext cx="611187" cy="612775"/>
          </a:xfrm>
          <a:prstGeom prst="roundRect">
            <a:avLst>
              <a:gd name="adj" fmla="val 50000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20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s-ES_tradnl" sz="135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CuadroTexto 50">
            <a:extLst>
              <a:ext uri="{FF2B5EF4-FFF2-40B4-BE49-F238E27FC236}">
                <a16:creationId xmlns:a16="http://schemas.microsoft.com/office/drawing/2014/main" id="{F097295B-42CD-4560-9686-080B3465D049}"/>
              </a:ext>
            </a:extLst>
          </p:cNvPr>
          <p:cNvSpPr txBox="1"/>
          <p:nvPr/>
        </p:nvSpPr>
        <p:spPr>
          <a:xfrm>
            <a:off x="5712966" y="3477219"/>
            <a:ext cx="12702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r>
              <a:rPr lang="es-MX" sz="1200" b="1" kern="0" dirty="0">
                <a:latin typeface="Arial"/>
                <a:cs typeface="Arial"/>
                <a:sym typeface="Nunito Sans"/>
              </a:rPr>
              <a:t>Análisis</a:t>
            </a:r>
            <a:r>
              <a:rPr lang="es-MX" sz="1200" kern="0" dirty="0">
                <a:latin typeface="Arial"/>
                <a:cs typeface="Arial"/>
                <a:sym typeface="Nunito Sans"/>
              </a:rPr>
              <a:t> de la información</a:t>
            </a:r>
          </a:p>
        </p:txBody>
      </p:sp>
      <p:sp>
        <p:nvSpPr>
          <p:cNvPr id="56" name="CuadroTexto 55">
            <a:extLst>
              <a:ext uri="{FF2B5EF4-FFF2-40B4-BE49-F238E27FC236}">
                <a16:creationId xmlns:a16="http://schemas.microsoft.com/office/drawing/2014/main" id="{F69199DF-2785-442F-8DDA-7137FCB45C05}"/>
              </a:ext>
            </a:extLst>
          </p:cNvPr>
          <p:cNvSpPr txBox="1"/>
          <p:nvPr/>
        </p:nvSpPr>
        <p:spPr>
          <a:xfrm>
            <a:off x="6983216" y="4387585"/>
            <a:ext cx="12702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r>
              <a:rPr lang="es-MX" sz="1200" b="1" kern="0" dirty="0">
                <a:latin typeface="Arial"/>
                <a:cs typeface="Arial"/>
                <a:sym typeface="Nunito Sans"/>
              </a:rPr>
              <a:t>Verificación</a:t>
            </a:r>
            <a:endParaRPr lang="es-MX" sz="1100" b="1" kern="0" dirty="0">
              <a:latin typeface="Arial"/>
              <a:cs typeface="Arial"/>
              <a:sym typeface="Nunito Sans"/>
            </a:endParaRPr>
          </a:p>
        </p:txBody>
      </p:sp>
      <p:sp>
        <p:nvSpPr>
          <p:cNvPr id="61" name="Rectángulo redondeado 87">
            <a:extLst>
              <a:ext uri="{FF2B5EF4-FFF2-40B4-BE49-F238E27FC236}">
                <a16:creationId xmlns:a16="http://schemas.microsoft.com/office/drawing/2014/main" id="{DA59C6A5-34E1-4290-98DA-D55EF259B7DA}"/>
              </a:ext>
            </a:extLst>
          </p:cNvPr>
          <p:cNvSpPr/>
          <p:nvPr/>
        </p:nvSpPr>
        <p:spPr>
          <a:xfrm>
            <a:off x="7207643" y="3397836"/>
            <a:ext cx="611187" cy="612775"/>
          </a:xfrm>
          <a:prstGeom prst="roundRect">
            <a:avLst>
              <a:gd name="adj" fmla="val 50000"/>
            </a:avLst>
          </a:prstGeom>
          <a:solidFill>
            <a:srgbClr val="FF00FF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_tradnl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3</a:t>
            </a:r>
          </a:p>
        </p:txBody>
      </p:sp>
      <p:sp>
        <p:nvSpPr>
          <p:cNvPr id="63" name="Rectángulo redondeado 87">
            <a:extLst>
              <a:ext uri="{FF2B5EF4-FFF2-40B4-BE49-F238E27FC236}">
                <a16:creationId xmlns:a16="http://schemas.microsoft.com/office/drawing/2014/main" id="{B625BBBE-465A-4CC5-8CC3-3AFE558957E1}"/>
              </a:ext>
            </a:extLst>
          </p:cNvPr>
          <p:cNvSpPr/>
          <p:nvPr/>
        </p:nvSpPr>
        <p:spPr>
          <a:xfrm>
            <a:off x="7238611" y="5128549"/>
            <a:ext cx="611187" cy="612775"/>
          </a:xfrm>
          <a:prstGeom prst="roundRect">
            <a:avLst>
              <a:gd name="adj" fmla="val 50000"/>
            </a:avLst>
          </a:prstGeom>
          <a:solidFill>
            <a:srgbClr val="3A81BA">
              <a:lumMod val="40000"/>
              <a:lumOff val="6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_tradnl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4</a:t>
            </a:r>
          </a:p>
        </p:txBody>
      </p:sp>
      <p:sp>
        <p:nvSpPr>
          <p:cNvPr id="65" name="CuadroTexto 64">
            <a:extLst>
              <a:ext uri="{FF2B5EF4-FFF2-40B4-BE49-F238E27FC236}">
                <a16:creationId xmlns:a16="http://schemas.microsoft.com/office/drawing/2014/main" id="{0ED7D59E-FF61-49DD-AA59-D5A51E9AB192}"/>
              </a:ext>
            </a:extLst>
          </p:cNvPr>
          <p:cNvSpPr txBox="1"/>
          <p:nvPr/>
        </p:nvSpPr>
        <p:spPr>
          <a:xfrm>
            <a:off x="5712967" y="5128549"/>
            <a:ext cx="12702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r>
              <a:rPr lang="es-MX" sz="1200" kern="0" dirty="0">
                <a:latin typeface="Arial"/>
                <a:cs typeface="Arial"/>
                <a:sym typeface="Nunito Sans"/>
              </a:rPr>
              <a:t>Integración de </a:t>
            </a:r>
            <a:r>
              <a:rPr lang="es-MX" sz="1200" b="1" kern="0" dirty="0">
                <a:latin typeface="Arial"/>
                <a:cs typeface="Arial"/>
                <a:sym typeface="Nunito Sans"/>
              </a:rPr>
              <a:t>evidencia</a:t>
            </a:r>
          </a:p>
        </p:txBody>
      </p:sp>
      <p:sp>
        <p:nvSpPr>
          <p:cNvPr id="76" name="Rectángulo redondeado 87">
            <a:extLst>
              <a:ext uri="{FF2B5EF4-FFF2-40B4-BE49-F238E27FC236}">
                <a16:creationId xmlns:a16="http://schemas.microsoft.com/office/drawing/2014/main" id="{B5CBC78A-6627-475D-9C23-C4322037E806}"/>
              </a:ext>
            </a:extLst>
          </p:cNvPr>
          <p:cNvSpPr/>
          <p:nvPr/>
        </p:nvSpPr>
        <p:spPr>
          <a:xfrm>
            <a:off x="4904714" y="5136244"/>
            <a:ext cx="611187" cy="612775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_tradnl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5</a:t>
            </a:r>
          </a:p>
        </p:txBody>
      </p:sp>
      <p:sp>
        <p:nvSpPr>
          <p:cNvPr id="78" name="CuadroTexto 77">
            <a:extLst>
              <a:ext uri="{FF2B5EF4-FFF2-40B4-BE49-F238E27FC236}">
                <a16:creationId xmlns:a16="http://schemas.microsoft.com/office/drawing/2014/main" id="{6A05FA92-1A0B-438B-919F-E5095C004646}"/>
              </a:ext>
            </a:extLst>
          </p:cNvPr>
          <p:cNvSpPr txBox="1"/>
          <p:nvPr/>
        </p:nvSpPr>
        <p:spPr>
          <a:xfrm>
            <a:off x="3351617" y="5136244"/>
            <a:ext cx="1270249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buClr>
                <a:srgbClr val="000000"/>
              </a:buClr>
              <a:buFont typeface="Arial"/>
              <a:buNone/>
            </a:pPr>
            <a:r>
              <a:rPr lang="es-MX" sz="1200" b="1" kern="0" dirty="0">
                <a:latin typeface="Arial"/>
                <a:cs typeface="Arial"/>
                <a:sym typeface="Nunito Sans"/>
              </a:rPr>
              <a:t>Comunicación</a:t>
            </a:r>
            <a:r>
              <a:rPr lang="es-MX" sz="1100" kern="0" dirty="0">
                <a:latin typeface="Arial"/>
                <a:cs typeface="Arial"/>
                <a:sym typeface="Nunito Sans"/>
              </a:rPr>
              <a:t> </a:t>
            </a:r>
            <a:br>
              <a:rPr lang="es-MX" sz="1100" kern="0" dirty="0">
                <a:latin typeface="Arial"/>
                <a:cs typeface="Arial"/>
                <a:sym typeface="Nunito Sans"/>
              </a:rPr>
            </a:br>
            <a:r>
              <a:rPr lang="es-MX" sz="1100" kern="0" dirty="0">
                <a:latin typeface="Arial"/>
                <a:cs typeface="Arial"/>
                <a:sym typeface="Nunito Sans"/>
              </a:rPr>
              <a:t>y difusión</a:t>
            </a:r>
          </a:p>
        </p:txBody>
      </p:sp>
      <p:grpSp>
        <p:nvGrpSpPr>
          <p:cNvPr id="82" name="Grupo 81">
            <a:extLst>
              <a:ext uri="{FF2B5EF4-FFF2-40B4-BE49-F238E27FC236}">
                <a16:creationId xmlns:a16="http://schemas.microsoft.com/office/drawing/2014/main" id="{C832CF93-E256-4415-87E5-BC96582284E7}"/>
              </a:ext>
            </a:extLst>
          </p:cNvPr>
          <p:cNvGrpSpPr/>
          <p:nvPr/>
        </p:nvGrpSpPr>
        <p:grpSpPr>
          <a:xfrm>
            <a:off x="2346896" y="4975102"/>
            <a:ext cx="1004721" cy="772325"/>
            <a:chOff x="4651671" y="3069053"/>
            <a:chExt cx="671447" cy="544484"/>
          </a:xfrm>
        </p:grpSpPr>
        <p:sp>
          <p:nvSpPr>
            <p:cNvPr id="83" name="Rectángulo redondeado 87">
              <a:extLst>
                <a:ext uri="{FF2B5EF4-FFF2-40B4-BE49-F238E27FC236}">
                  <a16:creationId xmlns:a16="http://schemas.microsoft.com/office/drawing/2014/main" id="{F23450EB-3BCC-4448-9389-FDF32CD608D0}"/>
                </a:ext>
              </a:extLst>
            </p:cNvPr>
            <p:cNvSpPr/>
            <p:nvPr/>
          </p:nvSpPr>
          <p:spPr>
            <a:xfrm>
              <a:off x="4714150" y="3069053"/>
              <a:ext cx="546491" cy="544484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6350" cap="flat" cmpd="sng" algn="ctr">
              <a:solidFill>
                <a:srgbClr val="FFFFFF">
                  <a:lumMod val="50000"/>
                </a:srgbClr>
              </a:solidFill>
              <a:prstDash val="dash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s-ES_tradnl" sz="1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Nunito Sans" panose="020B060402020202020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84" name="CuadroTexto 83">
              <a:extLst>
                <a:ext uri="{FF2B5EF4-FFF2-40B4-BE49-F238E27FC236}">
                  <a16:creationId xmlns:a16="http://schemas.microsoft.com/office/drawing/2014/main" id="{92336AAA-6DE2-4600-9EB8-EC02BB760F2E}"/>
                </a:ext>
              </a:extLst>
            </p:cNvPr>
            <p:cNvSpPr txBox="1"/>
            <p:nvPr/>
          </p:nvSpPr>
          <p:spPr>
            <a:xfrm>
              <a:off x="4651671" y="3243654"/>
              <a:ext cx="671447" cy="19528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s-MX" sz="12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/>
                  <a:cs typeface="Arial"/>
                  <a:sym typeface="Nunito Sans"/>
                </a:rPr>
                <a:t>Cierra caso</a:t>
              </a:r>
            </a:p>
          </p:txBody>
        </p:sp>
      </p:grpSp>
      <p:sp>
        <p:nvSpPr>
          <p:cNvPr id="3" name="CuadroTexto 2">
            <a:extLst>
              <a:ext uri="{FF2B5EF4-FFF2-40B4-BE49-F238E27FC236}">
                <a16:creationId xmlns:a16="http://schemas.microsoft.com/office/drawing/2014/main" id="{3F864841-3807-4914-9DF6-A53C46B37AE6}"/>
              </a:ext>
            </a:extLst>
          </p:cNvPr>
          <p:cNvSpPr txBox="1"/>
          <p:nvPr/>
        </p:nvSpPr>
        <p:spPr>
          <a:xfrm>
            <a:off x="2271427" y="2707876"/>
            <a:ext cx="51062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>
                <a:latin typeface="Arial" panose="020B0604020202020204" pitchFamily="34" charset="0"/>
                <a:cs typeface="Arial" panose="020B0604020202020204" pitchFamily="34" charset="0"/>
              </a:rPr>
              <a:t>Esquema de trabajo </a:t>
            </a:r>
            <a:r>
              <a:rPr lang="es-MX" b="1" i="1" dirty="0">
                <a:latin typeface="Arial" panose="020B0604020202020204" pitchFamily="34" charset="0"/>
                <a:cs typeface="Arial" panose="020B0604020202020204" pitchFamily="34" charset="0"/>
              </a:rPr>
              <a:t>Certeza 2018</a:t>
            </a:r>
            <a:endParaRPr lang="es-MX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58929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39F5D118-9BE1-4CE6-93CE-7597DE2818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8770" y="25409"/>
            <a:ext cx="7292192" cy="784574"/>
          </a:xfrm>
        </p:spPr>
        <p:txBody>
          <a:bodyPr>
            <a:normAutofit/>
          </a:bodyPr>
          <a:lstStyle/>
          <a:p>
            <a:r>
              <a:rPr lang="es-MX" sz="2500" b="1" dirty="0">
                <a:latin typeface="Arial Black" panose="020B0A04020102020204" pitchFamily="34" charset="0"/>
                <a:ea typeface="Arial Black" charset="0"/>
                <a:cs typeface="Arial Black" charset="0"/>
              </a:rPr>
              <a:t>Reflexiones finales</a:t>
            </a:r>
          </a:p>
        </p:txBody>
      </p:sp>
      <p:sp>
        <p:nvSpPr>
          <p:cNvPr id="20" name="Marcador de contenido 2">
            <a:extLst>
              <a:ext uri="{FF2B5EF4-FFF2-40B4-BE49-F238E27FC236}">
                <a16:creationId xmlns:a16="http://schemas.microsoft.com/office/drawing/2014/main" id="{AFF99000-3C4E-4539-B7B0-6DD55F108C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7076" y="1093133"/>
            <a:ext cx="7735761" cy="5562643"/>
          </a:xfrm>
        </p:spPr>
        <p:txBody>
          <a:bodyPr>
            <a:noAutofit/>
          </a:bodyPr>
          <a:lstStyle/>
          <a:p>
            <a:pPr algn="just">
              <a:spcBef>
                <a:spcPts val="1200"/>
              </a:spcBef>
              <a:buClr>
                <a:srgbClr val="CC0066"/>
              </a:buClr>
            </a:pPr>
            <a:r>
              <a:rPr lang="es-MX" sz="1800" dirty="0">
                <a:latin typeface="Arial" panose="020B0604020202020204" pitchFamily="34" charset="0"/>
                <a:cs typeface="Arial" panose="020B0604020202020204" pitchFamily="34" charset="0"/>
              </a:rPr>
              <a:t>La transición de México a la democracia no es un proceso reciente ni producto de un acto fundacional.</a:t>
            </a:r>
          </a:p>
          <a:p>
            <a:pPr algn="just">
              <a:spcBef>
                <a:spcPts val="1200"/>
              </a:spcBef>
              <a:buClr>
                <a:srgbClr val="CC0066"/>
              </a:buClr>
            </a:pPr>
            <a:r>
              <a:rPr lang="es-MX" sz="1800" dirty="0">
                <a:latin typeface="Arial" panose="020B0604020202020204" pitchFamily="34" charset="0"/>
                <a:cs typeface="Arial" panose="020B0604020202020204" pitchFamily="34" charset="0"/>
              </a:rPr>
              <a:t>Para lograr la transición fue necesario pasar por un largo proceso de arreglos institucionales, acordados y aceptados por todas las fuerzas políticas.</a:t>
            </a:r>
          </a:p>
          <a:p>
            <a:pPr algn="just">
              <a:buClr>
                <a:srgbClr val="CC0066"/>
              </a:buClr>
            </a:pPr>
            <a:r>
              <a:rPr lang="es-MX" sz="1800" dirty="0">
                <a:latin typeface="Arial" panose="020B0604020202020204" pitchFamily="34" charset="0"/>
                <a:cs typeface="Arial" panose="020B0604020202020204" pitchFamily="34" charset="0"/>
              </a:rPr>
              <a:t>El INE es resultado de ese proceso y, por ello aporta estabilidad y certeza al facilitar la transmisión pacífica del poder político. </a:t>
            </a:r>
          </a:p>
          <a:p>
            <a:pPr algn="just">
              <a:buClr>
                <a:srgbClr val="CC0066"/>
              </a:buClr>
            </a:pPr>
            <a:r>
              <a:rPr lang="es-MX" sz="1800" dirty="0">
                <a:latin typeface="Arial" panose="020B0604020202020204" pitchFamily="34" charset="0"/>
                <a:cs typeface="Arial" panose="020B0604020202020204" pitchFamily="34" charset="0"/>
              </a:rPr>
              <a:t>Como lo muestran sus más de 20 años de historia, el INE cuenta con los elementos suficientes para enfrentar los nuevos retos que se presentan:</a:t>
            </a:r>
          </a:p>
          <a:p>
            <a:pPr marL="0" indent="0" algn="just">
              <a:buClr>
                <a:srgbClr val="CC0066"/>
              </a:buClr>
              <a:buNone/>
            </a:pPr>
            <a:r>
              <a:rPr lang="es-MX" sz="1800" dirty="0">
                <a:latin typeface="Arial" panose="020B0604020202020204" pitchFamily="34" charset="0"/>
                <a:cs typeface="Arial" panose="020B0604020202020204" pitchFamily="34" charset="0"/>
              </a:rPr>
              <a:t>          Simplificación de sus reglas y procedimientos.</a:t>
            </a:r>
          </a:p>
          <a:p>
            <a:pPr marL="0" indent="0" algn="just">
              <a:buClr>
                <a:srgbClr val="CC0066"/>
              </a:buClr>
              <a:buNone/>
            </a:pPr>
            <a:r>
              <a:rPr lang="es-MX" sz="1800" dirty="0">
                <a:latin typeface="Arial" panose="020B0604020202020204" pitchFamily="34" charset="0"/>
                <a:cs typeface="Arial" panose="020B0604020202020204" pitchFamily="34" charset="0"/>
              </a:rPr>
              <a:t>          Perfeccionar el modelo de fiscalización vigente.</a:t>
            </a:r>
          </a:p>
          <a:p>
            <a:pPr marL="0" indent="0" algn="just">
              <a:buClr>
                <a:srgbClr val="CC0066"/>
              </a:buClr>
              <a:buNone/>
            </a:pPr>
            <a:r>
              <a:rPr lang="es-MX" sz="1800" dirty="0">
                <a:latin typeface="Arial" panose="020B0604020202020204" pitchFamily="34" charset="0"/>
                <a:cs typeface="Arial" panose="020B0604020202020204" pitchFamily="34" charset="0"/>
              </a:rPr>
              <a:t>          Fortalecer y ampliar la paridad de género y la representación</a:t>
            </a:r>
          </a:p>
          <a:p>
            <a:pPr marL="0" indent="0" algn="just">
              <a:spcBef>
                <a:spcPts val="0"/>
              </a:spcBef>
              <a:buClr>
                <a:srgbClr val="CC0066"/>
              </a:buClr>
              <a:buNone/>
            </a:pPr>
            <a:r>
              <a:rPr lang="es-MX" sz="1800" dirty="0">
                <a:latin typeface="Arial" panose="020B0604020202020204" pitchFamily="34" charset="0"/>
                <a:cs typeface="Arial" panose="020B0604020202020204" pitchFamily="34" charset="0"/>
              </a:rPr>
              <a:t>          de otros grupos (indígenas, inmigrantes, comunidad trans, etc.)</a:t>
            </a:r>
          </a:p>
          <a:p>
            <a:pPr marL="0" indent="0" algn="just">
              <a:buClr>
                <a:srgbClr val="CC0066"/>
              </a:buClr>
              <a:buNone/>
            </a:pPr>
            <a:r>
              <a:rPr lang="es-MX" sz="1800" dirty="0">
                <a:latin typeface="Arial" panose="020B0604020202020204" pitchFamily="34" charset="0"/>
                <a:cs typeface="Arial" panose="020B0604020202020204" pitchFamily="34" charset="0"/>
              </a:rPr>
              <a:t>          Contribuir a consolidar de la autonomía e independencia</a:t>
            </a:r>
          </a:p>
          <a:p>
            <a:pPr marL="0" indent="0" algn="just">
              <a:spcBef>
                <a:spcPts val="0"/>
              </a:spcBef>
              <a:buClr>
                <a:srgbClr val="CC0066"/>
              </a:buClr>
              <a:buNone/>
            </a:pPr>
            <a:r>
              <a:rPr lang="es-MX" sz="1800" dirty="0">
                <a:latin typeface="Arial" panose="020B0604020202020204" pitchFamily="34" charset="0"/>
                <a:cs typeface="Arial" panose="020B0604020202020204" pitchFamily="34" charset="0"/>
              </a:rPr>
              <a:t>          de las autoridades electorales de la región.</a:t>
            </a:r>
          </a:p>
          <a:p>
            <a:pPr algn="just">
              <a:buClr>
                <a:srgbClr val="CC0066"/>
              </a:buClr>
            </a:pPr>
            <a:endParaRPr lang="es-MX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90829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>
            <a:extLst>
              <a:ext uri="{FF2B5EF4-FFF2-40B4-BE49-F238E27FC236}">
                <a16:creationId xmlns:a16="http://schemas.microsoft.com/office/drawing/2014/main" id="{DE2E0295-31D9-484F-9661-0F6F41C1E0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6034" y="0"/>
            <a:ext cx="6650924" cy="1131165"/>
          </a:xfrm>
        </p:spPr>
        <p:txBody>
          <a:bodyPr>
            <a:noAutofit/>
          </a:bodyPr>
          <a:lstStyle/>
          <a:p>
            <a:r>
              <a:rPr lang="es-MX" sz="2500" b="1" dirty="0">
                <a:latin typeface="Arial Black" charset="0"/>
                <a:ea typeface="Arial Black" charset="0"/>
                <a:cs typeface="Arial Black" charset="0"/>
              </a:rPr>
              <a:t>Dimensiones del proceso electoral en perspectiva </a:t>
            </a:r>
            <a:endParaRPr lang="es-MX" sz="2500" dirty="0">
              <a:latin typeface="Arial Black" panose="020B0A04020102020204" pitchFamily="34" charset="0"/>
            </a:endParaRPr>
          </a:p>
        </p:txBody>
      </p:sp>
      <p:graphicFrame>
        <p:nvGraphicFramePr>
          <p:cNvPr id="12" name="Gráfico 11">
            <a:extLst>
              <a:ext uri="{FF2B5EF4-FFF2-40B4-BE49-F238E27FC236}">
                <a16:creationId xmlns:a16="http://schemas.microsoft.com/office/drawing/2014/main" id="{F2457913-EFC8-4B1D-8005-2384C0A7D49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18633613"/>
              </p:ext>
            </p:extLst>
          </p:nvPr>
        </p:nvGraphicFramePr>
        <p:xfrm>
          <a:off x="877362" y="1963764"/>
          <a:ext cx="7852378" cy="42830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" name="CuadroTexto 12">
            <a:extLst>
              <a:ext uri="{FF2B5EF4-FFF2-40B4-BE49-F238E27FC236}">
                <a16:creationId xmlns:a16="http://schemas.microsoft.com/office/drawing/2014/main" id="{3F3D32EA-792B-4195-B64E-551C10FA3C6D}"/>
              </a:ext>
            </a:extLst>
          </p:cNvPr>
          <p:cNvSpPr txBox="1"/>
          <p:nvPr/>
        </p:nvSpPr>
        <p:spPr>
          <a:xfrm>
            <a:off x="2374316" y="1594432"/>
            <a:ext cx="9776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1" i="0" u="none" strike="noStrike" kern="1200" cap="none" spc="0" normalizeH="0" baseline="0" noProof="0" dirty="0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+12.1%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E9055C90-6F84-42F1-A648-20AA798572C7}"/>
              </a:ext>
            </a:extLst>
          </p:cNvPr>
          <p:cNvSpPr txBox="1"/>
          <p:nvPr/>
        </p:nvSpPr>
        <p:spPr>
          <a:xfrm>
            <a:off x="3860497" y="1594432"/>
            <a:ext cx="9086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1" i="0" u="none" strike="noStrike" kern="1200" cap="none" spc="0" normalizeH="0" baseline="0" noProof="0" dirty="0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+9.5%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6AE2DCD0-E79B-447B-B264-FFA2B96E9E7F}"/>
              </a:ext>
            </a:extLst>
          </p:cNvPr>
          <p:cNvSpPr txBox="1"/>
          <p:nvPr/>
        </p:nvSpPr>
        <p:spPr>
          <a:xfrm>
            <a:off x="5273731" y="1594432"/>
            <a:ext cx="1030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1" i="0" u="none" strike="noStrike" kern="1200" cap="none" spc="0" normalizeH="0" baseline="0" noProof="0" dirty="0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+39.5%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FCC1CD73-6991-4BFE-BC68-FF83B96F1FF3}"/>
              </a:ext>
            </a:extLst>
          </p:cNvPr>
          <p:cNvSpPr txBox="1"/>
          <p:nvPr/>
        </p:nvSpPr>
        <p:spPr>
          <a:xfrm>
            <a:off x="6809172" y="1594432"/>
            <a:ext cx="8655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1" i="0" u="none" strike="noStrike" kern="1200" cap="none" spc="0" normalizeH="0" baseline="0" noProof="0" dirty="0">
                <a:ln>
                  <a:noFill/>
                </a:ln>
                <a:solidFill>
                  <a:srgbClr val="D6009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+60%</a:t>
            </a:r>
          </a:p>
        </p:txBody>
      </p:sp>
    </p:spTree>
    <p:extLst>
      <p:ext uri="{BB962C8B-B14F-4D97-AF65-F5344CB8AC3E}">
        <p14:creationId xmlns:p14="http://schemas.microsoft.com/office/powerpoint/2010/main" val="38922505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2511710" y="1734144"/>
            <a:ext cx="516359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lvl="0" indent="-457200">
              <a:buClr>
                <a:srgbClr val="D60093"/>
              </a:buClr>
              <a:buFont typeface="Wingdings" panose="05000000000000000000" pitchFamily="2" charset="2"/>
              <a:buChar char="ü"/>
            </a:pP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156 mil 792 </a:t>
            </a:r>
            <a:r>
              <a:rPr lang="es-MX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casillas instaladas </a:t>
            </a:r>
          </a:p>
          <a:p>
            <a:pPr lvl="0"/>
            <a:r>
              <a:rPr lang="es-MX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99.9% del total aprobado (156,807)</a:t>
            </a:r>
          </a:p>
        </p:txBody>
      </p:sp>
      <p:sp>
        <p:nvSpPr>
          <p:cNvPr id="4" name="3 CuadroTexto"/>
          <p:cNvSpPr txBox="1"/>
          <p:nvPr/>
        </p:nvSpPr>
        <p:spPr>
          <a:xfrm>
            <a:off x="2547660" y="3085418"/>
            <a:ext cx="554577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algn="just">
              <a:buClr>
                <a:srgbClr val="D60093"/>
              </a:buClr>
              <a:buFont typeface="Wingdings" panose="05000000000000000000" pitchFamily="2" charset="2"/>
              <a:buChar char="ü"/>
            </a:pPr>
            <a:r>
              <a:rPr lang="es-ES" sz="2200" dirty="0"/>
              <a:t> </a:t>
            </a: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908,301 funcionarios designados  </a:t>
            </a:r>
          </a:p>
          <a:p>
            <a:pPr lvl="0" algn="just">
              <a:buClr>
                <a:srgbClr val="D60093"/>
              </a:buClr>
            </a:pP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presentes el día de la elección </a:t>
            </a:r>
          </a:p>
          <a:p>
            <a:pPr lvl="0" algn="just"/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97.8% del total (928,107).</a:t>
            </a:r>
            <a:endParaRPr lang="es-MX" sz="2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2511710" y="4580233"/>
            <a:ext cx="554577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buClr>
                <a:srgbClr val="D60093"/>
              </a:buClr>
              <a:buFont typeface="Wingdings" panose="05000000000000000000" pitchFamily="2" charset="2"/>
              <a:buChar char="ü"/>
            </a:pPr>
            <a:r>
              <a:rPr lang="es-E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73.98% de recuentos en la elección presidencial , 76.01% en elecciones de diputados y 76.70% para la elección de senadores.</a:t>
            </a:r>
            <a:endParaRPr lang="es-MX" sz="2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id="{DE2E0295-31D9-484F-9661-0F6F41C1E0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6614" y="-19894"/>
            <a:ext cx="6650924" cy="1240078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es-MX" sz="1800" dirty="0">
                <a:latin typeface="Arial Black" panose="020B0A04020102020204" pitchFamily="34" charset="0"/>
              </a:rPr>
              <a:t>Los retos superados</a:t>
            </a:r>
            <a:br>
              <a:rPr lang="es-MX" sz="2500" dirty="0">
                <a:latin typeface="Arial Black" panose="020B0A04020102020204" pitchFamily="34" charset="0"/>
              </a:rPr>
            </a:br>
            <a:r>
              <a:rPr lang="es-MX" sz="2500" dirty="0">
                <a:latin typeface="Arial Black" panose="020B0A04020102020204" pitchFamily="34" charset="0"/>
              </a:rPr>
              <a:t>1. Logística electoral eficaz y eficiente</a:t>
            </a:r>
          </a:p>
        </p:txBody>
      </p:sp>
      <p:sp>
        <p:nvSpPr>
          <p:cNvPr id="11" name="10 CuadroTexto"/>
          <p:cNvSpPr txBox="1"/>
          <p:nvPr/>
        </p:nvSpPr>
        <p:spPr>
          <a:xfrm>
            <a:off x="2547660" y="6254108"/>
            <a:ext cx="38459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Fuentes: Sistema de Información de la Jornada Electoral 2018 y </a:t>
            </a:r>
          </a:p>
          <a:p>
            <a:r>
              <a:rPr lang="es-MX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Secretaría Ejecutiva del INE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324" y="1435105"/>
            <a:ext cx="1444121" cy="1367517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383" y="2933427"/>
            <a:ext cx="1494002" cy="1411978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324" y="4572730"/>
            <a:ext cx="1524058" cy="1443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7896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ítulo 1">
            <a:extLst>
              <a:ext uri="{FF2B5EF4-FFF2-40B4-BE49-F238E27FC236}">
                <a16:creationId xmlns:a16="http://schemas.microsoft.com/office/drawing/2014/main" id="{EC2C95B3-327C-4B83-9DD7-DF4B6F89C5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562" y="16987"/>
            <a:ext cx="7886700" cy="1080284"/>
          </a:xfrm>
        </p:spPr>
        <p:txBody>
          <a:bodyPr>
            <a:normAutofit/>
          </a:bodyPr>
          <a:lstStyle/>
          <a:p>
            <a:r>
              <a:rPr lang="es-MX" sz="1800" dirty="0">
                <a:latin typeface="Arial Black" panose="020B0A04020102020204" pitchFamily="34" charset="0"/>
              </a:rPr>
              <a:t>Los retos superados</a:t>
            </a:r>
            <a:br>
              <a:rPr lang="es-MX" sz="2500" dirty="0">
                <a:latin typeface="Arial Black" panose="020B0A04020102020204" pitchFamily="34" charset="0"/>
              </a:rPr>
            </a:br>
            <a:r>
              <a:rPr lang="es-MX" sz="2500" dirty="0">
                <a:latin typeface="Arial Black" panose="020B0A04020102020204" pitchFamily="34" charset="0"/>
              </a:rPr>
              <a:t>2. Comicios vigilados y transparentes</a:t>
            </a:r>
          </a:p>
        </p:txBody>
      </p:sp>
      <p:sp>
        <p:nvSpPr>
          <p:cNvPr id="6" name="5 CuadroTexto"/>
          <p:cNvSpPr txBox="1"/>
          <p:nvPr/>
        </p:nvSpPr>
        <p:spPr>
          <a:xfrm>
            <a:off x="1756310" y="5678058"/>
            <a:ext cx="596510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Fuentes: Sistema de Información de la Jornada Electoral 2018, Memoria del Proceso Electoral Federal 2012, Informes sobre visitantes extranjeros PEF 2018 y Bases de datos de organización electoral 2012 y 2006, disponibles para su consulta en www.ine.mx.</a:t>
            </a:r>
          </a:p>
        </p:txBody>
      </p:sp>
      <p:graphicFrame>
        <p:nvGraphicFramePr>
          <p:cNvPr id="9" name="Gráfico 8">
            <a:extLst>
              <a:ext uri="{FF2B5EF4-FFF2-40B4-BE49-F238E27FC236}">
                <a16:creationId xmlns:a16="http://schemas.microsoft.com/office/drawing/2014/main" id="{54CC1AFC-5333-4960-A146-B2D08B6E60D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99564330"/>
              </p:ext>
            </p:extLst>
          </p:nvPr>
        </p:nvGraphicFramePr>
        <p:xfrm>
          <a:off x="3207818" y="2228503"/>
          <a:ext cx="3290635" cy="25665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CuadroTexto 2">
            <a:extLst>
              <a:ext uri="{FF2B5EF4-FFF2-40B4-BE49-F238E27FC236}">
                <a16:creationId xmlns:a16="http://schemas.microsoft.com/office/drawing/2014/main" id="{934081BC-9B5A-47B3-927C-EF6E5BC728D6}"/>
              </a:ext>
            </a:extLst>
          </p:cNvPr>
          <p:cNvSpPr txBox="1"/>
          <p:nvPr/>
        </p:nvSpPr>
        <p:spPr>
          <a:xfrm>
            <a:off x="992508" y="4840310"/>
            <a:ext cx="2095130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3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Representantes de partidos y candidatos en casillas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D49BDCAA-46F7-470F-B8B5-C492A44469FA}"/>
              </a:ext>
            </a:extLst>
          </p:cNvPr>
          <p:cNvSpPr txBox="1"/>
          <p:nvPr/>
        </p:nvSpPr>
        <p:spPr>
          <a:xfrm>
            <a:off x="3817804" y="4940336"/>
            <a:ext cx="184211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3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Observadores electorales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5035039B-E34B-4B97-B865-74FD83282A8A}"/>
              </a:ext>
            </a:extLst>
          </p:cNvPr>
          <p:cNvSpPr txBox="1"/>
          <p:nvPr/>
        </p:nvSpPr>
        <p:spPr>
          <a:xfrm>
            <a:off x="6766576" y="4942337"/>
            <a:ext cx="138491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3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Visitantes extranjeros</a:t>
            </a:r>
          </a:p>
        </p:txBody>
      </p:sp>
      <p:graphicFrame>
        <p:nvGraphicFramePr>
          <p:cNvPr id="14" name="Gráfico 13">
            <a:extLst>
              <a:ext uri="{FF2B5EF4-FFF2-40B4-BE49-F238E27FC236}">
                <a16:creationId xmlns:a16="http://schemas.microsoft.com/office/drawing/2014/main" id="{95DE80CC-1496-42CC-B443-9B95827AFF7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51574704"/>
              </p:ext>
            </p:extLst>
          </p:nvPr>
        </p:nvGraphicFramePr>
        <p:xfrm>
          <a:off x="5695309" y="3335992"/>
          <a:ext cx="3431219" cy="14303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0" name="Gráfico 9">
            <a:extLst>
              <a:ext uri="{FF2B5EF4-FFF2-40B4-BE49-F238E27FC236}">
                <a16:creationId xmlns:a16="http://schemas.microsoft.com/office/drawing/2014/main" id="{8389BE35-758E-4C6C-834B-2D092014DCC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17101928"/>
              </p:ext>
            </p:extLst>
          </p:nvPr>
        </p:nvGraphicFramePr>
        <p:xfrm>
          <a:off x="640525" y="1342549"/>
          <a:ext cx="3098634" cy="34525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0212720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ítulo 1">
            <a:extLst>
              <a:ext uri="{FF2B5EF4-FFF2-40B4-BE49-F238E27FC236}">
                <a16:creationId xmlns:a16="http://schemas.microsoft.com/office/drawing/2014/main" id="{EC2C95B3-327C-4B83-9DD7-DF4B6F89C5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6354" y="19355"/>
            <a:ext cx="7886700" cy="1325563"/>
          </a:xfrm>
        </p:spPr>
        <p:txBody>
          <a:bodyPr>
            <a:normAutofit/>
          </a:bodyPr>
          <a:lstStyle/>
          <a:p>
            <a:r>
              <a:rPr lang="es-MX" sz="1800" dirty="0">
                <a:latin typeface="Arial Black" panose="020B0A04020102020204" pitchFamily="34" charset="0"/>
              </a:rPr>
              <a:t>Los retos superados</a:t>
            </a:r>
            <a:br>
              <a:rPr lang="es-MX" sz="2500" dirty="0">
                <a:latin typeface="Arial Black" panose="020B0A04020102020204" pitchFamily="34" charset="0"/>
              </a:rPr>
            </a:br>
            <a:r>
              <a:rPr lang="es-MX" sz="2500" dirty="0">
                <a:latin typeface="Arial Black" panose="020B0A04020102020204" pitchFamily="34" charset="0"/>
              </a:rPr>
              <a:t>3. La permanencia del pluralismo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8A53092B-53C0-4F4E-8180-D1B9B02AA8AC}"/>
              </a:ext>
            </a:extLst>
          </p:cNvPr>
          <p:cNvSpPr txBox="1"/>
          <p:nvPr/>
        </p:nvSpPr>
        <p:spPr>
          <a:xfrm>
            <a:off x="1099038" y="1516496"/>
            <a:ext cx="47566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>
                <a:latin typeface="Arial Black" panose="020B0A04020102020204" pitchFamily="34" charset="0"/>
              </a:rPr>
              <a:t>Presidencia de la República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590F68B2-A867-48B8-8E26-BC0F8F7C90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9040" y="2129572"/>
            <a:ext cx="3343582" cy="1775282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9F4B370A-D65B-43E3-8771-3E61FBC698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8942" y="2129573"/>
            <a:ext cx="3370581" cy="1775282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BDD33AE7-75DD-4E52-AF2D-B40E47CBD1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9038" y="4409733"/>
            <a:ext cx="3402623" cy="1775282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4D96BB4E-8859-4A82-B56A-381987D02D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18943" y="4409734"/>
            <a:ext cx="3272204" cy="1778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7307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ítulo 1">
            <a:extLst>
              <a:ext uri="{FF2B5EF4-FFF2-40B4-BE49-F238E27FC236}">
                <a16:creationId xmlns:a16="http://schemas.microsoft.com/office/drawing/2014/main" id="{EC2C95B3-327C-4B83-9DD7-DF4B6F89C5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988" y="23102"/>
            <a:ext cx="7886700" cy="1325563"/>
          </a:xfrm>
        </p:spPr>
        <p:txBody>
          <a:bodyPr>
            <a:normAutofit/>
          </a:bodyPr>
          <a:lstStyle/>
          <a:p>
            <a:r>
              <a:rPr lang="es-MX" sz="1800" dirty="0">
                <a:latin typeface="Arial Black" panose="020B0A04020102020204" pitchFamily="34" charset="0"/>
              </a:rPr>
              <a:t>Los retos superados</a:t>
            </a:r>
            <a:br>
              <a:rPr lang="es-MX" sz="2500" dirty="0">
                <a:latin typeface="Arial Black" panose="020B0A04020102020204" pitchFamily="34" charset="0"/>
              </a:rPr>
            </a:br>
            <a:r>
              <a:rPr lang="es-MX" sz="2500" dirty="0">
                <a:latin typeface="Arial Black" panose="020B0A04020102020204" pitchFamily="34" charset="0"/>
              </a:rPr>
              <a:t>3. La permanencia del pluralismo</a:t>
            </a:r>
            <a:endParaRPr lang="es-MX" sz="2500" dirty="0">
              <a:solidFill>
                <a:schemeClr val="tx1">
                  <a:lumMod val="75000"/>
                  <a:lumOff val="2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49BEC20-D188-46AC-A038-941FDC9BCE12}"/>
              </a:ext>
            </a:extLst>
          </p:cNvPr>
          <p:cNvSpPr txBox="1"/>
          <p:nvPr/>
        </p:nvSpPr>
        <p:spPr>
          <a:xfrm>
            <a:off x="971331" y="1497839"/>
            <a:ext cx="32751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b="1" dirty="0">
                <a:solidFill>
                  <a:srgbClr val="000000"/>
                </a:solidFill>
                <a:latin typeface="Arial Black" panose="020B0A04020102020204" pitchFamily="34" charset="0"/>
              </a:rPr>
              <a:t>Distribución de Diputados conforme a los resultados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2262769-D7DC-4CDF-ACEF-1D245BDAE2DC}"/>
              </a:ext>
            </a:extLst>
          </p:cNvPr>
          <p:cNvSpPr txBox="1"/>
          <p:nvPr/>
        </p:nvSpPr>
        <p:spPr>
          <a:xfrm>
            <a:off x="5221260" y="1497839"/>
            <a:ext cx="32751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dirty="0">
                <a:solidFill>
                  <a:srgbClr val="000000"/>
                </a:solidFill>
                <a:latin typeface="Arial Black" panose="020B0A04020102020204" pitchFamily="34" charset="0"/>
              </a:rPr>
              <a:t>Distribución de Senadores conforme a los resultados</a:t>
            </a:r>
          </a:p>
        </p:txBody>
      </p:sp>
      <p:graphicFrame>
        <p:nvGraphicFramePr>
          <p:cNvPr id="6" name="Marcador de contenido 3">
            <a:extLst>
              <a:ext uri="{FF2B5EF4-FFF2-40B4-BE49-F238E27FC236}">
                <a16:creationId xmlns:a16="http://schemas.microsoft.com/office/drawing/2014/main" id="{23210E34-F410-485B-B4C9-5AD23AD00BA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60354927"/>
              </p:ext>
            </p:extLst>
          </p:nvPr>
        </p:nvGraphicFramePr>
        <p:xfrm>
          <a:off x="792772" y="1796187"/>
          <a:ext cx="3849566" cy="44313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Marcador de contenido 3">
            <a:extLst>
              <a:ext uri="{FF2B5EF4-FFF2-40B4-BE49-F238E27FC236}">
                <a16:creationId xmlns:a16="http://schemas.microsoft.com/office/drawing/2014/main" id="{B6998688-304F-4002-8F15-4997051DC5F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61790977"/>
              </p:ext>
            </p:extLst>
          </p:nvPr>
        </p:nvGraphicFramePr>
        <p:xfrm>
          <a:off x="4793056" y="1821004"/>
          <a:ext cx="4274946" cy="44065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2213888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>
            <a:extLst>
              <a:ext uri="{FF2B5EF4-FFF2-40B4-BE49-F238E27FC236}">
                <a16:creationId xmlns:a16="http://schemas.microsoft.com/office/drawing/2014/main" id="{B3654943-9A0D-4927-AF6E-502C741D714A}"/>
              </a:ext>
            </a:extLst>
          </p:cNvPr>
          <p:cNvSpPr txBox="1">
            <a:spLocks/>
          </p:cNvSpPr>
          <p:nvPr/>
        </p:nvSpPr>
        <p:spPr>
          <a:xfrm>
            <a:off x="628649" y="0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1800" dirty="0">
                <a:latin typeface="Arial Black" panose="020B0A04020102020204" pitchFamily="34" charset="0"/>
              </a:rPr>
              <a:t>Los retos superados</a:t>
            </a:r>
          </a:p>
          <a:p>
            <a:r>
              <a:rPr lang="es-MX" sz="2500" dirty="0">
                <a:latin typeface="Arial Black" panose="020B0A04020102020204" pitchFamily="34" charset="0"/>
              </a:rPr>
              <a:t>4. La mayor participación ciudadana </a:t>
            </a:r>
          </a:p>
          <a:p>
            <a:r>
              <a:rPr lang="es-MX" sz="2500" dirty="0">
                <a:latin typeface="Arial Black" panose="020B0A04020102020204" pitchFamily="34" charset="0"/>
              </a:rPr>
              <a:t>desde 2000</a:t>
            </a:r>
          </a:p>
        </p:txBody>
      </p:sp>
      <p:graphicFrame>
        <p:nvGraphicFramePr>
          <p:cNvPr id="6" name="Marcador de contenido 4">
            <a:extLst>
              <a:ext uri="{FF2B5EF4-FFF2-40B4-BE49-F238E27FC236}">
                <a16:creationId xmlns:a16="http://schemas.microsoft.com/office/drawing/2014/main" id="{C5BB6C63-AFC8-49EA-8E42-3398D9210B1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65656474"/>
              </p:ext>
            </p:extLst>
          </p:nvPr>
        </p:nvGraphicFramePr>
        <p:xfrm>
          <a:off x="1003093" y="1766095"/>
          <a:ext cx="7137813" cy="39888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6 CuadroTexto"/>
          <p:cNvSpPr txBox="1"/>
          <p:nvPr/>
        </p:nvSpPr>
        <p:spPr>
          <a:xfrm>
            <a:off x="2143227" y="5854761"/>
            <a:ext cx="51347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0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Fuentes: Sistema de Consulta de la Estadística de las Elecciones Federales 2014-2015</a:t>
            </a:r>
          </a:p>
          <a:p>
            <a:r>
              <a:rPr lang="es-MX" sz="1000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y Sistema de Cómputos Distritales del Proceso Electoral 2018</a:t>
            </a:r>
          </a:p>
        </p:txBody>
      </p:sp>
    </p:spTree>
    <p:extLst>
      <p:ext uri="{BB962C8B-B14F-4D97-AF65-F5344CB8AC3E}">
        <p14:creationId xmlns:p14="http://schemas.microsoft.com/office/powerpoint/2010/main" val="15037547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1">
            <a:extLst>
              <a:ext uri="{FF2B5EF4-FFF2-40B4-BE49-F238E27FC236}">
                <a16:creationId xmlns:a16="http://schemas.microsoft.com/office/drawing/2014/main" id="{A9A5F3C8-0D1F-4468-92AA-93141165F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150" y="1"/>
            <a:ext cx="7886700" cy="984738"/>
          </a:xfrm>
        </p:spPr>
        <p:txBody>
          <a:bodyPr>
            <a:noAutofit/>
          </a:bodyPr>
          <a:lstStyle/>
          <a:p>
            <a:r>
              <a:rPr lang="es-MX" sz="1800" dirty="0">
                <a:latin typeface="Arial Black" panose="020B0A04020102020204" pitchFamily="34" charset="0"/>
              </a:rPr>
              <a:t>Los retos superados</a:t>
            </a:r>
            <a:br>
              <a:rPr lang="es-MX" sz="2500" dirty="0">
                <a:latin typeface="Arial Black" panose="020B0A04020102020204" pitchFamily="34" charset="0"/>
              </a:rPr>
            </a:br>
            <a:r>
              <a:rPr lang="es-MX" sz="2500" dirty="0">
                <a:latin typeface="Arial Black" panose="020B0A04020102020204" pitchFamily="34" charset="0"/>
              </a:rPr>
              <a:t>5. Resultados altamente precisos</a:t>
            </a:r>
          </a:p>
        </p:txBody>
      </p:sp>
      <p:sp>
        <p:nvSpPr>
          <p:cNvPr id="3" name="2 Rectángulo"/>
          <p:cNvSpPr/>
          <p:nvPr/>
        </p:nvSpPr>
        <p:spPr>
          <a:xfrm>
            <a:off x="2985197" y="6023362"/>
            <a:ext cx="392373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Información disponible para su consulta en www.ine.mx</a:t>
            </a:r>
          </a:p>
        </p:txBody>
      </p:sp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id="{0CB4C36C-844D-4B00-99E0-4FBC58C8F0E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35455309"/>
              </p:ext>
            </p:extLst>
          </p:nvPr>
        </p:nvGraphicFramePr>
        <p:xfrm>
          <a:off x="1265068" y="1714739"/>
          <a:ext cx="6613864" cy="43270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CuadroTexto 1">
            <a:extLst>
              <a:ext uri="{FF2B5EF4-FFF2-40B4-BE49-F238E27FC236}">
                <a16:creationId xmlns:a16="http://schemas.microsoft.com/office/drawing/2014/main" id="{BA650F75-A1DB-46F2-8DF6-D3988B19F3DE}"/>
              </a:ext>
            </a:extLst>
          </p:cNvPr>
          <p:cNvSpPr txBox="1"/>
          <p:nvPr/>
        </p:nvSpPr>
        <p:spPr>
          <a:xfrm>
            <a:off x="984738" y="1116623"/>
            <a:ext cx="55655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solidFill>
                  <a:srgbClr val="333333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PREP, Conteo Rápido y Cómputos Distritales en la elección presidencial</a:t>
            </a:r>
            <a:endParaRPr lang="es-MX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9326847"/>
      </p:ext>
    </p:extLst>
  </p:cSld>
  <p:clrMapOvr>
    <a:masterClrMapping/>
  </p:clrMapOvr>
</p:sld>
</file>

<file path=ppt/theme/theme1.xml><?xml version="1.0" encoding="utf-8"?>
<a:theme xmlns:a="http://schemas.openxmlformats.org/drawingml/2006/main" name="1_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Tema de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Tema de 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Tema de 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Tema de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Tema de 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Tema de 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4446</TotalTime>
  <Words>1311</Words>
  <Application>Microsoft Office PowerPoint</Application>
  <PresentationFormat>Presentación en pantalla (4:3)</PresentationFormat>
  <Paragraphs>209</Paragraphs>
  <Slides>23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23</vt:i4>
      </vt:variant>
    </vt:vector>
  </HeadingPairs>
  <TitlesOfParts>
    <vt:vector size="32" baseType="lpstr">
      <vt:lpstr>Arial</vt:lpstr>
      <vt:lpstr>Arial Black</vt:lpstr>
      <vt:lpstr>Calibri</vt:lpstr>
      <vt:lpstr>Calibri Light</vt:lpstr>
      <vt:lpstr>Dubai</vt:lpstr>
      <vt:lpstr>Dubai Light</vt:lpstr>
      <vt:lpstr>Nunito Sans</vt:lpstr>
      <vt:lpstr>Wingdings</vt:lpstr>
      <vt:lpstr>1_Tema de Office</vt:lpstr>
      <vt:lpstr>Presentación de PowerPoint</vt:lpstr>
      <vt:lpstr>Presentación de PowerPoint</vt:lpstr>
      <vt:lpstr>Dimensiones del proceso electoral en perspectiva </vt:lpstr>
      <vt:lpstr>Los retos superados 1. Logística electoral eficaz y eficiente</vt:lpstr>
      <vt:lpstr>Los retos superados 2. Comicios vigilados y transparentes</vt:lpstr>
      <vt:lpstr>Los retos superados 3. La permanencia del pluralismo</vt:lpstr>
      <vt:lpstr>Los retos superados 3. La permanencia del pluralismo</vt:lpstr>
      <vt:lpstr>Presentación de PowerPoint</vt:lpstr>
      <vt:lpstr>Los retos superados 5. Resultados altamente precisos</vt:lpstr>
      <vt:lpstr>Los retos superados 6. La votación más numerosa de los mexicanos en el extranjero</vt:lpstr>
      <vt:lpstr>Presentación de PowerPoint</vt:lpstr>
      <vt:lpstr>Los logros obtenidos 1. Elecciones pacíficas en un contexto complejo</vt:lpstr>
      <vt:lpstr>Los logros obtenidos 2. Mayor equidad e inclusión para candidatas y votantes</vt:lpstr>
      <vt:lpstr>Diputaciones Federales por Género 1991-2018</vt:lpstr>
      <vt:lpstr>Senadurías por género 1991-2018</vt:lpstr>
      <vt:lpstr>Los logros obtenidos 3. Fiscalización más precisa y exhaustiva</vt:lpstr>
      <vt:lpstr>Sanciones impuestas por el INE a partidos y candidatos en materia de fiscalización </vt:lpstr>
      <vt:lpstr>Gastos de campaña por partido en la elección presidencial 2018 </vt:lpstr>
      <vt:lpstr>Los logros obtenidos 4. Buenos resultados contra las noticias falsas</vt:lpstr>
      <vt:lpstr>Convenios INE-Redes sociales</vt:lpstr>
      <vt:lpstr>Presentación de PowerPoint</vt:lpstr>
      <vt:lpstr>Proyecto Certeza 2018</vt:lpstr>
      <vt:lpstr>Reflexiones finales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PEREZ CORTES ADRIAN GERARDO</dc:creator>
  <cp:lastModifiedBy>PEREZ CORTES ADRIAN GERARDO</cp:lastModifiedBy>
  <cp:revision>164</cp:revision>
  <cp:lastPrinted>2018-11-30T18:38:29Z</cp:lastPrinted>
  <dcterms:created xsi:type="dcterms:W3CDTF">2018-04-18T00:19:44Z</dcterms:created>
  <dcterms:modified xsi:type="dcterms:W3CDTF">2018-11-30T20:44:14Z</dcterms:modified>
</cp:coreProperties>
</file>