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</p:sldIdLst>
  <p:sldSz cx="9144000" cy="6858000" type="screen4x3"/>
  <p:notesSz cx="7086600" cy="90249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dro\Escritorio\ENCUESTAS%20PARTIDOS%20POLITIC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dro\Escritorio\ENCUESTAS%20PARTIDOS%20POLITIC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dro\Escritorio\ENCUESTAS%20PARTIDOS%20POLITIC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edro\Escritorio\ENCUESTAS%20PARTIDOS%20POLIT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¿VAS A VOTAR EN LAS PROXIMAS</a:t>
            </a:r>
            <a:r>
              <a:rPr lang="es-ES" baseline="0" dirty="0" smtClean="0"/>
              <a:t> ELECCIONES DEL 5 DE JUNIO DE 2016?</a:t>
            </a:r>
            <a:endParaRPr lang="es-E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Hoja2!$D$2:$D$5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INDECISO</c:v>
                </c:pt>
                <c:pt idx="3">
                  <c:v>NO CONTESTO</c:v>
                </c:pt>
              </c:strCache>
            </c:strRef>
          </c:cat>
          <c:val>
            <c:numRef>
              <c:f>Hoja2!$E$2:$E$5</c:f>
              <c:numCache>
                <c:formatCode>General</c:formatCode>
                <c:ptCount val="4"/>
                <c:pt idx="0">
                  <c:v>567</c:v>
                </c:pt>
                <c:pt idx="1">
                  <c:v>168</c:v>
                </c:pt>
                <c:pt idx="2">
                  <c:v>13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421195744"/>
        <c:axId val="-1421194656"/>
        <c:axId val="0"/>
      </c:bar3DChart>
      <c:catAx>
        <c:axId val="-1421195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421194656"/>
        <c:crosses val="autoZero"/>
        <c:auto val="1"/>
        <c:lblAlgn val="ctr"/>
        <c:lblOffset val="100"/>
        <c:noMultiLvlLbl val="0"/>
      </c:catAx>
      <c:valAx>
        <c:axId val="-1421194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42119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 EL DIA DE HOY SE LLEVARAN A CABO LAS ELECCIONES, ¿POR QUIEN VOTARIA PARA GOBERNADOR DEL</a:t>
            </a:r>
            <a:r>
              <a:rPr lang="en-US" baseline="0"/>
              <a:t> ESTADO DE SINALOA</a:t>
            </a:r>
            <a:r>
              <a:rPr lang="en-US"/>
              <a:t>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Hoja2!$H$3:$H$13</c:f>
              <c:strCache>
                <c:ptCount val="10"/>
                <c:pt idx="0">
                  <c:v>PRI/QUIRINO ORDAZ</c:v>
                </c:pt>
                <c:pt idx="1">
                  <c:v>PAS/HECTOR CUEN</c:v>
                </c:pt>
                <c:pt idx="2">
                  <c:v>PAN/MARTIN HEREDIA</c:v>
                </c:pt>
                <c:pt idx="3">
                  <c:v>INDEPENDIENTE/FRIAS CASTRO</c:v>
                </c:pt>
                <c:pt idx="4">
                  <c:v>MORENA/JESUS ESTRADA FERREIRO</c:v>
                </c:pt>
                <c:pt idx="5">
                  <c:v>PT/ LEOBARDO ALCANTARA</c:v>
                </c:pt>
                <c:pt idx="6">
                  <c:v>PRD/ MARIANO GOMEZ</c:v>
                </c:pt>
                <c:pt idx="7">
                  <c:v>NO VA A VOTAR</c:v>
                </c:pt>
                <c:pt idx="8">
                  <c:v>NO CONTESTO</c:v>
                </c:pt>
                <c:pt idx="9">
                  <c:v>INDECISO</c:v>
                </c:pt>
              </c:strCache>
            </c:strRef>
          </c:cat>
          <c:val>
            <c:numRef>
              <c:f>Hoja2!$I$3:$I$13</c:f>
              <c:numCache>
                <c:formatCode>General</c:formatCode>
                <c:ptCount val="11"/>
                <c:pt idx="0">
                  <c:v>283</c:v>
                </c:pt>
                <c:pt idx="1">
                  <c:v>103</c:v>
                </c:pt>
                <c:pt idx="2">
                  <c:v>85</c:v>
                </c:pt>
                <c:pt idx="3">
                  <c:v>6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123</c:v>
                </c:pt>
                <c:pt idx="8">
                  <c:v>78</c:v>
                </c:pt>
                <c:pt idx="9">
                  <c:v>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421193024"/>
        <c:axId val="-1368924784"/>
        <c:axId val="0"/>
      </c:bar3DChart>
      <c:catAx>
        <c:axId val="-1421193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-1368924784"/>
        <c:crosses val="autoZero"/>
        <c:auto val="1"/>
        <c:lblAlgn val="ctr"/>
        <c:lblOffset val="100"/>
        <c:noMultiLvlLbl val="0"/>
      </c:catAx>
      <c:valAx>
        <c:axId val="-1368924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421193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 EL DIA DE HOY SE LLEVARAN A CABO LAS ELECCIONES, ¿POR QUIEN VOTARIA PARA PRESIDENTE MUNICIPAL DE CULIACAN?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Hoja2!$P$15:$P$22</c:f>
              <c:strCache>
                <c:ptCount val="8"/>
                <c:pt idx="0">
                  <c:v>PRI/JESUS VALDEZ</c:v>
                </c:pt>
                <c:pt idx="1">
                  <c:v>PAS/ROBESPIERRE LIZARRAGA</c:v>
                </c:pt>
                <c:pt idx="2">
                  <c:v>PAN/ GUILLERMO PRIETO</c:v>
                </c:pt>
                <c:pt idx="3">
                  <c:v>PRD/IMELDA CASTRO</c:v>
                </c:pt>
                <c:pt idx="4">
                  <c:v>MORENA/RICARDO MENDOZA</c:v>
                </c:pt>
                <c:pt idx="5">
                  <c:v>NO VA A VOTAR</c:v>
                </c:pt>
                <c:pt idx="6">
                  <c:v>INDECISO</c:v>
                </c:pt>
                <c:pt idx="7">
                  <c:v>NO CONTESTO</c:v>
                </c:pt>
              </c:strCache>
            </c:strRef>
          </c:cat>
          <c:val>
            <c:numRef>
              <c:f>Hoja2!$Q$15:$Q$22</c:f>
              <c:numCache>
                <c:formatCode>General</c:formatCode>
                <c:ptCount val="8"/>
                <c:pt idx="0">
                  <c:v>132</c:v>
                </c:pt>
                <c:pt idx="1">
                  <c:v>25</c:v>
                </c:pt>
                <c:pt idx="2">
                  <c:v>14</c:v>
                </c:pt>
                <c:pt idx="3">
                  <c:v>4</c:v>
                </c:pt>
                <c:pt idx="4">
                  <c:v>1</c:v>
                </c:pt>
                <c:pt idx="5">
                  <c:v>56</c:v>
                </c:pt>
                <c:pt idx="6">
                  <c:v>39</c:v>
                </c:pt>
                <c:pt idx="7">
                  <c:v>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68923696"/>
        <c:axId val="-1368923152"/>
        <c:axId val="0"/>
      </c:bar3DChart>
      <c:catAx>
        <c:axId val="-136892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s-MX"/>
          </a:p>
        </c:txPr>
        <c:crossAx val="-1368923152"/>
        <c:crosses val="autoZero"/>
        <c:auto val="1"/>
        <c:lblAlgn val="ctr"/>
        <c:lblOffset val="100"/>
        <c:noMultiLvlLbl val="0"/>
      </c:catAx>
      <c:valAx>
        <c:axId val="-1368923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368923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 EL DIA DE HOY SE LLEVARAN A CABO LAS ELECCIONES, ¿POR QUIEN VOTARIA PARA PRESIDENTE MUNICIPAL DE AHOME?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Hoja2!$P$26:$P$35</c:f>
              <c:strCache>
                <c:ptCount val="10"/>
                <c:pt idx="0">
                  <c:v>PRI/ALVARO RUELAS</c:v>
                </c:pt>
                <c:pt idx="1">
                  <c:v>PAN/MIGUEL ANGEL CAMACHO</c:v>
                </c:pt>
                <c:pt idx="2">
                  <c:v>PAS/PATRICIA LOPEZ</c:v>
                </c:pt>
                <c:pt idx="3">
                  <c:v>NUEVA ALIANZA/RUBEN FELIX</c:v>
                </c:pt>
                <c:pt idx="4">
                  <c:v>PT/MARIO FLORES</c:v>
                </c:pt>
                <c:pt idx="5">
                  <c:v>INDEPENDIENTE</c:v>
                </c:pt>
                <c:pt idx="6">
                  <c:v>PRD/CARLOS ARMENTA</c:v>
                </c:pt>
                <c:pt idx="7">
                  <c:v>NO VOTAN</c:v>
                </c:pt>
                <c:pt idx="8">
                  <c:v>NO CONTESTO</c:v>
                </c:pt>
                <c:pt idx="9">
                  <c:v>INDECISO</c:v>
                </c:pt>
              </c:strCache>
            </c:strRef>
          </c:cat>
          <c:val>
            <c:numRef>
              <c:f>Hoja2!$Q$26:$Q$35</c:f>
              <c:numCache>
                <c:formatCode>General</c:formatCode>
                <c:ptCount val="10"/>
                <c:pt idx="0">
                  <c:v>58</c:v>
                </c:pt>
                <c:pt idx="1">
                  <c:v>41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31</c:v>
                </c:pt>
                <c:pt idx="8">
                  <c:v>33</c:v>
                </c:pt>
                <c:pt idx="9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68926416"/>
        <c:axId val="-1368922608"/>
        <c:axId val="0"/>
      </c:bar3DChart>
      <c:catAx>
        <c:axId val="-1368926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s-MX"/>
          </a:p>
        </c:txPr>
        <c:crossAx val="-1368922608"/>
        <c:crosses val="autoZero"/>
        <c:auto val="1"/>
        <c:lblAlgn val="ctr"/>
        <c:lblOffset val="100"/>
        <c:noMultiLvlLbl val="0"/>
      </c:catAx>
      <c:valAx>
        <c:axId val="-13689226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36892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E5D4-54C2-4801-8625-4854705B40FF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922C-9B3A-4F20-A206-8758219BF3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2357430"/>
            <a:ext cx="77867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/>
              <a:t>ENCUESTAS A CIUDADANOS PARA MEDIR PREFERENCIAS ELECTORALES PARA LAS PROXIMAS ELECCIONES DEL 5 DE JUNIO DE 2016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428728" y="1000108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 smtClean="0"/>
              <a:t>SINALOA</a:t>
            </a:r>
            <a:endParaRPr lang="es-ES" sz="7200" dirty="0"/>
          </a:p>
        </p:txBody>
      </p:sp>
      <p:pic>
        <p:nvPicPr>
          <p:cNvPr id="4" name="3 Imagen" descr="Captura de pantalla 2016-03-09 a las 16.49.2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4091369" cy="12858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ptura de pantalla 2016-03-09 a las 16.49.23.pn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0"/>
            <a:ext cx="9092028" cy="6858000"/>
          </a:xfrm>
          <a:prstGeom prst="rect">
            <a:avLst/>
          </a:prstGeom>
        </p:spPr>
      </p:pic>
      <p:graphicFrame>
        <p:nvGraphicFramePr>
          <p:cNvPr id="4" name="1 Gráfico"/>
          <p:cNvGraphicFramePr/>
          <p:nvPr/>
        </p:nvGraphicFramePr>
        <p:xfrm>
          <a:off x="500034" y="500042"/>
          <a:ext cx="8143932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00166" y="228599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75.6%</a:t>
            </a:r>
            <a:endParaRPr lang="es-ES" sz="2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357554" y="307181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22.4%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000628" y="385762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1.7%</a:t>
            </a:r>
            <a:endParaRPr lang="es-ES" sz="2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6643702" y="385762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0.3%</a:t>
            </a:r>
            <a:endParaRPr lang="es-E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Captura de pantalla 2016-03-09 a las 16.49.23.pn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85720" y="6273225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OBSERVACION: LOS PARTIDOS Y/O CANDIDATOS QUE NO APARECEN EN LA GRAFICA, ES DEBIDO A QUE NO PRESENTARON INCIDENCIAS EN LA MUESTRA.</a:t>
            </a:r>
            <a:endParaRPr lang="es-ES" sz="1600" dirty="0"/>
          </a:p>
        </p:txBody>
      </p:sp>
      <p:graphicFrame>
        <p:nvGraphicFramePr>
          <p:cNvPr id="15" name="2 Gráfico"/>
          <p:cNvGraphicFramePr/>
          <p:nvPr/>
        </p:nvGraphicFramePr>
        <p:xfrm>
          <a:off x="214282" y="214290"/>
          <a:ext cx="8715404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1500166" y="9286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37.7%</a:t>
            </a:r>
            <a:endParaRPr lang="es-ES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071670" y="235743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13.7%</a:t>
            </a:r>
            <a:endParaRPr lang="es-ES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729920" y="2500306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11.3%</a:t>
            </a:r>
            <a:endParaRPr lang="es-ES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57554" y="3071810"/>
            <a:ext cx="699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0.8%</a:t>
            </a:r>
            <a:endParaRPr lang="es-ES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071934" y="30596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0.8%</a:t>
            </a:r>
            <a:endParaRPr lang="es-ES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714876" y="307181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0.5%</a:t>
            </a:r>
            <a:endParaRPr lang="es-ES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357818" y="300037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0.5%</a:t>
            </a:r>
            <a:endParaRPr lang="es-ES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857884" y="220241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16.4%</a:t>
            </a:r>
            <a:endParaRPr lang="es-ES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500826" y="25596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10.4%</a:t>
            </a:r>
            <a:endParaRPr lang="es-ES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7215206" y="26431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7.9%</a:t>
            </a:r>
            <a:endParaRPr lang="es-E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 descr="Captura de pantalla 2016-03-09 a las 16.49.23.pn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graphicFrame>
        <p:nvGraphicFramePr>
          <p:cNvPr id="2" name="4 Gráfico"/>
          <p:cNvGraphicFramePr/>
          <p:nvPr/>
        </p:nvGraphicFramePr>
        <p:xfrm>
          <a:off x="357158" y="214290"/>
          <a:ext cx="8501122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85720" y="6273225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OBSERVACION: LOS PARTIDOS Y/O CANDIDATOS QUE NO APARECEN EN LA GRAFICA, ES DEBIDO A QUE NO PRESENTARON INCIDENCIAS EN LA MUESTRA.</a:t>
            </a:r>
            <a:endParaRPr lang="es-ES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571736" y="2916792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8.3%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857356" y="1428736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44%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500430" y="3059668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4.7%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429124" y="3273982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1.3%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286380" y="3273982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0.3%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786446" y="2428868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18.7%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43702" y="2714620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13%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500958" y="2786058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9.7%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Captura de pantalla 2016-03-09 a las 16.49.23.pn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graphicFrame>
        <p:nvGraphicFramePr>
          <p:cNvPr id="2" name="5 Gráfico"/>
          <p:cNvGraphicFramePr/>
          <p:nvPr/>
        </p:nvGraphicFramePr>
        <p:xfrm>
          <a:off x="357158" y="214290"/>
          <a:ext cx="8429684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85720" y="6273225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OBSERVACION: LOS PARTIDOS Y/O CANDIDATOS QUE NO APARECEN EN LA GRAFICA, ES DEBIDO A QUE NO PRESENTARON INCIDENCIAS EN LA MUESTRA.</a:t>
            </a:r>
            <a:endParaRPr lang="es-ES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786050" y="2071678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20.5%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214546" y="1643050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29%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2%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3500430" y="29882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5%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43438" y="320254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1.5%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357818" y="32025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1%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929322" y="32025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0.5%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72330" y="2428868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16.5%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786710" y="2857496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8.5%</a:t>
            </a:r>
            <a:endParaRPr lang="es-ES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286512" y="2357430"/>
            <a:ext cx="841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15.5%</a:t>
            </a:r>
            <a:endParaRPr lang="es-E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Captura de pantalla 2016-03-09 a las 16.49.23.pn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857224" y="928670"/>
            <a:ext cx="77153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METODOLOGIA: ENCUESTA REALIZADA DEL 20 </a:t>
            </a:r>
            <a:r>
              <a:rPr lang="es-ES" sz="2400" b="1" smtClean="0"/>
              <a:t>AL </a:t>
            </a:r>
            <a:r>
              <a:rPr lang="es-ES" sz="2400" b="1" smtClean="0"/>
              <a:t>29 </a:t>
            </a:r>
            <a:r>
              <a:rPr lang="es-ES" sz="2400" b="1" dirty="0" smtClean="0"/>
              <a:t>DE ABRIL DE 2016, EN LAS CIUDADES DE LOS MOCHIS, CULIACAN Y MAZATLAN (EN ZONA URBANA Y RURAL), APLICADAS A 750 PERSONAS, MAYORES DE 18 AÑOS, 56.8% SON HOMBRES Y EL 43.2% SON MUJERES. EL MUESTREO SE REALIZÓ DE MANERA ALEATORIA EN DIVERSAS COLONIAS DE LOS MUNICIPIOS.</a:t>
            </a:r>
          </a:p>
          <a:p>
            <a:pPr algn="just"/>
            <a:r>
              <a:rPr lang="es-ES" sz="2400" b="1" dirty="0" smtClean="0"/>
              <a:t>LAS ENTREVISTAS SE REALIZARON DE MANERA PERSONAL “CARA A CARA” EN LAS VIVIENDAS DE LOS ENTREVISTADOS. LA ENCUESTA ESTA PATROCINADA POR EL PORTAL ELECTRONICO “REACCIÓN INFORMATIVA” Y LA REALIZACIÓN A CARGO DEL DEPARTAMENTO DE ENCUESTAS DE REACCIÓN INFORMATIVA.</a:t>
            </a:r>
            <a:endParaRPr lang="es-E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345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OEM</dc:creator>
  <cp:lastModifiedBy>jose</cp:lastModifiedBy>
  <cp:revision>29</cp:revision>
  <dcterms:created xsi:type="dcterms:W3CDTF">2016-05-01T00:50:52Z</dcterms:created>
  <dcterms:modified xsi:type="dcterms:W3CDTF">2016-05-04T06:06:02Z</dcterms:modified>
</cp:coreProperties>
</file>