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4.xml" ContentType="application/vnd.openxmlformats-officedocument.drawingml.chart+xml"/>
  <Override PartName="/ppt/notesSlides/notesSlide9.xml" ContentType="application/vnd.openxmlformats-officedocument.presentationml.notesSlide+xml"/>
  <Override PartName="/ppt/charts/chart5.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0.xml" ContentType="application/vnd.openxmlformats-officedocument.presentationml.notesSlide+xml"/>
  <Override PartName="/ppt/charts/chart6.xml" ContentType="application/vnd.openxmlformats-officedocument.drawingml.chart+xml"/>
  <Override PartName="/ppt/notesSlides/notesSlide11.xml" ContentType="application/vnd.openxmlformats-officedocument.presentationml.notesSlide+xml"/>
  <Override PartName="/ppt/charts/chart7.xml" ContentType="application/vnd.openxmlformats-officedocument.drawingml.chart+xml"/>
  <Override PartName="/ppt/notesSlides/notesSlide12.xml" ContentType="application/vnd.openxmlformats-officedocument.presentationml.notesSlide+xml"/>
  <Override PartName="/ppt/charts/chart8.xml" ContentType="application/vnd.openxmlformats-officedocument.drawingml.chart+xml"/>
  <Override PartName="/ppt/notesSlides/notesSlide13.xml" ContentType="application/vnd.openxmlformats-officedocument.presentationml.notesSlide+xml"/>
  <Override PartName="/ppt/charts/chart9.xml" ContentType="application/vnd.openxmlformats-officedocument.drawingml.chart+xml"/>
  <Override PartName="/ppt/notesSlides/notesSlide14.xml" ContentType="application/vnd.openxmlformats-officedocument.presentationml.notesSlide+xml"/>
  <Override PartName="/ppt/charts/chart10.xml" ContentType="application/vnd.openxmlformats-officedocument.drawingml.chart+xml"/>
  <Override PartName="/ppt/notesSlides/notesSlide15.xml" ContentType="application/vnd.openxmlformats-officedocument.presentationml.notesSlide+xml"/>
  <Override PartName="/ppt/charts/chart11.xml" ContentType="application/vnd.openxmlformats-officedocument.drawingml.chart+xml"/>
  <Override PartName="/ppt/notesSlides/notesSlide16.xml" ContentType="application/vnd.openxmlformats-officedocument.presentationml.notesSlide+xml"/>
  <Override PartName="/ppt/charts/chart12.xml" ContentType="application/vnd.openxmlformats-officedocument.drawingml.chart+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3.xml" ContentType="application/vnd.openxmlformats-officedocument.drawingml.chart+xml"/>
  <Override PartName="/ppt/notesSlides/notesSlide19.xml" ContentType="application/vnd.openxmlformats-officedocument.presentationml.notesSlide+xml"/>
  <Override PartName="/ppt/charts/chart14.xml" ContentType="application/vnd.openxmlformats-officedocument.drawingml.chart+xml"/>
  <Override PartName="/ppt/notesSlides/notesSlide20.xml" ContentType="application/vnd.openxmlformats-officedocument.presentationml.notesSlide+xml"/>
  <Override PartName="/ppt/charts/chart15.xml" ContentType="application/vnd.openxmlformats-officedocument.drawingml.chart+xml"/>
  <Override PartName="/ppt/notesSlides/notesSlide21.xml" ContentType="application/vnd.openxmlformats-officedocument.presentationml.notesSlide+xml"/>
  <Override PartName="/ppt/charts/chart16.xml" ContentType="application/vnd.openxmlformats-officedocument.drawingml.chart+xml"/>
  <Override PartName="/ppt/notesSlides/notesSlide22.xml" ContentType="application/vnd.openxmlformats-officedocument.presentationml.notesSlide+xml"/>
  <Override PartName="/ppt/charts/chart17.xml" ContentType="application/vnd.openxmlformats-officedocument.drawingml.chart+xml"/>
  <Override PartName="/ppt/notesSlides/notesSlide23.xml" ContentType="application/vnd.openxmlformats-officedocument.presentationml.notesSlide+xml"/>
  <Override PartName="/ppt/charts/chart18.xml" ContentType="application/vnd.openxmlformats-officedocument.drawingml.chart+xml"/>
  <Override PartName="/ppt/notesSlides/notesSlide24.xml" ContentType="application/vnd.openxmlformats-officedocument.presentationml.notesSlide+xml"/>
  <Override PartName="/ppt/charts/chart19.xml" ContentType="application/vnd.openxmlformats-officedocument.drawingml.chart+xml"/>
  <Override PartName="/ppt/notesSlides/notesSlide25.xml" ContentType="application/vnd.openxmlformats-officedocument.presentationml.notesSlide+xml"/>
  <Override PartName="/ppt/charts/chart20.xml" ContentType="application/vnd.openxmlformats-officedocument.drawingml.chart+xml"/>
  <Override PartName="/ppt/notesSlides/notesSlide26.xml" ContentType="application/vnd.openxmlformats-officedocument.presentationml.notesSlide+xml"/>
  <Override PartName="/ppt/charts/chart21.xml" ContentType="application/vnd.openxmlformats-officedocument.drawingml.chart+xml"/>
  <Override PartName="/ppt/notesSlides/notesSlide27.xml" ContentType="application/vnd.openxmlformats-officedocument.presentationml.notesSlide+xml"/>
  <Override PartName="/ppt/charts/chart22.xml" ContentType="application/vnd.openxmlformats-officedocument.drawingml.chart+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charts/chart23.xml" ContentType="application/vnd.openxmlformats-officedocument.drawingml.chart+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5" r:id="rId1"/>
    <p:sldMasterId id="2147485460" r:id="rId2"/>
  </p:sldMasterIdLst>
  <p:notesMasterIdLst>
    <p:notesMasterId r:id="rId57"/>
  </p:notesMasterIdLst>
  <p:handoutMasterIdLst>
    <p:handoutMasterId r:id="rId58"/>
  </p:handoutMasterIdLst>
  <p:sldIdLst>
    <p:sldId id="1659" r:id="rId3"/>
    <p:sldId id="1709" r:id="rId4"/>
    <p:sldId id="1717" r:id="rId5"/>
    <p:sldId id="1692" r:id="rId6"/>
    <p:sldId id="1715" r:id="rId7"/>
    <p:sldId id="1716" r:id="rId8"/>
    <p:sldId id="1710" r:id="rId9"/>
    <p:sldId id="1658" r:id="rId10"/>
    <p:sldId id="1718" r:id="rId11"/>
    <p:sldId id="1661" r:id="rId12"/>
    <p:sldId id="1719" r:id="rId13"/>
    <p:sldId id="1664" r:id="rId14"/>
    <p:sldId id="1720" r:id="rId15"/>
    <p:sldId id="1666" r:id="rId16"/>
    <p:sldId id="1721" r:id="rId17"/>
    <p:sldId id="1696" r:id="rId18"/>
    <p:sldId id="1670" r:id="rId19"/>
    <p:sldId id="1671" r:id="rId20"/>
    <p:sldId id="1672" r:id="rId21"/>
    <p:sldId id="1677" r:id="rId22"/>
    <p:sldId id="1678" r:id="rId23"/>
    <p:sldId id="1679" r:id="rId24"/>
    <p:sldId id="1680" r:id="rId25"/>
    <p:sldId id="1681" r:id="rId26"/>
    <p:sldId id="1711" r:id="rId27"/>
    <p:sldId id="1712" r:id="rId28"/>
    <p:sldId id="1682" r:id="rId29"/>
    <p:sldId id="1694" r:id="rId30"/>
    <p:sldId id="1695" r:id="rId31"/>
    <p:sldId id="1700" r:id="rId32"/>
    <p:sldId id="1701" r:id="rId33"/>
    <p:sldId id="1702" r:id="rId34"/>
    <p:sldId id="1703" r:id="rId35"/>
    <p:sldId id="1704" r:id="rId36"/>
    <p:sldId id="1705" r:id="rId37"/>
    <p:sldId id="1706" r:id="rId38"/>
    <p:sldId id="1714" r:id="rId39"/>
    <p:sldId id="1722" r:id="rId40"/>
    <p:sldId id="1708" r:id="rId41"/>
    <p:sldId id="1713" r:id="rId42"/>
    <p:sldId id="1673" r:id="rId43"/>
    <p:sldId id="1660" r:id="rId44"/>
    <p:sldId id="1674" r:id="rId45"/>
    <p:sldId id="1662" r:id="rId46"/>
    <p:sldId id="1675" r:id="rId47"/>
    <p:sldId id="1665" r:id="rId48"/>
    <p:sldId id="1676" r:id="rId49"/>
    <p:sldId id="1667" r:id="rId50"/>
    <p:sldId id="1669" r:id="rId51"/>
    <p:sldId id="1723" r:id="rId52"/>
    <p:sldId id="1707" r:id="rId53"/>
    <p:sldId id="1697" r:id="rId54"/>
    <p:sldId id="1698" r:id="rId55"/>
    <p:sldId id="1699" r:id="rId56"/>
  </p:sldIdLst>
  <p:sldSz cx="9144000" cy="6858000" type="screen4x3"/>
  <p:notesSz cx="7077075" cy="9028113"/>
  <p:defaultTextStyle>
    <a:defPPr>
      <a:defRPr lang="es-ES"/>
    </a:defPPr>
    <a:lvl1pPr algn="l" rtl="0" fontAlgn="base">
      <a:spcBef>
        <a:spcPct val="0"/>
      </a:spcBef>
      <a:spcAft>
        <a:spcPct val="0"/>
      </a:spcAft>
      <a:defRPr kern="1200">
        <a:solidFill>
          <a:schemeClr val="bg2"/>
        </a:solidFill>
        <a:latin typeface="Arial" charset="0"/>
        <a:ea typeface="+mn-ea"/>
        <a:cs typeface="Arial" charset="0"/>
      </a:defRPr>
    </a:lvl1pPr>
    <a:lvl2pPr marL="457200" algn="l" rtl="0" fontAlgn="base">
      <a:spcBef>
        <a:spcPct val="0"/>
      </a:spcBef>
      <a:spcAft>
        <a:spcPct val="0"/>
      </a:spcAft>
      <a:defRPr kern="1200">
        <a:solidFill>
          <a:schemeClr val="bg2"/>
        </a:solidFill>
        <a:latin typeface="Arial" charset="0"/>
        <a:ea typeface="+mn-ea"/>
        <a:cs typeface="Arial" charset="0"/>
      </a:defRPr>
    </a:lvl2pPr>
    <a:lvl3pPr marL="914400" algn="l" rtl="0" fontAlgn="base">
      <a:spcBef>
        <a:spcPct val="0"/>
      </a:spcBef>
      <a:spcAft>
        <a:spcPct val="0"/>
      </a:spcAft>
      <a:defRPr kern="1200">
        <a:solidFill>
          <a:schemeClr val="bg2"/>
        </a:solidFill>
        <a:latin typeface="Arial" charset="0"/>
        <a:ea typeface="+mn-ea"/>
        <a:cs typeface="Arial" charset="0"/>
      </a:defRPr>
    </a:lvl3pPr>
    <a:lvl4pPr marL="1371600" algn="l" rtl="0" fontAlgn="base">
      <a:spcBef>
        <a:spcPct val="0"/>
      </a:spcBef>
      <a:spcAft>
        <a:spcPct val="0"/>
      </a:spcAft>
      <a:defRPr kern="1200">
        <a:solidFill>
          <a:schemeClr val="bg2"/>
        </a:solidFill>
        <a:latin typeface="Arial" charset="0"/>
        <a:ea typeface="+mn-ea"/>
        <a:cs typeface="Arial" charset="0"/>
      </a:defRPr>
    </a:lvl4pPr>
    <a:lvl5pPr marL="1828800" algn="l" rtl="0" fontAlgn="base">
      <a:spcBef>
        <a:spcPct val="0"/>
      </a:spcBef>
      <a:spcAft>
        <a:spcPct val="0"/>
      </a:spcAft>
      <a:defRPr kern="1200">
        <a:solidFill>
          <a:schemeClr val="bg2"/>
        </a:solidFill>
        <a:latin typeface="Arial" charset="0"/>
        <a:ea typeface="+mn-ea"/>
        <a:cs typeface="Arial" charset="0"/>
      </a:defRPr>
    </a:lvl5pPr>
    <a:lvl6pPr marL="2286000" algn="l" defTabSz="914400" rtl="0" eaLnBrk="1" latinLnBrk="0" hangingPunct="1">
      <a:defRPr kern="1200">
        <a:solidFill>
          <a:schemeClr val="bg2"/>
        </a:solidFill>
        <a:latin typeface="Arial" charset="0"/>
        <a:ea typeface="+mn-ea"/>
        <a:cs typeface="Arial" charset="0"/>
      </a:defRPr>
    </a:lvl6pPr>
    <a:lvl7pPr marL="2743200" algn="l" defTabSz="914400" rtl="0" eaLnBrk="1" latinLnBrk="0" hangingPunct="1">
      <a:defRPr kern="1200">
        <a:solidFill>
          <a:schemeClr val="bg2"/>
        </a:solidFill>
        <a:latin typeface="Arial" charset="0"/>
        <a:ea typeface="+mn-ea"/>
        <a:cs typeface="Arial" charset="0"/>
      </a:defRPr>
    </a:lvl7pPr>
    <a:lvl8pPr marL="3200400" algn="l" defTabSz="914400" rtl="0" eaLnBrk="1" latinLnBrk="0" hangingPunct="1">
      <a:defRPr kern="1200">
        <a:solidFill>
          <a:schemeClr val="bg2"/>
        </a:solidFill>
        <a:latin typeface="Arial" charset="0"/>
        <a:ea typeface="+mn-ea"/>
        <a:cs typeface="Arial" charset="0"/>
      </a:defRPr>
    </a:lvl8pPr>
    <a:lvl9pPr marL="3657600" algn="l" defTabSz="914400" rtl="0" eaLnBrk="1" latinLnBrk="0" hangingPunct="1">
      <a:defRPr kern="1200">
        <a:solidFill>
          <a:schemeClr val="bg2"/>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44" userDrawn="1">
          <p15:clr>
            <a:srgbClr val="A4A3A4"/>
          </p15:clr>
        </p15:guide>
        <p15:guide id="2" pos="2230" userDrawn="1">
          <p15:clr>
            <a:srgbClr val="A4A3A4"/>
          </p15:clr>
        </p15:guide>
        <p15:guide id="3" orient="horz" pos="2848" userDrawn="1">
          <p15:clr>
            <a:srgbClr val="A4A3A4"/>
          </p15:clr>
        </p15:guide>
        <p15:guide id="4" pos="2234" userDrawn="1">
          <p15:clr>
            <a:srgbClr val="A4A3A4"/>
          </p15:clr>
        </p15:guide>
        <p15:guide id="5" orient="horz" pos="2841" userDrawn="1">
          <p15:clr>
            <a:srgbClr val="A4A3A4"/>
          </p15:clr>
        </p15:guide>
        <p15:guide id="6" pos="2186" userDrawn="1">
          <p15:clr>
            <a:srgbClr val="A4A3A4"/>
          </p15:clr>
        </p15:guide>
        <p15:guide id="7" pos="2189" userDrawn="1">
          <p15:clr>
            <a:srgbClr val="A4A3A4"/>
          </p15:clr>
        </p15:guide>
        <p15:guide id="8" orient="horz" pos="2938" userDrawn="1">
          <p15:clr>
            <a:srgbClr val="A4A3A4"/>
          </p15:clr>
        </p15:guide>
        <p15:guide id="9" orient="horz" pos="2942" userDrawn="1">
          <p15:clr>
            <a:srgbClr val="A4A3A4"/>
          </p15:clr>
        </p15:guide>
        <p15:guide id="10" orient="horz" pos="2934" userDrawn="1">
          <p15:clr>
            <a:srgbClr val="A4A3A4"/>
          </p15:clr>
        </p15:guide>
        <p15:guide id="11" pos="2370" userDrawn="1">
          <p15:clr>
            <a:srgbClr val="A4A3A4"/>
          </p15:clr>
        </p15:guide>
        <p15:guide id="12" pos="2374" userDrawn="1">
          <p15:clr>
            <a:srgbClr val="A4A3A4"/>
          </p15:clr>
        </p15:guide>
        <p15:guide id="13" pos="2323" userDrawn="1">
          <p15:clr>
            <a:srgbClr val="A4A3A4"/>
          </p15:clr>
        </p15:guide>
        <p15:guide id="14" pos="2327" userDrawn="1">
          <p15:clr>
            <a:srgbClr val="A4A3A4"/>
          </p15:clr>
        </p15:guide>
        <p15:guide id="15" orient="horz" pos="2754" userDrawn="1">
          <p15:clr>
            <a:srgbClr val="A4A3A4"/>
          </p15:clr>
        </p15:guide>
        <p15:guide id="16" orient="horz" pos="2758" userDrawn="1">
          <p15:clr>
            <a:srgbClr val="A4A3A4"/>
          </p15:clr>
        </p15:guide>
        <p15:guide id="17" orient="horz" pos="2750" userDrawn="1">
          <p15:clr>
            <a:srgbClr val="A4A3A4"/>
          </p15:clr>
        </p15:guide>
        <p15:guide id="18" pos="2137" userDrawn="1">
          <p15:clr>
            <a:srgbClr val="A4A3A4"/>
          </p15:clr>
        </p15:guide>
        <p15:guide id="19" pos="2141" userDrawn="1">
          <p15:clr>
            <a:srgbClr val="A4A3A4"/>
          </p15:clr>
        </p15:guide>
        <p15:guide id="20" pos="2095" userDrawn="1">
          <p15:clr>
            <a:srgbClr val="A4A3A4"/>
          </p15:clr>
        </p15:guide>
        <p15:guide id="21" pos="2098" userDrawn="1">
          <p15:clr>
            <a:srgbClr val="A4A3A4"/>
          </p15:clr>
        </p15:guide>
        <p15:guide id="22" pos="2271" userDrawn="1">
          <p15:clr>
            <a:srgbClr val="A4A3A4"/>
          </p15:clr>
        </p15:guide>
        <p15:guide id="23" pos="2275" userDrawn="1">
          <p15:clr>
            <a:srgbClr val="A4A3A4"/>
          </p15:clr>
        </p15:guide>
        <p15:guide id="24" pos="2226"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424F"/>
    <a:srgbClr val="FFFF99"/>
    <a:srgbClr val="DA7726"/>
    <a:srgbClr val="FF9900"/>
    <a:srgbClr val="AB258E"/>
    <a:srgbClr val="9B1581"/>
    <a:srgbClr val="007E39"/>
    <a:srgbClr val="C00000"/>
    <a:srgbClr val="FF6600"/>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175" autoAdjust="0"/>
    <p:restoredTop sz="86446" autoAdjust="0"/>
  </p:normalViewPr>
  <p:slideViewPr>
    <p:cSldViewPr>
      <p:cViewPr varScale="1">
        <p:scale>
          <a:sx n="71" d="100"/>
          <a:sy n="71" d="100"/>
        </p:scale>
        <p:origin x="1578" y="60"/>
      </p:cViewPr>
      <p:guideLst>
        <p:guide orient="horz" pos="2160"/>
        <p:guide pos="2880"/>
      </p:guideLst>
    </p:cSldViewPr>
  </p:slideViewPr>
  <p:outlineViewPr>
    <p:cViewPr>
      <p:scale>
        <a:sx n="25" d="100"/>
        <a:sy n="25" d="100"/>
      </p:scale>
      <p:origin x="36" y="13176"/>
    </p:cViewPr>
  </p:outlineViewPr>
  <p:notesTextViewPr>
    <p:cViewPr>
      <p:scale>
        <a:sx n="100" d="100"/>
        <a:sy n="100" d="100"/>
      </p:scale>
      <p:origin x="0" y="0"/>
    </p:cViewPr>
  </p:notesTextViewPr>
  <p:sorterViewPr>
    <p:cViewPr>
      <p:scale>
        <a:sx n="66" d="100"/>
        <a:sy n="66" d="100"/>
      </p:scale>
      <p:origin x="0" y="-5280"/>
    </p:cViewPr>
  </p:sorterViewPr>
  <p:notesViewPr>
    <p:cSldViewPr>
      <p:cViewPr varScale="1">
        <p:scale>
          <a:sx n="78" d="100"/>
          <a:sy n="78" d="100"/>
        </p:scale>
        <p:origin x="-2022" y="-102"/>
      </p:cViewPr>
      <p:guideLst>
        <p:guide orient="horz" pos="2844"/>
        <p:guide pos="2230"/>
        <p:guide orient="horz" pos="2848"/>
        <p:guide pos="2234"/>
        <p:guide orient="horz" pos="2841"/>
        <p:guide pos="2186"/>
        <p:guide pos="2189"/>
        <p:guide orient="horz" pos="2938"/>
        <p:guide orient="horz" pos="2942"/>
        <p:guide orient="horz" pos="2934"/>
        <p:guide pos="2370"/>
        <p:guide pos="2374"/>
        <p:guide pos="2323"/>
        <p:guide pos="2327"/>
        <p:guide orient="horz" pos="2754"/>
        <p:guide orient="horz" pos="2758"/>
        <p:guide orient="horz" pos="2750"/>
        <p:guide pos="2137"/>
        <p:guide pos="2141"/>
        <p:guide pos="2095"/>
        <p:guide pos="2098"/>
        <p:guide pos="2271"/>
        <p:guide pos="2275"/>
        <p:guide pos="2226"/>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handoutMaster" Target="handoutMasters/handoutMaster1.xml"/><Relationship Id="rId5" Type="http://schemas.openxmlformats.org/officeDocument/2006/relationships/slide" Target="slides/slide3.xml"/><Relationship Id="rId61" Type="http://schemas.openxmlformats.org/officeDocument/2006/relationships/theme" Target="theme/theme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notesMaster" Target="notesMasters/notesMaster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oleObject" Target="file:///C:\Users\Pavel-EGM\Desktop\L&#205;DERES%20TEMAS%20POL&#205;TICOS\Base%20L&#237;deres%20Bien%20Informado.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C:\Users\Pavel-EGM\Desktop\L&#205;DERES%20TEMAS%20POL&#205;TICOS\Base%20L&#237;deres%20Bien%20Informado.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C:\Users\Pavel-EGM\Desktop\L&#205;DERES%20TEMAS%20POL&#205;TICOS\Base%20L&#237;deres%20Bien%20Informado.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C:\Users\Pavel-EGM\Desktop\L&#205;DERES%20TEMAS%20POL&#205;TICOS\Base%20L&#237;deres%20Bien%20Informado.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C:\Users\Pavel-EGM\Desktop\L&#205;DERES%20TEMAS%20POL&#205;TICOS\Base%20L&#237;deres%20Bien%20Informado.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C:\Users\Pavel-EGM\Desktop\L&#205;DERES%20TEMAS%20POL&#205;TICOS\Base%20L&#237;deres%20Bien%20Informado.xlsx"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C:\Users\Pavel-EGM\Desktop\L&#205;DERES%20TEMAS%20POL&#205;TICOS\Base%20L&#237;deres%20Bien%20Informado.xlsx"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file:///C:\Users\Pavel-EGM\Desktop\L&#205;DERES%20TEMAS%20POL&#205;TICOS\Base%20L&#237;deres%20Bien%20Informado.xlsx" TargetMode="External"/></Relationships>
</file>

<file path=ppt/charts/_rels/chart17.xml.rels><?xml version="1.0" encoding="UTF-8" standalone="yes"?>
<Relationships xmlns="http://schemas.openxmlformats.org/package/2006/relationships"><Relationship Id="rId1" Type="http://schemas.openxmlformats.org/officeDocument/2006/relationships/oleObject" Target="file:///C:\Users\Pavel-EGM\Desktop\L&#205;DERES%20TEMAS%20POL&#205;TICOS\Base%20L&#237;deres%20Bien%20Informado.xlsx" TargetMode="External"/></Relationships>
</file>

<file path=ppt/charts/_rels/chart18.xml.rels><?xml version="1.0" encoding="UTF-8" standalone="yes"?>
<Relationships xmlns="http://schemas.openxmlformats.org/package/2006/relationships"><Relationship Id="rId1" Type="http://schemas.openxmlformats.org/officeDocument/2006/relationships/oleObject" Target="file:///C:\Users\Pavel-EGM\Desktop\L&#205;DERES%20TEMAS%20POL&#205;TICOS\Base%20L&#237;deres%20Bien%20Informado.xlsx" TargetMode="External"/></Relationships>
</file>

<file path=ppt/charts/_rels/chart19.xml.rels><?xml version="1.0" encoding="UTF-8" standalone="yes"?>
<Relationships xmlns="http://schemas.openxmlformats.org/package/2006/relationships"><Relationship Id="rId1" Type="http://schemas.openxmlformats.org/officeDocument/2006/relationships/oleObject" Target="file:///C:\Users\Pavel-EGM\Desktop\L&#205;DERES%20TEMAS%20POL&#205;TICOS\Base%20L&#237;deres%20Bien%20Informado.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Pavel-EGM\Desktop\L&#205;DERES%20TEMAS%20POL&#205;TICOS\Base%20L&#237;deres%20Bien%20Informado.xlsx" TargetMode="External"/></Relationships>
</file>

<file path=ppt/charts/_rels/chart20.xml.rels><?xml version="1.0" encoding="UTF-8" standalone="yes"?>
<Relationships xmlns="http://schemas.openxmlformats.org/package/2006/relationships"><Relationship Id="rId1" Type="http://schemas.openxmlformats.org/officeDocument/2006/relationships/oleObject" Target="file:///C:\Users\Pavel-EGM\Desktop\L&#205;DERES%20TEMAS%20POL&#205;TICOS\Base%20L&#237;deres%20Bien%20Informado.xlsx" TargetMode="External"/></Relationships>
</file>

<file path=ppt/charts/_rels/chart21.xml.rels><?xml version="1.0" encoding="UTF-8" standalone="yes"?>
<Relationships xmlns="http://schemas.openxmlformats.org/package/2006/relationships"><Relationship Id="rId1" Type="http://schemas.openxmlformats.org/officeDocument/2006/relationships/oleObject" Target="file:///C:\Users\Pavel-EGM\Desktop\L&#205;DERES%20TEMAS%20POL&#205;TICOS\Base%20L&#237;deres%20Bien%20Informado.xlsx" TargetMode="External"/></Relationships>
</file>

<file path=ppt/charts/_rels/chart22.xml.rels><?xml version="1.0" encoding="UTF-8" standalone="yes"?>
<Relationships xmlns="http://schemas.openxmlformats.org/package/2006/relationships"><Relationship Id="rId1" Type="http://schemas.openxmlformats.org/officeDocument/2006/relationships/oleObject" Target="file:///C:\Users\Pavel-EGM\Desktop\L&#205;DERES%20TEMAS%20POL&#205;TICOS\Base%20L&#237;deres%20Bien%20Informado.xlsx" TargetMode="External"/></Relationships>
</file>

<file path=ppt/charts/_rels/chart23.xml.rels><?xml version="1.0" encoding="UTF-8" standalone="yes"?>
<Relationships xmlns="http://schemas.openxmlformats.org/package/2006/relationships"><Relationship Id="rId1" Type="http://schemas.openxmlformats.org/officeDocument/2006/relationships/oleObject" Target="file:///C:\Users\Pavel-EGM\Desktop\L&#205;DERES%20TEMAS%20POL&#205;TICOS\Base%20L&#237;deres%20Bien%20Informado.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Pavel-EGM\Desktop\L&#205;DERES%20TEMAS%20POL&#205;TICOS\Base%20L&#237;deres%20Bien%20Informado.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Pavel-EGM\Desktop\L&#205;DERES%20TEMAS%20POL&#205;TICOS\Base%20L&#237;deres%20Bien%20Informado.xlsx" TargetMode="External"/></Relationships>
</file>

<file path=ppt/charts/_rels/chart5.xml.rels><?xml version="1.0" encoding="UTF-8" standalone="yes"?>
<Relationships xmlns="http://schemas.openxmlformats.org/package/2006/relationships"><Relationship Id="rId3" Type="http://schemas.openxmlformats.org/officeDocument/2006/relationships/oleObject" Target="file:///C:\Clientes%20HE\Coppel\Otros%20estudios\Encuesta%20l&#237;deres\Base%20L&#237;deres%20Bien%20Informado.xlsx" TargetMode="External"/><Relationship Id="rId2" Type="http://schemas.microsoft.com/office/2011/relationships/chartColorStyle" Target="colors1.xml"/><Relationship Id="rId1" Type="http://schemas.microsoft.com/office/2011/relationships/chartStyle" Target="style1.xml"/></Relationships>
</file>

<file path=ppt/charts/_rels/chart6.xml.rels><?xml version="1.0" encoding="UTF-8" standalone="yes"?>
<Relationships xmlns="http://schemas.openxmlformats.org/package/2006/relationships"><Relationship Id="rId1" Type="http://schemas.openxmlformats.org/officeDocument/2006/relationships/oleObject" Target="file:///C:\Users\Pavel-EGM\Desktop\L&#205;DERES%20TEMAS%20POL&#205;TICOS\Base%20L&#237;deres%20Bien%20Informado.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Pavel-EGM\Desktop\L&#205;DERES%20TEMAS%20POL&#205;TICOS\Base%20L&#237;deres%20Bien%20Informado.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Pavel-EGM\Desktop\L&#205;DERES%20TEMAS%20POL&#205;TICOS\Base%20L&#237;deres%20Bien%20Informado.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Users\Pavel-EGM\Desktop\L&#205;DERES%20TEMAS%20POL&#205;TICOS\Base%20L&#237;deres%20Bien%20Informado.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barChart>
        <c:barDir val="col"/>
        <c:grouping val="clustered"/>
        <c:varyColors val="0"/>
        <c:ser>
          <c:idx val="0"/>
          <c:order val="0"/>
          <c:tx>
            <c:strRef>
              <c:f>Tabulación!$C$1279</c:f>
              <c:strCache>
                <c:ptCount val="1"/>
                <c:pt idx="0">
                  <c:v>Base</c:v>
                </c:pt>
              </c:strCache>
            </c:strRef>
          </c:tx>
          <c:spPr>
            <a:solidFill>
              <a:srgbClr val="002060"/>
            </a:solidFill>
          </c:spPr>
          <c:invertIfNegative val="0"/>
          <c:dLbls>
            <c:spPr>
              <a:noFill/>
              <a:ln>
                <a:noFill/>
              </a:ln>
              <a:effectLst/>
            </c:spPr>
            <c:txPr>
              <a:bodyPr wrap="square" lIns="38100" tIns="19050" rIns="38100" bIns="19050" anchor="ctr">
                <a:spAutoFit/>
              </a:bodyPr>
              <a:lstStyle/>
              <a:p>
                <a:pPr>
                  <a:defRPr sz="1100"/>
                </a:pPr>
                <a:endParaRPr lang="es-MX"/>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Tabulación!$B$1280:$B$1286</c:f>
              <c:strCache>
                <c:ptCount val="7"/>
                <c:pt idx="0">
                  <c:v>Empresarios</c:v>
                </c:pt>
                <c:pt idx="1">
                  <c:v>Directivos</c:v>
                </c:pt>
                <c:pt idx="2">
                  <c:v>Profesional</c:v>
                </c:pt>
                <c:pt idx="3">
                  <c:v>Instituciones</c:v>
                </c:pt>
                <c:pt idx="4">
                  <c:v>Políticos / Funcionarios</c:v>
                </c:pt>
                <c:pt idx="5">
                  <c:v>Académicos</c:v>
                </c:pt>
                <c:pt idx="6">
                  <c:v>Sin designar</c:v>
                </c:pt>
              </c:strCache>
            </c:strRef>
          </c:cat>
          <c:val>
            <c:numRef>
              <c:f>Tabulación!$C$1280:$C$1286</c:f>
              <c:numCache>
                <c:formatCode>0%</c:formatCode>
                <c:ptCount val="7"/>
                <c:pt idx="0">
                  <c:v>0.24176067241760674</c:v>
                </c:pt>
                <c:pt idx="1">
                  <c:v>0.23047998230479991</c:v>
                </c:pt>
                <c:pt idx="2">
                  <c:v>0.12165450121654506</c:v>
                </c:pt>
                <c:pt idx="3">
                  <c:v>4.8661800486618008E-2</c:v>
                </c:pt>
                <c:pt idx="4">
                  <c:v>4.8219420482194214E-2</c:v>
                </c:pt>
                <c:pt idx="5">
                  <c:v>1.4819730148197301E-2</c:v>
                </c:pt>
                <c:pt idx="6">
                  <c:v>0.29440389294403907</c:v>
                </c:pt>
              </c:numCache>
            </c:numRef>
          </c:val>
        </c:ser>
        <c:ser>
          <c:idx val="1"/>
          <c:order val="1"/>
          <c:tx>
            <c:strRef>
              <c:f>Tabulación!$D$1279</c:f>
              <c:strCache>
                <c:ptCount val="1"/>
                <c:pt idx="0">
                  <c:v>Respuestas</c:v>
                </c:pt>
              </c:strCache>
            </c:strRef>
          </c:tx>
          <c:spPr>
            <a:solidFill>
              <a:srgbClr val="C00000"/>
            </a:solidFill>
          </c:spPr>
          <c:invertIfNegative val="0"/>
          <c:dLbls>
            <c:spPr>
              <a:noFill/>
              <a:ln>
                <a:noFill/>
              </a:ln>
              <a:effectLst/>
            </c:spPr>
            <c:txPr>
              <a:bodyPr wrap="square" lIns="38100" tIns="19050" rIns="38100" bIns="19050" anchor="ctr">
                <a:spAutoFit/>
              </a:bodyPr>
              <a:lstStyle/>
              <a:p>
                <a:pPr>
                  <a:defRPr sz="1100"/>
                </a:pPr>
                <a:endParaRPr lang="es-MX"/>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Tabulación!$B$1280:$B$1286</c:f>
              <c:strCache>
                <c:ptCount val="7"/>
                <c:pt idx="0">
                  <c:v>Empresarios</c:v>
                </c:pt>
                <c:pt idx="1">
                  <c:v>Directivos</c:v>
                </c:pt>
                <c:pt idx="2">
                  <c:v>Profesional</c:v>
                </c:pt>
                <c:pt idx="3">
                  <c:v>Instituciones</c:v>
                </c:pt>
                <c:pt idx="4">
                  <c:v>Políticos / Funcionarios</c:v>
                </c:pt>
                <c:pt idx="5">
                  <c:v>Académicos</c:v>
                </c:pt>
                <c:pt idx="6">
                  <c:v>Sin designar</c:v>
                </c:pt>
              </c:strCache>
            </c:strRef>
          </c:cat>
          <c:val>
            <c:numRef>
              <c:f>Tabulación!$D$1280:$D$1286</c:f>
              <c:numCache>
                <c:formatCode>0%</c:formatCode>
                <c:ptCount val="7"/>
                <c:pt idx="0">
                  <c:v>0.2700729927007301</c:v>
                </c:pt>
                <c:pt idx="1">
                  <c:v>0.2700729927007301</c:v>
                </c:pt>
                <c:pt idx="2">
                  <c:v>7.6642335766423361E-2</c:v>
                </c:pt>
                <c:pt idx="3">
                  <c:v>4.7445255474452511E-2</c:v>
                </c:pt>
                <c:pt idx="4">
                  <c:v>3.6496350364963535E-2</c:v>
                </c:pt>
                <c:pt idx="5">
                  <c:v>2.1897810218978138E-2</c:v>
                </c:pt>
                <c:pt idx="6">
                  <c:v>0.27737226277372284</c:v>
                </c:pt>
              </c:numCache>
            </c:numRef>
          </c:val>
        </c:ser>
        <c:dLbls>
          <c:showLegendKey val="0"/>
          <c:showVal val="0"/>
          <c:showCatName val="0"/>
          <c:showSerName val="0"/>
          <c:showPercent val="0"/>
          <c:showBubbleSize val="0"/>
        </c:dLbls>
        <c:gapWidth val="75"/>
        <c:overlap val="-25"/>
        <c:axId val="-557868544"/>
        <c:axId val="-557865824"/>
      </c:barChart>
      <c:catAx>
        <c:axId val="-557868544"/>
        <c:scaling>
          <c:orientation val="minMax"/>
        </c:scaling>
        <c:delete val="0"/>
        <c:axPos val="b"/>
        <c:numFmt formatCode="General" sourceLinked="0"/>
        <c:majorTickMark val="none"/>
        <c:minorTickMark val="none"/>
        <c:tickLblPos val="nextTo"/>
        <c:spPr>
          <a:ln>
            <a:solidFill>
              <a:schemeClr val="bg2"/>
            </a:solidFill>
          </a:ln>
        </c:spPr>
        <c:txPr>
          <a:bodyPr/>
          <a:lstStyle/>
          <a:p>
            <a:pPr>
              <a:defRPr sz="1050"/>
            </a:pPr>
            <a:endParaRPr lang="es-MX"/>
          </a:p>
        </c:txPr>
        <c:crossAx val="-557865824"/>
        <c:crosses val="autoZero"/>
        <c:auto val="1"/>
        <c:lblAlgn val="ctr"/>
        <c:lblOffset val="100"/>
        <c:noMultiLvlLbl val="0"/>
      </c:catAx>
      <c:valAx>
        <c:axId val="-557865824"/>
        <c:scaling>
          <c:orientation val="minMax"/>
        </c:scaling>
        <c:delete val="1"/>
        <c:axPos val="l"/>
        <c:numFmt formatCode="0%" sourceLinked="1"/>
        <c:majorTickMark val="none"/>
        <c:minorTickMark val="none"/>
        <c:tickLblPos val="none"/>
        <c:crossAx val="-557868544"/>
        <c:crosses val="autoZero"/>
        <c:crossBetween val="between"/>
      </c:valAx>
    </c:plotArea>
    <c:legend>
      <c:legendPos val="b"/>
      <c:layout>
        <c:manualLayout>
          <c:xMode val="edge"/>
          <c:yMode val="edge"/>
          <c:x val="0.43991444316327344"/>
          <c:y val="0.19288690145539397"/>
          <c:w val="0.13165018624928027"/>
          <c:h val="0.24424577824686156"/>
        </c:manualLayout>
      </c:layout>
      <c:overlay val="0"/>
      <c:txPr>
        <a:bodyPr/>
        <a:lstStyle/>
        <a:p>
          <a:pPr>
            <a:defRPr sz="1100"/>
          </a:pPr>
          <a:endParaRPr lang="es-MX"/>
        </a:p>
      </c:txPr>
    </c:legend>
    <c:plotVisOnly val="1"/>
    <c:dispBlanksAs val="gap"/>
    <c:showDLblsOverMax val="0"/>
  </c:chart>
  <c:txPr>
    <a:bodyPr/>
    <a:lstStyle/>
    <a:p>
      <a:pPr>
        <a:defRPr sz="1200">
          <a:solidFill>
            <a:sysClr val="windowText" lastClr="000000"/>
          </a:solidFill>
        </a:defRPr>
      </a:pPr>
      <a:endParaRPr lang="es-MX"/>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spPr>
            <a:solidFill>
              <a:srgbClr val="C00000"/>
            </a:solidFill>
            <a:scene3d>
              <a:camera prst="orthographicFront"/>
              <a:lightRig rig="threePt" dir="t"/>
            </a:scene3d>
            <a:sp3d>
              <a:bevelT w="63500" h="25400"/>
            </a:sp3d>
          </c:spPr>
          <c:invertIfNegative val="0"/>
          <c:dPt>
            <c:idx val="0"/>
            <c:invertIfNegative val="0"/>
            <c:bubble3D val="0"/>
            <c:spPr>
              <a:solidFill>
                <a:srgbClr val="002060"/>
              </a:solidFill>
              <a:scene3d>
                <a:camera prst="orthographicFront"/>
                <a:lightRig rig="threePt" dir="t"/>
              </a:scene3d>
              <a:sp3d>
                <a:bevelT w="63500" h="25400"/>
              </a:sp3d>
            </c:spPr>
          </c:dPt>
          <c:dLbls>
            <c:dLbl>
              <c:idx val="0"/>
              <c:spPr>
                <a:noFill/>
                <a:ln>
                  <a:noFill/>
                </a:ln>
                <a:effectLst/>
              </c:spPr>
              <c:txPr>
                <a:bodyPr wrap="square" lIns="38100" tIns="19050" rIns="38100" bIns="19050" anchor="ctr">
                  <a:spAutoFit/>
                </a:bodyPr>
                <a:lstStyle/>
                <a:p>
                  <a:pPr>
                    <a:defRPr sz="1400"/>
                  </a:pPr>
                  <a:endParaRPr lang="es-MX"/>
                </a:p>
              </c:txPr>
              <c:showLegendKey val="0"/>
              <c:showVal val="1"/>
              <c:showCatName val="0"/>
              <c:showSerName val="0"/>
              <c:showPercent val="0"/>
              <c:showBubbleSize val="0"/>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Tabulación!$B$179:$B$186</c:f>
              <c:strCache>
                <c:ptCount val="8"/>
                <c:pt idx="0">
                  <c:v>Total</c:v>
                </c:pt>
                <c:pt idx="1">
                  <c:v>S/D</c:v>
                </c:pt>
                <c:pt idx="2">
                  <c:v>Empresarios</c:v>
                </c:pt>
                <c:pt idx="3">
                  <c:v>Directivos</c:v>
                </c:pt>
                <c:pt idx="4">
                  <c:v>Profesionistas</c:v>
                </c:pt>
                <c:pt idx="5">
                  <c:v>Instituciones</c:v>
                </c:pt>
                <c:pt idx="6">
                  <c:v>Políticos / Funcionarios</c:v>
                </c:pt>
                <c:pt idx="7">
                  <c:v>Académicos</c:v>
                </c:pt>
              </c:strCache>
            </c:strRef>
          </c:cat>
          <c:val>
            <c:numRef>
              <c:f>Tabulación!$C$179:$C$186</c:f>
              <c:numCache>
                <c:formatCode>0.0</c:formatCode>
                <c:ptCount val="8"/>
                <c:pt idx="0">
                  <c:v>4.17</c:v>
                </c:pt>
                <c:pt idx="1">
                  <c:v>4.0999999999999996</c:v>
                </c:pt>
                <c:pt idx="2">
                  <c:v>4.0999999999999996</c:v>
                </c:pt>
                <c:pt idx="3">
                  <c:v>4.58</c:v>
                </c:pt>
                <c:pt idx="4">
                  <c:v>3.9</c:v>
                </c:pt>
                <c:pt idx="5">
                  <c:v>4.54</c:v>
                </c:pt>
                <c:pt idx="6">
                  <c:v>3.77</c:v>
                </c:pt>
                <c:pt idx="7">
                  <c:v>3.8299999999999987</c:v>
                </c:pt>
              </c:numCache>
            </c:numRef>
          </c:val>
        </c:ser>
        <c:dLbls>
          <c:showLegendKey val="0"/>
          <c:showVal val="0"/>
          <c:showCatName val="0"/>
          <c:showSerName val="0"/>
          <c:showPercent val="0"/>
          <c:showBubbleSize val="0"/>
        </c:dLbls>
        <c:gapWidth val="49"/>
        <c:axId val="-307060560"/>
        <c:axId val="-307066000"/>
      </c:barChart>
      <c:catAx>
        <c:axId val="-307060560"/>
        <c:scaling>
          <c:orientation val="minMax"/>
        </c:scaling>
        <c:delete val="0"/>
        <c:axPos val="b"/>
        <c:numFmt formatCode="General" sourceLinked="0"/>
        <c:majorTickMark val="none"/>
        <c:minorTickMark val="none"/>
        <c:tickLblPos val="nextTo"/>
        <c:spPr>
          <a:ln>
            <a:solidFill>
              <a:schemeClr val="tx1">
                <a:lumMod val="50000"/>
              </a:schemeClr>
            </a:solidFill>
          </a:ln>
        </c:spPr>
        <c:crossAx val="-307066000"/>
        <c:crosses val="autoZero"/>
        <c:auto val="1"/>
        <c:lblAlgn val="ctr"/>
        <c:lblOffset val="100"/>
        <c:noMultiLvlLbl val="0"/>
      </c:catAx>
      <c:valAx>
        <c:axId val="-307066000"/>
        <c:scaling>
          <c:orientation val="minMax"/>
          <c:min val="1"/>
        </c:scaling>
        <c:delete val="1"/>
        <c:axPos val="l"/>
        <c:numFmt formatCode="0.0" sourceLinked="1"/>
        <c:majorTickMark val="out"/>
        <c:minorTickMark val="none"/>
        <c:tickLblPos val="none"/>
        <c:crossAx val="-307060560"/>
        <c:crosses val="autoZero"/>
        <c:crossBetween val="between"/>
      </c:valAx>
    </c:plotArea>
    <c:plotVisOnly val="1"/>
    <c:dispBlanksAs val="gap"/>
    <c:showDLblsOverMax val="0"/>
  </c:chart>
  <c:txPr>
    <a:bodyPr/>
    <a:lstStyle/>
    <a:p>
      <a:pPr>
        <a:defRPr sz="1100">
          <a:solidFill>
            <a:schemeClr val="bg2"/>
          </a:solidFill>
        </a:defRPr>
      </a:pPr>
      <a:endParaRPr lang="es-MX"/>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spPr>
            <a:solidFill>
              <a:srgbClr val="C00000"/>
            </a:solidFill>
            <a:scene3d>
              <a:camera prst="orthographicFront"/>
              <a:lightRig rig="threePt" dir="t"/>
            </a:scene3d>
            <a:sp3d>
              <a:bevelT w="63500" h="25400"/>
            </a:sp3d>
          </c:spPr>
          <c:invertIfNegative val="0"/>
          <c:dPt>
            <c:idx val="0"/>
            <c:invertIfNegative val="0"/>
            <c:bubble3D val="0"/>
            <c:spPr>
              <a:solidFill>
                <a:srgbClr val="002060"/>
              </a:solidFill>
              <a:scene3d>
                <a:camera prst="orthographicFront"/>
                <a:lightRig rig="threePt" dir="t"/>
              </a:scene3d>
              <a:sp3d>
                <a:bevelT w="63500" h="25400"/>
              </a:sp3d>
            </c:spPr>
          </c:dPt>
          <c:dLbls>
            <c:dLbl>
              <c:idx val="0"/>
              <c:spPr>
                <a:noFill/>
                <a:ln>
                  <a:noFill/>
                </a:ln>
                <a:effectLst/>
              </c:spPr>
              <c:txPr>
                <a:bodyPr wrap="square" lIns="38100" tIns="19050" rIns="38100" bIns="19050" anchor="ctr">
                  <a:spAutoFit/>
                </a:bodyPr>
                <a:lstStyle/>
                <a:p>
                  <a:pPr>
                    <a:defRPr sz="1400"/>
                  </a:pPr>
                  <a:endParaRPr lang="es-MX"/>
                </a:p>
              </c:txPr>
              <c:showLegendKey val="0"/>
              <c:showVal val="1"/>
              <c:showCatName val="0"/>
              <c:showSerName val="0"/>
              <c:showPercent val="0"/>
              <c:showBubbleSize val="0"/>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Tabulación!$B$190:$B$197</c:f>
              <c:strCache>
                <c:ptCount val="8"/>
                <c:pt idx="0">
                  <c:v>Total</c:v>
                </c:pt>
                <c:pt idx="1">
                  <c:v>S/D</c:v>
                </c:pt>
                <c:pt idx="2">
                  <c:v>Empresarios</c:v>
                </c:pt>
                <c:pt idx="3">
                  <c:v>Directivos</c:v>
                </c:pt>
                <c:pt idx="4">
                  <c:v>Profesionistas</c:v>
                </c:pt>
                <c:pt idx="5">
                  <c:v>Instituciones</c:v>
                </c:pt>
                <c:pt idx="6">
                  <c:v>Políticos / Funcionarios</c:v>
                </c:pt>
                <c:pt idx="7">
                  <c:v>Académicos</c:v>
                </c:pt>
              </c:strCache>
            </c:strRef>
          </c:cat>
          <c:val>
            <c:numRef>
              <c:f>Tabulación!$C$190:$C$197</c:f>
              <c:numCache>
                <c:formatCode>0.0</c:formatCode>
                <c:ptCount val="8"/>
                <c:pt idx="0">
                  <c:v>4.4000000000000004</c:v>
                </c:pt>
                <c:pt idx="1">
                  <c:v>4.4000000000000004</c:v>
                </c:pt>
                <c:pt idx="2">
                  <c:v>4.5</c:v>
                </c:pt>
                <c:pt idx="3">
                  <c:v>4.34</c:v>
                </c:pt>
                <c:pt idx="4">
                  <c:v>3.9499999999999997</c:v>
                </c:pt>
                <c:pt idx="5">
                  <c:v>4.5</c:v>
                </c:pt>
                <c:pt idx="6">
                  <c:v>4.2</c:v>
                </c:pt>
                <c:pt idx="7">
                  <c:v>4.2</c:v>
                </c:pt>
              </c:numCache>
            </c:numRef>
          </c:val>
        </c:ser>
        <c:dLbls>
          <c:showLegendKey val="0"/>
          <c:showVal val="0"/>
          <c:showCatName val="0"/>
          <c:showSerName val="0"/>
          <c:showPercent val="0"/>
          <c:showBubbleSize val="0"/>
        </c:dLbls>
        <c:gapWidth val="49"/>
        <c:axId val="-307069264"/>
        <c:axId val="-307068720"/>
      </c:barChart>
      <c:catAx>
        <c:axId val="-307069264"/>
        <c:scaling>
          <c:orientation val="minMax"/>
        </c:scaling>
        <c:delete val="0"/>
        <c:axPos val="b"/>
        <c:numFmt formatCode="General" sourceLinked="0"/>
        <c:majorTickMark val="none"/>
        <c:minorTickMark val="none"/>
        <c:tickLblPos val="nextTo"/>
        <c:spPr>
          <a:ln>
            <a:solidFill>
              <a:schemeClr val="tx1">
                <a:lumMod val="50000"/>
              </a:schemeClr>
            </a:solidFill>
          </a:ln>
        </c:spPr>
        <c:crossAx val="-307068720"/>
        <c:crosses val="autoZero"/>
        <c:auto val="1"/>
        <c:lblAlgn val="ctr"/>
        <c:lblOffset val="100"/>
        <c:noMultiLvlLbl val="0"/>
      </c:catAx>
      <c:valAx>
        <c:axId val="-307068720"/>
        <c:scaling>
          <c:orientation val="minMax"/>
          <c:min val="1"/>
        </c:scaling>
        <c:delete val="1"/>
        <c:axPos val="l"/>
        <c:numFmt formatCode="0.0" sourceLinked="1"/>
        <c:majorTickMark val="out"/>
        <c:minorTickMark val="none"/>
        <c:tickLblPos val="none"/>
        <c:crossAx val="-307069264"/>
        <c:crosses val="autoZero"/>
        <c:crossBetween val="between"/>
      </c:valAx>
    </c:plotArea>
    <c:plotVisOnly val="1"/>
    <c:dispBlanksAs val="gap"/>
    <c:showDLblsOverMax val="0"/>
  </c:chart>
  <c:txPr>
    <a:bodyPr/>
    <a:lstStyle/>
    <a:p>
      <a:pPr>
        <a:defRPr sz="1100">
          <a:solidFill>
            <a:sysClr val="windowText" lastClr="000000"/>
          </a:solidFill>
        </a:defRPr>
      </a:pPr>
      <a:endParaRPr lang="es-MX"/>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spPr>
            <a:solidFill>
              <a:srgbClr val="C00000"/>
            </a:solidFill>
            <a:scene3d>
              <a:camera prst="orthographicFront"/>
              <a:lightRig rig="threePt" dir="t"/>
            </a:scene3d>
            <a:sp3d>
              <a:bevelT w="63500" h="25400"/>
            </a:sp3d>
          </c:spPr>
          <c:invertIfNegative val="0"/>
          <c:dPt>
            <c:idx val="0"/>
            <c:invertIfNegative val="0"/>
            <c:bubble3D val="0"/>
            <c:spPr>
              <a:solidFill>
                <a:srgbClr val="002060"/>
              </a:solidFill>
              <a:scene3d>
                <a:camera prst="orthographicFront"/>
                <a:lightRig rig="threePt" dir="t"/>
              </a:scene3d>
              <a:sp3d>
                <a:bevelT w="63500" h="25400"/>
              </a:sp3d>
            </c:spPr>
          </c:dPt>
          <c:dLbls>
            <c:dLbl>
              <c:idx val="0"/>
              <c:spPr>
                <a:noFill/>
                <a:ln>
                  <a:noFill/>
                </a:ln>
                <a:effectLst/>
              </c:spPr>
              <c:txPr>
                <a:bodyPr wrap="square" lIns="38100" tIns="19050" rIns="38100" bIns="19050" anchor="ctr">
                  <a:spAutoFit/>
                </a:bodyPr>
                <a:lstStyle/>
                <a:p>
                  <a:pPr>
                    <a:defRPr sz="1400"/>
                  </a:pPr>
                  <a:endParaRPr lang="es-MX"/>
                </a:p>
              </c:txPr>
              <c:showLegendKey val="0"/>
              <c:showVal val="1"/>
              <c:showCatName val="0"/>
              <c:showSerName val="0"/>
              <c:showPercent val="0"/>
              <c:showBubbleSize val="0"/>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Tabulación!$B$201:$B$208</c:f>
              <c:strCache>
                <c:ptCount val="8"/>
                <c:pt idx="0">
                  <c:v>Total</c:v>
                </c:pt>
                <c:pt idx="1">
                  <c:v>Directivos</c:v>
                </c:pt>
                <c:pt idx="2">
                  <c:v>S/D</c:v>
                </c:pt>
                <c:pt idx="3">
                  <c:v>Empresarios</c:v>
                </c:pt>
                <c:pt idx="4">
                  <c:v>Políticos / Funcionarios</c:v>
                </c:pt>
                <c:pt idx="5">
                  <c:v>Instituciones</c:v>
                </c:pt>
                <c:pt idx="6">
                  <c:v>Académicos</c:v>
                </c:pt>
                <c:pt idx="7">
                  <c:v>Profesionistas</c:v>
                </c:pt>
              </c:strCache>
            </c:strRef>
          </c:cat>
          <c:val>
            <c:numRef>
              <c:f>Tabulación!$C$201:$C$208</c:f>
              <c:numCache>
                <c:formatCode>0.0</c:formatCode>
                <c:ptCount val="8"/>
                <c:pt idx="0">
                  <c:v>4.41</c:v>
                </c:pt>
                <c:pt idx="1">
                  <c:v>4.5</c:v>
                </c:pt>
                <c:pt idx="2">
                  <c:v>4.5</c:v>
                </c:pt>
                <c:pt idx="3">
                  <c:v>4.3899999999999997</c:v>
                </c:pt>
                <c:pt idx="4">
                  <c:v>4.3</c:v>
                </c:pt>
                <c:pt idx="5">
                  <c:v>4.3</c:v>
                </c:pt>
                <c:pt idx="6">
                  <c:v>4.1599999999999975</c:v>
                </c:pt>
                <c:pt idx="7">
                  <c:v>4.1399999999999997</c:v>
                </c:pt>
              </c:numCache>
            </c:numRef>
          </c:val>
        </c:ser>
        <c:dLbls>
          <c:showLegendKey val="0"/>
          <c:showVal val="0"/>
          <c:showCatName val="0"/>
          <c:showSerName val="0"/>
          <c:showPercent val="0"/>
          <c:showBubbleSize val="0"/>
        </c:dLbls>
        <c:gapWidth val="49"/>
        <c:axId val="-307067088"/>
        <c:axId val="-307066544"/>
      </c:barChart>
      <c:catAx>
        <c:axId val="-307067088"/>
        <c:scaling>
          <c:orientation val="minMax"/>
        </c:scaling>
        <c:delete val="0"/>
        <c:axPos val="b"/>
        <c:numFmt formatCode="General" sourceLinked="0"/>
        <c:majorTickMark val="none"/>
        <c:minorTickMark val="none"/>
        <c:tickLblPos val="nextTo"/>
        <c:spPr>
          <a:ln>
            <a:solidFill>
              <a:schemeClr val="tx1">
                <a:lumMod val="50000"/>
              </a:schemeClr>
            </a:solidFill>
          </a:ln>
        </c:spPr>
        <c:crossAx val="-307066544"/>
        <c:crosses val="autoZero"/>
        <c:auto val="1"/>
        <c:lblAlgn val="ctr"/>
        <c:lblOffset val="100"/>
        <c:noMultiLvlLbl val="0"/>
      </c:catAx>
      <c:valAx>
        <c:axId val="-307066544"/>
        <c:scaling>
          <c:orientation val="minMax"/>
          <c:min val="1"/>
        </c:scaling>
        <c:delete val="1"/>
        <c:axPos val="l"/>
        <c:numFmt formatCode="0.0" sourceLinked="1"/>
        <c:majorTickMark val="out"/>
        <c:minorTickMark val="none"/>
        <c:tickLblPos val="none"/>
        <c:crossAx val="-307067088"/>
        <c:crosses val="autoZero"/>
        <c:crossBetween val="between"/>
      </c:valAx>
    </c:plotArea>
    <c:plotVisOnly val="1"/>
    <c:dispBlanksAs val="gap"/>
    <c:showDLblsOverMax val="0"/>
  </c:chart>
  <c:txPr>
    <a:bodyPr/>
    <a:lstStyle/>
    <a:p>
      <a:pPr>
        <a:defRPr sz="1100">
          <a:solidFill>
            <a:sysClr val="windowText" lastClr="000000"/>
          </a:solidFill>
        </a:defRPr>
      </a:pPr>
      <a:endParaRPr lang="es-MX"/>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spPr>
            <a:solidFill>
              <a:srgbClr val="C00000"/>
            </a:solidFill>
            <a:scene3d>
              <a:camera prst="orthographicFront"/>
              <a:lightRig rig="threePt" dir="t"/>
            </a:scene3d>
            <a:sp3d>
              <a:bevelT w="63500" h="25400"/>
            </a:sp3d>
          </c:spPr>
          <c:invertIfNegative val="0"/>
          <c:dPt>
            <c:idx val="0"/>
            <c:invertIfNegative val="0"/>
            <c:bubble3D val="0"/>
            <c:spPr>
              <a:solidFill>
                <a:srgbClr val="002060"/>
              </a:solidFill>
              <a:scene3d>
                <a:camera prst="orthographicFront"/>
                <a:lightRig rig="threePt" dir="t"/>
              </a:scene3d>
              <a:sp3d>
                <a:bevelT w="63500" h="25400"/>
              </a:sp3d>
            </c:spPr>
          </c:dPt>
          <c:dLbls>
            <c:dLbl>
              <c:idx val="0"/>
              <c:spPr>
                <a:noFill/>
                <a:ln>
                  <a:noFill/>
                </a:ln>
                <a:effectLst/>
              </c:spPr>
              <c:txPr>
                <a:bodyPr wrap="square" lIns="38100" tIns="19050" rIns="38100" bIns="19050" anchor="ctr">
                  <a:spAutoFit/>
                </a:bodyPr>
                <a:lstStyle/>
                <a:p>
                  <a:pPr>
                    <a:defRPr sz="1400"/>
                  </a:pPr>
                  <a:endParaRPr lang="es-MX"/>
                </a:p>
              </c:txPr>
              <c:showLegendKey val="0"/>
              <c:showVal val="1"/>
              <c:showCatName val="0"/>
              <c:showSerName val="0"/>
              <c:showPercent val="0"/>
              <c:showBubbleSize val="0"/>
            </c:dLbl>
            <c:spPr>
              <a:noFill/>
              <a:ln>
                <a:noFill/>
              </a:ln>
              <a:effectLst/>
            </c:spPr>
            <c:txPr>
              <a:bodyPr wrap="square" lIns="38100" tIns="19050" rIns="38100" bIns="19050" anchor="ctr">
                <a:spAutoFit/>
              </a:bodyPr>
              <a:lstStyle/>
              <a:p>
                <a:pPr>
                  <a:defRPr sz="1200"/>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Tabulación!$B$211:$B$218</c:f>
              <c:strCache>
                <c:ptCount val="8"/>
                <c:pt idx="0">
                  <c:v>Total</c:v>
                </c:pt>
                <c:pt idx="1">
                  <c:v>S/D</c:v>
                </c:pt>
                <c:pt idx="2">
                  <c:v>Empresarios</c:v>
                </c:pt>
                <c:pt idx="3">
                  <c:v>Directivos</c:v>
                </c:pt>
                <c:pt idx="4">
                  <c:v>Profesionistas</c:v>
                </c:pt>
                <c:pt idx="5">
                  <c:v>Instituciones</c:v>
                </c:pt>
                <c:pt idx="6">
                  <c:v>Políticos / Funcionarios</c:v>
                </c:pt>
                <c:pt idx="7">
                  <c:v>Académicos</c:v>
                </c:pt>
              </c:strCache>
            </c:strRef>
          </c:cat>
          <c:val>
            <c:numRef>
              <c:f>Tabulación!$C$211:$C$218</c:f>
              <c:numCache>
                <c:formatCode>0.0</c:formatCode>
                <c:ptCount val="8"/>
                <c:pt idx="0">
                  <c:v>1.9000000000000001</c:v>
                </c:pt>
                <c:pt idx="1">
                  <c:v>2</c:v>
                </c:pt>
                <c:pt idx="2">
                  <c:v>1.8</c:v>
                </c:pt>
                <c:pt idx="3">
                  <c:v>1.9000000000000001</c:v>
                </c:pt>
                <c:pt idx="4">
                  <c:v>1.8</c:v>
                </c:pt>
                <c:pt idx="5">
                  <c:v>2.5</c:v>
                </c:pt>
                <c:pt idx="6">
                  <c:v>2</c:v>
                </c:pt>
                <c:pt idx="7">
                  <c:v>2.2999999999999998</c:v>
                </c:pt>
              </c:numCache>
            </c:numRef>
          </c:val>
        </c:ser>
        <c:dLbls>
          <c:showLegendKey val="0"/>
          <c:showVal val="0"/>
          <c:showCatName val="0"/>
          <c:showSerName val="0"/>
          <c:showPercent val="0"/>
          <c:showBubbleSize val="0"/>
        </c:dLbls>
        <c:gapWidth val="57"/>
        <c:axId val="-305617456"/>
        <c:axId val="-305615280"/>
      </c:barChart>
      <c:catAx>
        <c:axId val="-305617456"/>
        <c:scaling>
          <c:orientation val="minMax"/>
        </c:scaling>
        <c:delete val="0"/>
        <c:axPos val="b"/>
        <c:numFmt formatCode="General" sourceLinked="0"/>
        <c:majorTickMark val="none"/>
        <c:minorTickMark val="none"/>
        <c:tickLblPos val="nextTo"/>
        <c:spPr>
          <a:ln>
            <a:solidFill>
              <a:schemeClr val="tx1">
                <a:lumMod val="50000"/>
              </a:schemeClr>
            </a:solidFill>
          </a:ln>
        </c:spPr>
        <c:txPr>
          <a:bodyPr/>
          <a:lstStyle/>
          <a:p>
            <a:pPr>
              <a:defRPr sz="1100"/>
            </a:pPr>
            <a:endParaRPr lang="es-MX"/>
          </a:p>
        </c:txPr>
        <c:crossAx val="-305615280"/>
        <c:crosses val="autoZero"/>
        <c:auto val="1"/>
        <c:lblAlgn val="ctr"/>
        <c:lblOffset val="100"/>
        <c:noMultiLvlLbl val="0"/>
      </c:catAx>
      <c:valAx>
        <c:axId val="-305615280"/>
        <c:scaling>
          <c:orientation val="minMax"/>
          <c:max val="5"/>
          <c:min val="1"/>
        </c:scaling>
        <c:delete val="1"/>
        <c:axPos val="l"/>
        <c:numFmt formatCode="0.0" sourceLinked="1"/>
        <c:majorTickMark val="out"/>
        <c:minorTickMark val="none"/>
        <c:tickLblPos val="none"/>
        <c:crossAx val="-305617456"/>
        <c:crosses val="autoZero"/>
        <c:crossBetween val="between"/>
      </c:valAx>
    </c:plotArea>
    <c:plotVisOnly val="1"/>
    <c:dispBlanksAs val="gap"/>
    <c:showDLblsOverMax val="0"/>
  </c:chart>
  <c:txPr>
    <a:bodyPr/>
    <a:lstStyle/>
    <a:p>
      <a:pPr>
        <a:defRPr>
          <a:solidFill>
            <a:sysClr val="windowText" lastClr="000000"/>
          </a:solidFill>
        </a:defRPr>
      </a:pPr>
      <a:endParaRPr lang="es-MX"/>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spPr>
            <a:solidFill>
              <a:srgbClr val="C00000"/>
            </a:solidFill>
            <a:scene3d>
              <a:camera prst="orthographicFront"/>
              <a:lightRig rig="threePt" dir="t"/>
            </a:scene3d>
            <a:sp3d>
              <a:bevelT w="63500" h="25400"/>
            </a:sp3d>
          </c:spPr>
          <c:invertIfNegative val="0"/>
          <c:dPt>
            <c:idx val="0"/>
            <c:invertIfNegative val="0"/>
            <c:bubble3D val="0"/>
            <c:spPr>
              <a:solidFill>
                <a:srgbClr val="002060"/>
              </a:solidFill>
              <a:scene3d>
                <a:camera prst="orthographicFront"/>
                <a:lightRig rig="threePt" dir="t"/>
              </a:scene3d>
              <a:sp3d>
                <a:bevelT w="63500" h="25400"/>
              </a:sp3d>
            </c:spPr>
          </c:dPt>
          <c:dLbls>
            <c:dLbl>
              <c:idx val="0"/>
              <c:spPr>
                <a:noFill/>
                <a:ln>
                  <a:noFill/>
                </a:ln>
                <a:effectLst/>
              </c:spPr>
              <c:txPr>
                <a:bodyPr/>
                <a:lstStyle/>
                <a:p>
                  <a:pPr>
                    <a:defRPr sz="1400"/>
                  </a:pPr>
                  <a:endParaRPr lang="es-MX"/>
                </a:p>
              </c:txPr>
              <c:showLegendKey val="0"/>
              <c:showVal val="1"/>
              <c:showCatName val="0"/>
              <c:showSerName val="0"/>
              <c:showPercent val="0"/>
              <c:showBubbleSize val="0"/>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Tabulación!$B$221:$B$228</c:f>
              <c:strCache>
                <c:ptCount val="8"/>
                <c:pt idx="0">
                  <c:v>Total</c:v>
                </c:pt>
                <c:pt idx="1">
                  <c:v>S/D</c:v>
                </c:pt>
                <c:pt idx="2">
                  <c:v>Empresarios</c:v>
                </c:pt>
                <c:pt idx="3">
                  <c:v>Directivos</c:v>
                </c:pt>
                <c:pt idx="4">
                  <c:v>Profesionistas</c:v>
                </c:pt>
                <c:pt idx="5">
                  <c:v>Instituciones</c:v>
                </c:pt>
                <c:pt idx="6">
                  <c:v>Políticos / Funcionarios</c:v>
                </c:pt>
                <c:pt idx="7">
                  <c:v>Académicos</c:v>
                </c:pt>
              </c:strCache>
            </c:strRef>
          </c:cat>
          <c:val>
            <c:numRef>
              <c:f>Tabulación!$C$221:$C$228</c:f>
              <c:numCache>
                <c:formatCode>0.0</c:formatCode>
                <c:ptCount val="8"/>
                <c:pt idx="0">
                  <c:v>3.8</c:v>
                </c:pt>
                <c:pt idx="1">
                  <c:v>3.8</c:v>
                </c:pt>
                <c:pt idx="2">
                  <c:v>3.7</c:v>
                </c:pt>
                <c:pt idx="3">
                  <c:v>4</c:v>
                </c:pt>
                <c:pt idx="4">
                  <c:v>3.8</c:v>
                </c:pt>
                <c:pt idx="5">
                  <c:v>3.7</c:v>
                </c:pt>
                <c:pt idx="6" formatCode="General">
                  <c:v>3.4</c:v>
                </c:pt>
                <c:pt idx="7">
                  <c:v>3.8</c:v>
                </c:pt>
              </c:numCache>
            </c:numRef>
          </c:val>
        </c:ser>
        <c:dLbls>
          <c:showLegendKey val="0"/>
          <c:showVal val="0"/>
          <c:showCatName val="0"/>
          <c:showSerName val="0"/>
          <c:showPercent val="0"/>
          <c:showBubbleSize val="0"/>
        </c:dLbls>
        <c:gapWidth val="57"/>
        <c:axId val="-305616912"/>
        <c:axId val="-305616368"/>
      </c:barChart>
      <c:catAx>
        <c:axId val="-305616912"/>
        <c:scaling>
          <c:orientation val="minMax"/>
        </c:scaling>
        <c:delete val="0"/>
        <c:axPos val="b"/>
        <c:numFmt formatCode="General" sourceLinked="0"/>
        <c:majorTickMark val="none"/>
        <c:minorTickMark val="none"/>
        <c:tickLblPos val="nextTo"/>
        <c:spPr>
          <a:ln>
            <a:solidFill>
              <a:schemeClr val="tx1">
                <a:lumMod val="50000"/>
              </a:schemeClr>
            </a:solidFill>
          </a:ln>
        </c:spPr>
        <c:txPr>
          <a:bodyPr/>
          <a:lstStyle/>
          <a:p>
            <a:pPr>
              <a:defRPr sz="1100"/>
            </a:pPr>
            <a:endParaRPr lang="es-MX"/>
          </a:p>
        </c:txPr>
        <c:crossAx val="-305616368"/>
        <c:crosses val="autoZero"/>
        <c:auto val="1"/>
        <c:lblAlgn val="ctr"/>
        <c:lblOffset val="100"/>
        <c:noMultiLvlLbl val="0"/>
      </c:catAx>
      <c:valAx>
        <c:axId val="-305616368"/>
        <c:scaling>
          <c:orientation val="minMax"/>
          <c:max val="5"/>
          <c:min val="1"/>
        </c:scaling>
        <c:delete val="1"/>
        <c:axPos val="l"/>
        <c:numFmt formatCode="0.0" sourceLinked="1"/>
        <c:majorTickMark val="out"/>
        <c:minorTickMark val="none"/>
        <c:tickLblPos val="none"/>
        <c:crossAx val="-305616912"/>
        <c:crosses val="autoZero"/>
        <c:crossBetween val="between"/>
      </c:valAx>
    </c:plotArea>
    <c:plotVisOnly val="1"/>
    <c:dispBlanksAs val="gap"/>
    <c:showDLblsOverMax val="0"/>
  </c:chart>
  <c:txPr>
    <a:bodyPr/>
    <a:lstStyle/>
    <a:p>
      <a:pPr>
        <a:defRPr sz="1200">
          <a:solidFill>
            <a:schemeClr val="bg2"/>
          </a:solidFill>
        </a:defRPr>
      </a:pPr>
      <a:endParaRPr lang="es-MX"/>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spPr>
            <a:solidFill>
              <a:srgbClr val="C00000"/>
            </a:solidFill>
            <a:scene3d>
              <a:camera prst="orthographicFront"/>
              <a:lightRig rig="threePt" dir="t"/>
            </a:scene3d>
            <a:sp3d>
              <a:bevelT w="63500" h="25400"/>
            </a:sp3d>
          </c:spPr>
          <c:invertIfNegative val="0"/>
          <c:dPt>
            <c:idx val="0"/>
            <c:invertIfNegative val="0"/>
            <c:bubble3D val="0"/>
            <c:spPr>
              <a:solidFill>
                <a:srgbClr val="002060"/>
              </a:solidFill>
              <a:scene3d>
                <a:camera prst="orthographicFront"/>
                <a:lightRig rig="threePt" dir="t"/>
              </a:scene3d>
              <a:sp3d>
                <a:bevelT w="63500" h="25400"/>
              </a:sp3d>
            </c:spPr>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Tabulación!$B$231:$B$238</c:f>
              <c:strCache>
                <c:ptCount val="8"/>
                <c:pt idx="0">
                  <c:v>Total</c:v>
                </c:pt>
                <c:pt idx="1">
                  <c:v>S/D</c:v>
                </c:pt>
                <c:pt idx="2">
                  <c:v>Empresarios</c:v>
                </c:pt>
                <c:pt idx="3">
                  <c:v>Directivos</c:v>
                </c:pt>
                <c:pt idx="4">
                  <c:v>Profesionistas</c:v>
                </c:pt>
                <c:pt idx="5">
                  <c:v>Instituciones</c:v>
                </c:pt>
                <c:pt idx="6">
                  <c:v>Políticos / Funcionarios</c:v>
                </c:pt>
                <c:pt idx="7">
                  <c:v>Académicos</c:v>
                </c:pt>
              </c:strCache>
            </c:strRef>
          </c:cat>
          <c:val>
            <c:numRef>
              <c:f>Tabulación!$C$231:$C$238</c:f>
              <c:numCache>
                <c:formatCode>0.0</c:formatCode>
                <c:ptCount val="8"/>
                <c:pt idx="0">
                  <c:v>1.9000000000000001</c:v>
                </c:pt>
                <c:pt idx="1">
                  <c:v>1.9000000000000001</c:v>
                </c:pt>
                <c:pt idx="2">
                  <c:v>1.8</c:v>
                </c:pt>
                <c:pt idx="3">
                  <c:v>2</c:v>
                </c:pt>
                <c:pt idx="4">
                  <c:v>1.7</c:v>
                </c:pt>
                <c:pt idx="5">
                  <c:v>1.6</c:v>
                </c:pt>
                <c:pt idx="6">
                  <c:v>2.1</c:v>
                </c:pt>
                <c:pt idx="7">
                  <c:v>2.2000000000000002</c:v>
                </c:pt>
              </c:numCache>
            </c:numRef>
          </c:val>
        </c:ser>
        <c:dLbls>
          <c:showLegendKey val="0"/>
          <c:showVal val="0"/>
          <c:showCatName val="0"/>
          <c:showSerName val="0"/>
          <c:showPercent val="0"/>
          <c:showBubbleSize val="0"/>
        </c:dLbls>
        <c:gapWidth val="57"/>
        <c:axId val="-305615824"/>
        <c:axId val="-305611472"/>
      </c:barChart>
      <c:catAx>
        <c:axId val="-305615824"/>
        <c:scaling>
          <c:orientation val="minMax"/>
        </c:scaling>
        <c:delete val="0"/>
        <c:axPos val="b"/>
        <c:numFmt formatCode="General" sourceLinked="0"/>
        <c:majorTickMark val="none"/>
        <c:minorTickMark val="none"/>
        <c:tickLblPos val="nextTo"/>
        <c:spPr>
          <a:ln>
            <a:solidFill>
              <a:schemeClr val="tx1">
                <a:lumMod val="50000"/>
              </a:schemeClr>
            </a:solidFill>
          </a:ln>
        </c:spPr>
        <c:txPr>
          <a:bodyPr/>
          <a:lstStyle/>
          <a:p>
            <a:pPr>
              <a:defRPr sz="1100"/>
            </a:pPr>
            <a:endParaRPr lang="es-MX"/>
          </a:p>
        </c:txPr>
        <c:crossAx val="-305611472"/>
        <c:crosses val="autoZero"/>
        <c:auto val="1"/>
        <c:lblAlgn val="ctr"/>
        <c:lblOffset val="100"/>
        <c:noMultiLvlLbl val="0"/>
      </c:catAx>
      <c:valAx>
        <c:axId val="-305611472"/>
        <c:scaling>
          <c:orientation val="minMax"/>
          <c:max val="5"/>
          <c:min val="1"/>
        </c:scaling>
        <c:delete val="1"/>
        <c:axPos val="l"/>
        <c:numFmt formatCode="0.0" sourceLinked="1"/>
        <c:majorTickMark val="out"/>
        <c:minorTickMark val="none"/>
        <c:tickLblPos val="none"/>
        <c:crossAx val="-305615824"/>
        <c:crosses val="autoZero"/>
        <c:crossBetween val="between"/>
      </c:valAx>
    </c:plotArea>
    <c:plotVisOnly val="1"/>
    <c:dispBlanksAs val="gap"/>
    <c:showDLblsOverMax val="0"/>
  </c:chart>
  <c:txPr>
    <a:bodyPr/>
    <a:lstStyle/>
    <a:p>
      <a:pPr>
        <a:defRPr>
          <a:solidFill>
            <a:sysClr val="windowText" lastClr="000000"/>
          </a:solidFill>
        </a:defRPr>
      </a:pPr>
      <a:endParaRPr lang="es-MX"/>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spPr>
            <a:solidFill>
              <a:srgbClr val="C00000"/>
            </a:solidFill>
            <a:scene3d>
              <a:camera prst="orthographicFront"/>
              <a:lightRig rig="threePt" dir="t"/>
            </a:scene3d>
            <a:sp3d>
              <a:bevelT w="63500" h="25400"/>
            </a:sp3d>
          </c:spPr>
          <c:invertIfNegative val="0"/>
          <c:dPt>
            <c:idx val="0"/>
            <c:invertIfNegative val="0"/>
            <c:bubble3D val="0"/>
            <c:spPr>
              <a:solidFill>
                <a:srgbClr val="002060"/>
              </a:solidFill>
              <a:scene3d>
                <a:camera prst="orthographicFront"/>
                <a:lightRig rig="threePt" dir="t"/>
              </a:scene3d>
              <a:sp3d>
                <a:bevelT w="63500" h="25400"/>
              </a:sp3d>
            </c:spPr>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Tabulación!$B$241:$B$248</c:f>
              <c:strCache>
                <c:ptCount val="8"/>
                <c:pt idx="0">
                  <c:v>Total</c:v>
                </c:pt>
                <c:pt idx="1">
                  <c:v>S/D</c:v>
                </c:pt>
                <c:pt idx="2">
                  <c:v>Empresarios</c:v>
                </c:pt>
                <c:pt idx="3">
                  <c:v>Directivos</c:v>
                </c:pt>
                <c:pt idx="4">
                  <c:v>Profesionistas</c:v>
                </c:pt>
                <c:pt idx="5">
                  <c:v>Instituciones</c:v>
                </c:pt>
                <c:pt idx="6">
                  <c:v>Políticos / Funcionarios</c:v>
                </c:pt>
                <c:pt idx="7">
                  <c:v>Académicos</c:v>
                </c:pt>
              </c:strCache>
            </c:strRef>
          </c:cat>
          <c:val>
            <c:numRef>
              <c:f>Tabulación!$C$241:$C$248</c:f>
              <c:numCache>
                <c:formatCode>0.0</c:formatCode>
                <c:ptCount val="8"/>
                <c:pt idx="0">
                  <c:v>4.4000000000000004</c:v>
                </c:pt>
                <c:pt idx="1">
                  <c:v>4.3</c:v>
                </c:pt>
                <c:pt idx="2">
                  <c:v>4.5</c:v>
                </c:pt>
                <c:pt idx="3">
                  <c:v>4.5</c:v>
                </c:pt>
                <c:pt idx="4">
                  <c:v>4.2</c:v>
                </c:pt>
                <c:pt idx="5">
                  <c:v>3.9</c:v>
                </c:pt>
                <c:pt idx="6">
                  <c:v>4.2</c:v>
                </c:pt>
                <c:pt idx="7">
                  <c:v>4.3</c:v>
                </c:pt>
              </c:numCache>
            </c:numRef>
          </c:val>
        </c:ser>
        <c:dLbls>
          <c:showLegendKey val="0"/>
          <c:showVal val="0"/>
          <c:showCatName val="0"/>
          <c:showSerName val="0"/>
          <c:showPercent val="0"/>
          <c:showBubbleSize val="0"/>
        </c:dLbls>
        <c:gapWidth val="57"/>
        <c:axId val="-305609296"/>
        <c:axId val="-305610384"/>
      </c:barChart>
      <c:catAx>
        <c:axId val="-305609296"/>
        <c:scaling>
          <c:orientation val="minMax"/>
        </c:scaling>
        <c:delete val="0"/>
        <c:axPos val="b"/>
        <c:numFmt formatCode="General" sourceLinked="0"/>
        <c:majorTickMark val="none"/>
        <c:minorTickMark val="none"/>
        <c:tickLblPos val="nextTo"/>
        <c:spPr>
          <a:ln>
            <a:solidFill>
              <a:schemeClr val="tx1">
                <a:lumMod val="50000"/>
              </a:schemeClr>
            </a:solidFill>
          </a:ln>
        </c:spPr>
        <c:txPr>
          <a:bodyPr/>
          <a:lstStyle/>
          <a:p>
            <a:pPr>
              <a:defRPr sz="1100"/>
            </a:pPr>
            <a:endParaRPr lang="es-MX"/>
          </a:p>
        </c:txPr>
        <c:crossAx val="-305610384"/>
        <c:crosses val="autoZero"/>
        <c:auto val="1"/>
        <c:lblAlgn val="ctr"/>
        <c:lblOffset val="100"/>
        <c:noMultiLvlLbl val="0"/>
      </c:catAx>
      <c:valAx>
        <c:axId val="-305610384"/>
        <c:scaling>
          <c:orientation val="minMax"/>
          <c:max val="5"/>
          <c:min val="1"/>
        </c:scaling>
        <c:delete val="1"/>
        <c:axPos val="l"/>
        <c:numFmt formatCode="0.0" sourceLinked="1"/>
        <c:majorTickMark val="out"/>
        <c:minorTickMark val="none"/>
        <c:tickLblPos val="none"/>
        <c:crossAx val="-305609296"/>
        <c:crosses val="autoZero"/>
        <c:crossBetween val="between"/>
      </c:valAx>
    </c:plotArea>
    <c:plotVisOnly val="1"/>
    <c:dispBlanksAs val="gap"/>
    <c:showDLblsOverMax val="0"/>
  </c:chart>
  <c:txPr>
    <a:bodyPr/>
    <a:lstStyle/>
    <a:p>
      <a:pPr>
        <a:defRPr sz="1200">
          <a:solidFill>
            <a:sysClr val="windowText" lastClr="000000"/>
          </a:solidFill>
        </a:defRPr>
      </a:pPr>
      <a:endParaRPr lang="es-MX"/>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spPr>
            <a:solidFill>
              <a:srgbClr val="C00000"/>
            </a:solidFill>
            <a:scene3d>
              <a:camera prst="orthographicFront"/>
              <a:lightRig rig="threePt" dir="t"/>
            </a:scene3d>
            <a:sp3d>
              <a:bevelT w="63500" h="25400"/>
            </a:sp3d>
          </c:spPr>
          <c:invertIfNegative val="0"/>
          <c:dPt>
            <c:idx val="0"/>
            <c:invertIfNegative val="0"/>
            <c:bubble3D val="0"/>
            <c:spPr>
              <a:solidFill>
                <a:srgbClr val="002060"/>
              </a:solidFill>
              <a:scene3d>
                <a:camera prst="orthographicFront"/>
                <a:lightRig rig="threePt" dir="t"/>
              </a:scene3d>
              <a:sp3d>
                <a:bevelT w="63500" h="25400"/>
              </a:sp3d>
            </c:spPr>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Tabulación!$B$251:$B$258</c:f>
              <c:strCache>
                <c:ptCount val="8"/>
                <c:pt idx="0">
                  <c:v>Total</c:v>
                </c:pt>
                <c:pt idx="1">
                  <c:v>S/D</c:v>
                </c:pt>
                <c:pt idx="2">
                  <c:v>Empresarios</c:v>
                </c:pt>
                <c:pt idx="3">
                  <c:v>Directivos</c:v>
                </c:pt>
                <c:pt idx="4">
                  <c:v>Profesionistas</c:v>
                </c:pt>
                <c:pt idx="5">
                  <c:v>Instituciones</c:v>
                </c:pt>
                <c:pt idx="6">
                  <c:v>Políticos / Funcionarios</c:v>
                </c:pt>
                <c:pt idx="7">
                  <c:v>Académicos</c:v>
                </c:pt>
              </c:strCache>
            </c:strRef>
          </c:cat>
          <c:val>
            <c:numRef>
              <c:f>Tabulación!$C$251:$C$258</c:f>
              <c:numCache>
                <c:formatCode>0.0</c:formatCode>
                <c:ptCount val="8"/>
                <c:pt idx="0">
                  <c:v>1.7</c:v>
                </c:pt>
                <c:pt idx="1">
                  <c:v>1.3</c:v>
                </c:pt>
                <c:pt idx="2">
                  <c:v>1.7</c:v>
                </c:pt>
                <c:pt idx="3">
                  <c:v>1.6</c:v>
                </c:pt>
                <c:pt idx="4">
                  <c:v>1.2</c:v>
                </c:pt>
                <c:pt idx="5">
                  <c:v>1.6</c:v>
                </c:pt>
                <c:pt idx="6">
                  <c:v>1.9000000000000001</c:v>
                </c:pt>
                <c:pt idx="7">
                  <c:v>1.7</c:v>
                </c:pt>
              </c:numCache>
            </c:numRef>
          </c:val>
        </c:ser>
        <c:dLbls>
          <c:showLegendKey val="0"/>
          <c:showVal val="0"/>
          <c:showCatName val="0"/>
          <c:showSerName val="0"/>
          <c:showPercent val="0"/>
          <c:showBubbleSize val="0"/>
        </c:dLbls>
        <c:gapWidth val="57"/>
        <c:axId val="-305608752"/>
        <c:axId val="-305612016"/>
      </c:barChart>
      <c:catAx>
        <c:axId val="-305608752"/>
        <c:scaling>
          <c:orientation val="minMax"/>
        </c:scaling>
        <c:delete val="0"/>
        <c:axPos val="b"/>
        <c:numFmt formatCode="General" sourceLinked="0"/>
        <c:majorTickMark val="none"/>
        <c:minorTickMark val="none"/>
        <c:tickLblPos val="nextTo"/>
        <c:spPr>
          <a:ln>
            <a:solidFill>
              <a:schemeClr val="tx1">
                <a:lumMod val="50000"/>
              </a:schemeClr>
            </a:solidFill>
          </a:ln>
        </c:spPr>
        <c:txPr>
          <a:bodyPr/>
          <a:lstStyle/>
          <a:p>
            <a:pPr>
              <a:defRPr sz="1100"/>
            </a:pPr>
            <a:endParaRPr lang="es-MX"/>
          </a:p>
        </c:txPr>
        <c:crossAx val="-305612016"/>
        <c:crosses val="autoZero"/>
        <c:auto val="1"/>
        <c:lblAlgn val="ctr"/>
        <c:lblOffset val="100"/>
        <c:noMultiLvlLbl val="0"/>
      </c:catAx>
      <c:valAx>
        <c:axId val="-305612016"/>
        <c:scaling>
          <c:orientation val="minMax"/>
          <c:max val="5"/>
          <c:min val="1"/>
        </c:scaling>
        <c:delete val="1"/>
        <c:axPos val="l"/>
        <c:numFmt formatCode="0.0" sourceLinked="1"/>
        <c:majorTickMark val="out"/>
        <c:minorTickMark val="none"/>
        <c:tickLblPos val="none"/>
        <c:crossAx val="-305608752"/>
        <c:crosses val="autoZero"/>
        <c:crossBetween val="between"/>
      </c:valAx>
    </c:plotArea>
    <c:plotVisOnly val="1"/>
    <c:dispBlanksAs val="gap"/>
    <c:showDLblsOverMax val="0"/>
  </c:chart>
  <c:txPr>
    <a:bodyPr/>
    <a:lstStyle/>
    <a:p>
      <a:pPr>
        <a:defRPr sz="1200">
          <a:solidFill>
            <a:sysClr val="windowText" lastClr="000000"/>
          </a:solidFill>
        </a:defRPr>
      </a:pPr>
      <a:endParaRPr lang="es-MX"/>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spPr>
            <a:solidFill>
              <a:srgbClr val="C00000"/>
            </a:solidFill>
            <a:scene3d>
              <a:camera prst="orthographicFront"/>
              <a:lightRig rig="threePt" dir="t"/>
            </a:scene3d>
            <a:sp3d>
              <a:bevelT w="63500" h="25400"/>
            </a:sp3d>
          </c:spPr>
          <c:invertIfNegative val="0"/>
          <c:dPt>
            <c:idx val="0"/>
            <c:invertIfNegative val="0"/>
            <c:bubble3D val="0"/>
            <c:spPr>
              <a:solidFill>
                <a:srgbClr val="002060"/>
              </a:solidFill>
              <a:scene3d>
                <a:camera prst="orthographicFront"/>
                <a:lightRig rig="threePt" dir="t"/>
              </a:scene3d>
              <a:sp3d>
                <a:bevelT w="63500" h="25400"/>
              </a:sp3d>
            </c:spPr>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Tabulación!$B$261:$B$268</c:f>
              <c:strCache>
                <c:ptCount val="8"/>
                <c:pt idx="0">
                  <c:v>Total</c:v>
                </c:pt>
                <c:pt idx="1">
                  <c:v>S/D</c:v>
                </c:pt>
                <c:pt idx="2">
                  <c:v>Empresarios</c:v>
                </c:pt>
                <c:pt idx="3">
                  <c:v>Directivos</c:v>
                </c:pt>
                <c:pt idx="4">
                  <c:v>Profesionistas</c:v>
                </c:pt>
                <c:pt idx="5">
                  <c:v>Instituciones</c:v>
                </c:pt>
                <c:pt idx="6">
                  <c:v>Políticos / Funcionarios</c:v>
                </c:pt>
                <c:pt idx="7">
                  <c:v>Académicos</c:v>
                </c:pt>
              </c:strCache>
            </c:strRef>
          </c:cat>
          <c:val>
            <c:numRef>
              <c:f>Tabulación!$C$261:$C$268</c:f>
              <c:numCache>
                <c:formatCode>0.0</c:formatCode>
                <c:ptCount val="8"/>
                <c:pt idx="0">
                  <c:v>4.7</c:v>
                </c:pt>
                <c:pt idx="1">
                  <c:v>4.5999999999999996</c:v>
                </c:pt>
                <c:pt idx="2">
                  <c:v>4.7</c:v>
                </c:pt>
                <c:pt idx="3">
                  <c:v>4.7</c:v>
                </c:pt>
                <c:pt idx="4">
                  <c:v>4.5</c:v>
                </c:pt>
                <c:pt idx="5">
                  <c:v>4.5</c:v>
                </c:pt>
                <c:pt idx="6">
                  <c:v>5</c:v>
                </c:pt>
                <c:pt idx="7">
                  <c:v>4.3</c:v>
                </c:pt>
              </c:numCache>
            </c:numRef>
          </c:val>
        </c:ser>
        <c:dLbls>
          <c:showLegendKey val="0"/>
          <c:showVal val="0"/>
          <c:showCatName val="0"/>
          <c:showSerName val="0"/>
          <c:showPercent val="0"/>
          <c:showBubbleSize val="0"/>
        </c:dLbls>
        <c:gapWidth val="57"/>
        <c:axId val="-305607664"/>
        <c:axId val="-305619632"/>
      </c:barChart>
      <c:catAx>
        <c:axId val="-305607664"/>
        <c:scaling>
          <c:orientation val="minMax"/>
        </c:scaling>
        <c:delete val="0"/>
        <c:axPos val="b"/>
        <c:numFmt formatCode="General" sourceLinked="0"/>
        <c:majorTickMark val="none"/>
        <c:minorTickMark val="none"/>
        <c:tickLblPos val="nextTo"/>
        <c:spPr>
          <a:ln>
            <a:solidFill>
              <a:schemeClr val="tx1">
                <a:lumMod val="50000"/>
              </a:schemeClr>
            </a:solidFill>
          </a:ln>
        </c:spPr>
        <c:crossAx val="-305619632"/>
        <c:crosses val="autoZero"/>
        <c:auto val="1"/>
        <c:lblAlgn val="ctr"/>
        <c:lblOffset val="100"/>
        <c:noMultiLvlLbl val="0"/>
      </c:catAx>
      <c:valAx>
        <c:axId val="-305619632"/>
        <c:scaling>
          <c:orientation val="minMax"/>
          <c:max val="5"/>
          <c:min val="1"/>
        </c:scaling>
        <c:delete val="1"/>
        <c:axPos val="l"/>
        <c:numFmt formatCode="0.0" sourceLinked="1"/>
        <c:majorTickMark val="out"/>
        <c:minorTickMark val="none"/>
        <c:tickLblPos val="none"/>
        <c:crossAx val="-305607664"/>
        <c:crosses val="autoZero"/>
        <c:crossBetween val="between"/>
      </c:valAx>
    </c:plotArea>
    <c:plotVisOnly val="1"/>
    <c:dispBlanksAs val="gap"/>
    <c:showDLblsOverMax val="0"/>
  </c:chart>
  <c:txPr>
    <a:bodyPr/>
    <a:lstStyle/>
    <a:p>
      <a:pPr>
        <a:defRPr sz="1200">
          <a:solidFill>
            <a:sysClr val="windowText" lastClr="000000"/>
          </a:solidFill>
        </a:defRPr>
      </a:pPr>
      <a:endParaRPr lang="es-MX"/>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spPr>
            <a:solidFill>
              <a:srgbClr val="C00000"/>
            </a:solidFill>
            <a:scene3d>
              <a:camera prst="orthographicFront"/>
              <a:lightRig rig="threePt" dir="t"/>
            </a:scene3d>
            <a:sp3d>
              <a:bevelT w="63500" h="25400"/>
            </a:sp3d>
          </c:spPr>
          <c:invertIfNegative val="0"/>
          <c:dPt>
            <c:idx val="0"/>
            <c:invertIfNegative val="0"/>
            <c:bubble3D val="0"/>
            <c:spPr>
              <a:solidFill>
                <a:srgbClr val="002060"/>
              </a:solidFill>
              <a:scene3d>
                <a:camera prst="orthographicFront"/>
                <a:lightRig rig="threePt" dir="t"/>
              </a:scene3d>
              <a:sp3d>
                <a:bevelT w="63500" h="25400"/>
              </a:sp3d>
            </c:spPr>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Tabulación!$B$271:$B$278</c:f>
              <c:strCache>
                <c:ptCount val="8"/>
                <c:pt idx="0">
                  <c:v>Total</c:v>
                </c:pt>
                <c:pt idx="1">
                  <c:v>S/D</c:v>
                </c:pt>
                <c:pt idx="2">
                  <c:v>Empresarios</c:v>
                </c:pt>
                <c:pt idx="3">
                  <c:v>Directivos</c:v>
                </c:pt>
                <c:pt idx="4">
                  <c:v>Profesionistas</c:v>
                </c:pt>
                <c:pt idx="5">
                  <c:v>Instituciones</c:v>
                </c:pt>
                <c:pt idx="6">
                  <c:v>Políticos / Funcionarios</c:v>
                </c:pt>
                <c:pt idx="7">
                  <c:v>Académicos</c:v>
                </c:pt>
              </c:strCache>
            </c:strRef>
          </c:cat>
          <c:val>
            <c:numRef>
              <c:f>Tabulación!$C$271:$C$278</c:f>
              <c:numCache>
                <c:formatCode>0.0</c:formatCode>
                <c:ptCount val="8"/>
                <c:pt idx="0">
                  <c:v>4.4000000000000004</c:v>
                </c:pt>
                <c:pt idx="1">
                  <c:v>4.3</c:v>
                </c:pt>
                <c:pt idx="2">
                  <c:v>4.5</c:v>
                </c:pt>
                <c:pt idx="3">
                  <c:v>4.4000000000000004</c:v>
                </c:pt>
                <c:pt idx="4">
                  <c:v>4.2</c:v>
                </c:pt>
                <c:pt idx="5">
                  <c:v>4.5</c:v>
                </c:pt>
                <c:pt idx="6">
                  <c:v>4.2</c:v>
                </c:pt>
                <c:pt idx="7">
                  <c:v>4.5999999999999996</c:v>
                </c:pt>
              </c:numCache>
            </c:numRef>
          </c:val>
        </c:ser>
        <c:dLbls>
          <c:showLegendKey val="0"/>
          <c:showVal val="0"/>
          <c:showCatName val="0"/>
          <c:showSerName val="0"/>
          <c:showPercent val="0"/>
          <c:showBubbleSize val="0"/>
        </c:dLbls>
        <c:gapWidth val="57"/>
        <c:axId val="-305622352"/>
        <c:axId val="-305621808"/>
      </c:barChart>
      <c:catAx>
        <c:axId val="-305622352"/>
        <c:scaling>
          <c:orientation val="minMax"/>
        </c:scaling>
        <c:delete val="0"/>
        <c:axPos val="b"/>
        <c:numFmt formatCode="General" sourceLinked="0"/>
        <c:majorTickMark val="none"/>
        <c:minorTickMark val="none"/>
        <c:tickLblPos val="nextTo"/>
        <c:spPr>
          <a:ln>
            <a:solidFill>
              <a:schemeClr val="tx1">
                <a:lumMod val="50000"/>
              </a:schemeClr>
            </a:solidFill>
          </a:ln>
        </c:spPr>
        <c:crossAx val="-305621808"/>
        <c:crosses val="autoZero"/>
        <c:auto val="1"/>
        <c:lblAlgn val="ctr"/>
        <c:lblOffset val="100"/>
        <c:noMultiLvlLbl val="0"/>
      </c:catAx>
      <c:valAx>
        <c:axId val="-305621808"/>
        <c:scaling>
          <c:orientation val="minMax"/>
          <c:max val="5"/>
          <c:min val="1"/>
        </c:scaling>
        <c:delete val="1"/>
        <c:axPos val="l"/>
        <c:numFmt formatCode="0.0" sourceLinked="1"/>
        <c:majorTickMark val="out"/>
        <c:minorTickMark val="none"/>
        <c:tickLblPos val="none"/>
        <c:crossAx val="-305622352"/>
        <c:crosses val="autoZero"/>
        <c:crossBetween val="between"/>
      </c:valAx>
    </c:plotArea>
    <c:plotVisOnly val="1"/>
    <c:dispBlanksAs val="gap"/>
    <c:showDLblsOverMax val="0"/>
  </c:chart>
  <c:txPr>
    <a:bodyPr/>
    <a:lstStyle/>
    <a:p>
      <a:pPr>
        <a:defRPr sz="1200">
          <a:solidFill>
            <a:sysClr val="windowText" lastClr="000000"/>
          </a:solidFill>
        </a:defRPr>
      </a:pPr>
      <a:endParaRPr lang="es-MX"/>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spPr>
            <a:scene3d>
              <a:camera prst="orthographicFront"/>
              <a:lightRig rig="threePt" dir="t"/>
            </a:scene3d>
            <a:sp3d>
              <a:bevelT w="63500" h="25400"/>
            </a:sp3d>
          </c:spPr>
          <c:dPt>
            <c:idx val="0"/>
            <c:bubble3D val="0"/>
            <c:spPr>
              <a:solidFill>
                <a:srgbClr val="C00000"/>
              </a:solidFill>
              <a:scene3d>
                <a:camera prst="orthographicFront"/>
                <a:lightRig rig="threePt" dir="t"/>
              </a:scene3d>
              <a:sp3d>
                <a:bevelT w="63500" h="25400"/>
              </a:sp3d>
            </c:spPr>
          </c:dPt>
          <c:dPt>
            <c:idx val="1"/>
            <c:bubble3D val="0"/>
            <c:spPr>
              <a:solidFill>
                <a:srgbClr val="002060"/>
              </a:solidFill>
              <a:scene3d>
                <a:camera prst="orthographicFront"/>
                <a:lightRig rig="threePt" dir="t"/>
              </a:scene3d>
              <a:sp3d>
                <a:bevelT w="63500" h="25400"/>
              </a:sp3d>
            </c:spPr>
          </c:dPt>
          <c:dLbls>
            <c:dLbl>
              <c:idx val="0"/>
              <c:layout>
                <c:manualLayout>
                  <c:x val="0.19450048412533127"/>
                  <c:y val="3.3668725723656277E-2"/>
                </c:manualLayout>
              </c:layout>
              <c:tx>
                <c:rich>
                  <a:bodyPr/>
                  <a:lstStyle/>
                  <a:p>
                    <a:r>
                      <a:rPr lang="en-US" dirty="0"/>
                      <a:t>Masculino 73%</a:t>
                    </a:r>
                  </a:p>
                </c:rich>
              </c:tx>
              <c:showLegendKey val="0"/>
              <c:showVal val="1"/>
              <c:showCatName val="1"/>
              <c:showSerName val="0"/>
              <c:showPercent val="0"/>
              <c:showBubbleSize val="0"/>
              <c:separator> </c:separator>
              <c:extLst>
                <c:ext xmlns:c15="http://schemas.microsoft.com/office/drawing/2012/chart" uri="{CE6537A1-D6FC-4f65-9D91-7224C49458BB}">
                  <c15:layout/>
                </c:ext>
              </c:extLst>
            </c:dLbl>
            <c:dLbl>
              <c:idx val="1"/>
              <c:layout>
                <c:manualLayout>
                  <c:x val="-0.17611173210061098"/>
                  <c:y val="-2.2972764975483041E-2"/>
                </c:manualLayout>
              </c:layout>
              <c:tx>
                <c:rich>
                  <a:bodyPr/>
                  <a:lstStyle/>
                  <a:p>
                    <a:r>
                      <a:rPr lang="en-US" dirty="0" smtClean="0"/>
                      <a:t>Femenino</a:t>
                    </a:r>
                  </a:p>
                  <a:p>
                    <a:r>
                      <a:rPr lang="en-US" dirty="0" smtClean="0"/>
                      <a:t> </a:t>
                    </a:r>
                    <a:r>
                      <a:rPr lang="en-US" dirty="0"/>
                      <a:t>27%</a:t>
                    </a:r>
                  </a:p>
                </c:rich>
              </c:tx>
              <c:showLegendKey val="0"/>
              <c:showVal val="1"/>
              <c:showCatName val="1"/>
              <c:showSerName val="0"/>
              <c:showPercent val="0"/>
              <c:showBubbleSize val="0"/>
              <c:separator> </c:separator>
              <c:extLst>
                <c:ext xmlns:c15="http://schemas.microsoft.com/office/drawing/2012/chart" uri="{CE6537A1-D6FC-4f65-9D91-7224C49458BB}">
                  <c15:layout/>
                </c:ext>
              </c:extLst>
            </c:dLbl>
            <c:spPr>
              <a:scene3d>
                <a:camera prst="orthographicFront"/>
                <a:lightRig rig="threePt" dir="t"/>
              </a:scene3d>
              <a:sp3d>
                <a:bevelT h="25400"/>
              </a:sp3d>
            </c:spPr>
            <c:txPr>
              <a:bodyPr/>
              <a:lstStyle/>
              <a:p>
                <a:pPr>
                  <a:defRPr b="1"/>
                </a:pPr>
                <a:endParaRPr lang="es-MX"/>
              </a:p>
            </c:txPr>
            <c:showLegendKey val="0"/>
            <c:showVal val="1"/>
            <c:showCatName val="1"/>
            <c:showSerName val="0"/>
            <c:showPercent val="0"/>
            <c:showBubbleSize val="0"/>
            <c:separator> </c:separator>
            <c:showLeaderLines val="1"/>
            <c:extLst>
              <c:ext xmlns:c15="http://schemas.microsoft.com/office/drawing/2012/chart" uri="{CE6537A1-D6FC-4f65-9D91-7224C49458BB}"/>
            </c:extLst>
          </c:dLbls>
          <c:cat>
            <c:strRef>
              <c:f>Tabulación!$B$1148:$B$1149</c:f>
              <c:strCache>
                <c:ptCount val="2"/>
                <c:pt idx="0">
                  <c:v>Masculino</c:v>
                </c:pt>
                <c:pt idx="1">
                  <c:v>Femenino</c:v>
                </c:pt>
              </c:strCache>
            </c:strRef>
          </c:cat>
          <c:val>
            <c:numRef>
              <c:f>Tabulación!$C$1148:$C$1149</c:f>
              <c:numCache>
                <c:formatCode>0%</c:formatCode>
                <c:ptCount val="2"/>
                <c:pt idx="0">
                  <c:v>0.72992700729927074</c:v>
                </c:pt>
                <c:pt idx="1">
                  <c:v>0.2700729927007301</c:v>
                </c:pt>
              </c:numCache>
            </c:numRef>
          </c:val>
        </c:ser>
        <c:dLbls>
          <c:showLegendKey val="0"/>
          <c:showVal val="0"/>
          <c:showCatName val="0"/>
          <c:showSerName val="0"/>
          <c:showPercent val="0"/>
          <c:showBubbleSize val="0"/>
          <c:showLeaderLines val="1"/>
        </c:dLbls>
        <c:firstSliceAng val="142"/>
      </c:pieChart>
    </c:plotArea>
    <c:plotVisOnly val="1"/>
    <c:dispBlanksAs val="zero"/>
    <c:showDLblsOverMax val="0"/>
  </c:chart>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spPr>
            <a:solidFill>
              <a:srgbClr val="C00000"/>
            </a:solidFill>
            <a:scene3d>
              <a:camera prst="orthographicFront"/>
              <a:lightRig rig="threePt" dir="t"/>
            </a:scene3d>
            <a:sp3d>
              <a:bevelT w="63500" h="25400"/>
            </a:sp3d>
          </c:spPr>
          <c:invertIfNegative val="0"/>
          <c:dPt>
            <c:idx val="0"/>
            <c:invertIfNegative val="0"/>
            <c:bubble3D val="0"/>
            <c:spPr>
              <a:solidFill>
                <a:srgbClr val="002060"/>
              </a:solidFill>
              <a:scene3d>
                <a:camera prst="orthographicFront"/>
                <a:lightRig rig="threePt" dir="t"/>
              </a:scene3d>
              <a:sp3d>
                <a:bevelT w="63500" h="25400"/>
              </a:sp3d>
            </c:spPr>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Tabulación!$B$281:$B$288</c:f>
              <c:strCache>
                <c:ptCount val="8"/>
                <c:pt idx="0">
                  <c:v>Total</c:v>
                </c:pt>
                <c:pt idx="1">
                  <c:v>S/D</c:v>
                </c:pt>
                <c:pt idx="2">
                  <c:v>Empresarios</c:v>
                </c:pt>
                <c:pt idx="3">
                  <c:v>Directivos</c:v>
                </c:pt>
                <c:pt idx="4">
                  <c:v>Profesionistas</c:v>
                </c:pt>
                <c:pt idx="5">
                  <c:v>Instituciones</c:v>
                </c:pt>
                <c:pt idx="6">
                  <c:v>Políticos / Funcionarios</c:v>
                </c:pt>
                <c:pt idx="7">
                  <c:v>Académicos</c:v>
                </c:pt>
              </c:strCache>
            </c:strRef>
          </c:cat>
          <c:val>
            <c:numRef>
              <c:f>Tabulación!$C$281:$C$288</c:f>
              <c:numCache>
                <c:formatCode>0.0</c:formatCode>
                <c:ptCount val="8"/>
                <c:pt idx="0">
                  <c:v>3.8</c:v>
                </c:pt>
                <c:pt idx="1">
                  <c:v>3.9</c:v>
                </c:pt>
                <c:pt idx="2">
                  <c:v>3.3</c:v>
                </c:pt>
                <c:pt idx="3">
                  <c:v>3.7</c:v>
                </c:pt>
                <c:pt idx="4">
                  <c:v>4.0999999999999996</c:v>
                </c:pt>
                <c:pt idx="5">
                  <c:v>4.4000000000000004</c:v>
                </c:pt>
                <c:pt idx="6">
                  <c:v>4</c:v>
                </c:pt>
                <c:pt idx="7">
                  <c:v>4.5999999999999996</c:v>
                </c:pt>
              </c:numCache>
            </c:numRef>
          </c:val>
        </c:ser>
        <c:dLbls>
          <c:showLegendKey val="0"/>
          <c:showVal val="0"/>
          <c:showCatName val="0"/>
          <c:showSerName val="0"/>
          <c:showPercent val="0"/>
          <c:showBubbleSize val="0"/>
        </c:dLbls>
        <c:gapWidth val="57"/>
        <c:axId val="-304651024"/>
        <c:axId val="-304650480"/>
      </c:barChart>
      <c:catAx>
        <c:axId val="-304651024"/>
        <c:scaling>
          <c:orientation val="minMax"/>
        </c:scaling>
        <c:delete val="0"/>
        <c:axPos val="b"/>
        <c:numFmt formatCode="General" sourceLinked="0"/>
        <c:majorTickMark val="none"/>
        <c:minorTickMark val="none"/>
        <c:tickLblPos val="nextTo"/>
        <c:spPr>
          <a:ln>
            <a:solidFill>
              <a:schemeClr val="tx1">
                <a:lumMod val="50000"/>
              </a:schemeClr>
            </a:solidFill>
          </a:ln>
        </c:spPr>
        <c:txPr>
          <a:bodyPr/>
          <a:lstStyle/>
          <a:p>
            <a:pPr>
              <a:defRPr sz="1100"/>
            </a:pPr>
            <a:endParaRPr lang="es-MX"/>
          </a:p>
        </c:txPr>
        <c:crossAx val="-304650480"/>
        <c:crosses val="autoZero"/>
        <c:auto val="1"/>
        <c:lblAlgn val="ctr"/>
        <c:lblOffset val="100"/>
        <c:noMultiLvlLbl val="0"/>
      </c:catAx>
      <c:valAx>
        <c:axId val="-304650480"/>
        <c:scaling>
          <c:orientation val="minMax"/>
          <c:max val="5"/>
          <c:min val="1"/>
        </c:scaling>
        <c:delete val="1"/>
        <c:axPos val="l"/>
        <c:numFmt formatCode="0.0" sourceLinked="1"/>
        <c:majorTickMark val="out"/>
        <c:minorTickMark val="none"/>
        <c:tickLblPos val="none"/>
        <c:crossAx val="-304651024"/>
        <c:crosses val="autoZero"/>
        <c:crossBetween val="between"/>
      </c:valAx>
    </c:plotArea>
    <c:plotVisOnly val="1"/>
    <c:dispBlanksAs val="gap"/>
    <c:showDLblsOverMax val="0"/>
  </c:chart>
  <c:txPr>
    <a:bodyPr/>
    <a:lstStyle/>
    <a:p>
      <a:pPr>
        <a:defRPr sz="1200">
          <a:solidFill>
            <a:sysClr val="windowText" lastClr="000000"/>
          </a:solidFill>
        </a:defRPr>
      </a:pPr>
      <a:endParaRPr lang="es-MX"/>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spPr>
            <a:solidFill>
              <a:srgbClr val="C00000"/>
            </a:solidFill>
            <a:scene3d>
              <a:camera prst="orthographicFront"/>
              <a:lightRig rig="threePt" dir="t"/>
            </a:scene3d>
            <a:sp3d>
              <a:bevelT w="63500" h="25400"/>
            </a:sp3d>
          </c:spPr>
          <c:invertIfNegative val="0"/>
          <c:dPt>
            <c:idx val="0"/>
            <c:invertIfNegative val="0"/>
            <c:bubble3D val="0"/>
            <c:spPr>
              <a:solidFill>
                <a:srgbClr val="002060"/>
              </a:solidFill>
              <a:scene3d>
                <a:camera prst="orthographicFront"/>
                <a:lightRig rig="threePt" dir="t"/>
              </a:scene3d>
              <a:sp3d>
                <a:bevelT w="63500" h="25400"/>
              </a:sp3d>
            </c:spPr>
          </c:dPt>
          <c:dLbls>
            <c:spPr>
              <a:noFill/>
              <a:ln>
                <a:noFill/>
              </a:ln>
              <a:effectLst/>
            </c:spPr>
            <c:txPr>
              <a:bodyPr/>
              <a:lstStyle/>
              <a:p>
                <a:pPr>
                  <a:defRPr sz="1200"/>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Tabulación!$B$291:$B$298</c:f>
              <c:strCache>
                <c:ptCount val="8"/>
                <c:pt idx="0">
                  <c:v>Total</c:v>
                </c:pt>
                <c:pt idx="1">
                  <c:v>S/D</c:v>
                </c:pt>
                <c:pt idx="2">
                  <c:v>Empresarios</c:v>
                </c:pt>
                <c:pt idx="3">
                  <c:v>Directivos</c:v>
                </c:pt>
                <c:pt idx="4">
                  <c:v>Profesionistas</c:v>
                </c:pt>
                <c:pt idx="5">
                  <c:v>Instituciones</c:v>
                </c:pt>
                <c:pt idx="6">
                  <c:v>Políticos / Funcionarios</c:v>
                </c:pt>
                <c:pt idx="7">
                  <c:v>Académicos</c:v>
                </c:pt>
              </c:strCache>
            </c:strRef>
          </c:cat>
          <c:val>
            <c:numRef>
              <c:f>Tabulación!$C$291:$C$298</c:f>
              <c:numCache>
                <c:formatCode>0.0</c:formatCode>
                <c:ptCount val="8"/>
                <c:pt idx="0">
                  <c:v>4.4000000000000004</c:v>
                </c:pt>
                <c:pt idx="1">
                  <c:v>4.5</c:v>
                </c:pt>
                <c:pt idx="2">
                  <c:v>4.3</c:v>
                </c:pt>
                <c:pt idx="3">
                  <c:v>4.4000000000000004</c:v>
                </c:pt>
                <c:pt idx="4">
                  <c:v>4.4000000000000004</c:v>
                </c:pt>
                <c:pt idx="5">
                  <c:v>4.5</c:v>
                </c:pt>
                <c:pt idx="6">
                  <c:v>4</c:v>
                </c:pt>
                <c:pt idx="7">
                  <c:v>4.0999999999999996</c:v>
                </c:pt>
              </c:numCache>
            </c:numRef>
          </c:val>
        </c:ser>
        <c:dLbls>
          <c:showLegendKey val="0"/>
          <c:showVal val="0"/>
          <c:showCatName val="0"/>
          <c:showSerName val="0"/>
          <c:showPercent val="0"/>
          <c:showBubbleSize val="0"/>
        </c:dLbls>
        <c:gapWidth val="57"/>
        <c:axId val="-304654832"/>
        <c:axId val="-304661904"/>
      </c:barChart>
      <c:catAx>
        <c:axId val="-304654832"/>
        <c:scaling>
          <c:orientation val="minMax"/>
        </c:scaling>
        <c:delete val="0"/>
        <c:axPos val="b"/>
        <c:numFmt formatCode="General" sourceLinked="0"/>
        <c:majorTickMark val="none"/>
        <c:minorTickMark val="none"/>
        <c:tickLblPos val="nextTo"/>
        <c:spPr>
          <a:ln>
            <a:solidFill>
              <a:schemeClr val="tx1">
                <a:lumMod val="50000"/>
              </a:schemeClr>
            </a:solidFill>
          </a:ln>
        </c:spPr>
        <c:crossAx val="-304661904"/>
        <c:crosses val="autoZero"/>
        <c:auto val="1"/>
        <c:lblAlgn val="ctr"/>
        <c:lblOffset val="100"/>
        <c:noMultiLvlLbl val="0"/>
      </c:catAx>
      <c:valAx>
        <c:axId val="-304661904"/>
        <c:scaling>
          <c:orientation val="minMax"/>
          <c:max val="5"/>
          <c:min val="1"/>
        </c:scaling>
        <c:delete val="1"/>
        <c:axPos val="l"/>
        <c:numFmt formatCode="0.0" sourceLinked="1"/>
        <c:majorTickMark val="out"/>
        <c:minorTickMark val="none"/>
        <c:tickLblPos val="none"/>
        <c:crossAx val="-304654832"/>
        <c:crosses val="autoZero"/>
        <c:crossBetween val="between"/>
      </c:valAx>
    </c:plotArea>
    <c:plotVisOnly val="1"/>
    <c:dispBlanksAs val="gap"/>
    <c:showDLblsOverMax val="0"/>
  </c:chart>
  <c:txPr>
    <a:bodyPr/>
    <a:lstStyle/>
    <a:p>
      <a:pPr>
        <a:defRPr sz="1100">
          <a:solidFill>
            <a:sysClr val="windowText" lastClr="000000"/>
          </a:solidFill>
        </a:defRPr>
      </a:pPr>
      <a:endParaRPr lang="es-MX"/>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spPr>
            <a:solidFill>
              <a:srgbClr val="C00000"/>
            </a:solidFill>
            <a:scene3d>
              <a:camera prst="orthographicFront"/>
              <a:lightRig rig="threePt" dir="t"/>
            </a:scene3d>
            <a:sp3d>
              <a:bevelT w="63500" h="25400"/>
            </a:sp3d>
          </c:spPr>
          <c:invertIfNegative val="0"/>
          <c:dPt>
            <c:idx val="0"/>
            <c:invertIfNegative val="0"/>
            <c:bubble3D val="0"/>
            <c:spPr>
              <a:solidFill>
                <a:srgbClr val="002060"/>
              </a:solidFill>
              <a:scene3d>
                <a:camera prst="orthographicFront"/>
                <a:lightRig rig="threePt" dir="t"/>
              </a:scene3d>
              <a:sp3d>
                <a:bevelT w="63500" h="25400"/>
              </a:sp3d>
            </c:spPr>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Tabulación!$B$301:$B$308</c:f>
              <c:strCache>
                <c:ptCount val="8"/>
                <c:pt idx="0">
                  <c:v>Total</c:v>
                </c:pt>
                <c:pt idx="1">
                  <c:v>S/D</c:v>
                </c:pt>
                <c:pt idx="2">
                  <c:v>Empresarios</c:v>
                </c:pt>
                <c:pt idx="3">
                  <c:v>Directivos</c:v>
                </c:pt>
                <c:pt idx="4">
                  <c:v>Profesionistas</c:v>
                </c:pt>
                <c:pt idx="5">
                  <c:v>Instituciones</c:v>
                </c:pt>
                <c:pt idx="6">
                  <c:v>Políticos / Funcionarios</c:v>
                </c:pt>
                <c:pt idx="7">
                  <c:v>Académicos</c:v>
                </c:pt>
              </c:strCache>
            </c:strRef>
          </c:cat>
          <c:val>
            <c:numRef>
              <c:f>Tabulación!$C$301:$C$308</c:f>
              <c:numCache>
                <c:formatCode>0.0</c:formatCode>
                <c:ptCount val="8"/>
                <c:pt idx="0">
                  <c:v>4.2</c:v>
                </c:pt>
                <c:pt idx="1">
                  <c:v>4.2</c:v>
                </c:pt>
                <c:pt idx="2">
                  <c:v>4.2</c:v>
                </c:pt>
                <c:pt idx="3">
                  <c:v>4.0999999999999996</c:v>
                </c:pt>
                <c:pt idx="4">
                  <c:v>4.3</c:v>
                </c:pt>
                <c:pt idx="5">
                  <c:v>4.3</c:v>
                </c:pt>
                <c:pt idx="6">
                  <c:v>4.4000000000000004</c:v>
                </c:pt>
                <c:pt idx="7">
                  <c:v>4</c:v>
                </c:pt>
              </c:numCache>
            </c:numRef>
          </c:val>
        </c:ser>
        <c:dLbls>
          <c:showLegendKey val="0"/>
          <c:showVal val="0"/>
          <c:showCatName val="0"/>
          <c:showSerName val="0"/>
          <c:showPercent val="0"/>
          <c:showBubbleSize val="0"/>
        </c:dLbls>
        <c:gapWidth val="57"/>
        <c:axId val="-304648848"/>
        <c:axId val="-304662448"/>
      </c:barChart>
      <c:catAx>
        <c:axId val="-304648848"/>
        <c:scaling>
          <c:orientation val="minMax"/>
        </c:scaling>
        <c:delete val="0"/>
        <c:axPos val="b"/>
        <c:numFmt formatCode="General" sourceLinked="0"/>
        <c:majorTickMark val="none"/>
        <c:minorTickMark val="none"/>
        <c:tickLblPos val="nextTo"/>
        <c:spPr>
          <a:ln>
            <a:solidFill>
              <a:schemeClr val="tx1">
                <a:lumMod val="50000"/>
              </a:schemeClr>
            </a:solidFill>
          </a:ln>
        </c:spPr>
        <c:crossAx val="-304662448"/>
        <c:crosses val="autoZero"/>
        <c:auto val="1"/>
        <c:lblAlgn val="ctr"/>
        <c:lblOffset val="100"/>
        <c:noMultiLvlLbl val="0"/>
      </c:catAx>
      <c:valAx>
        <c:axId val="-304662448"/>
        <c:scaling>
          <c:orientation val="minMax"/>
          <c:max val="5"/>
          <c:min val="1"/>
        </c:scaling>
        <c:delete val="1"/>
        <c:axPos val="l"/>
        <c:numFmt formatCode="0.0" sourceLinked="1"/>
        <c:majorTickMark val="out"/>
        <c:minorTickMark val="none"/>
        <c:tickLblPos val="none"/>
        <c:crossAx val="-304648848"/>
        <c:crosses val="autoZero"/>
        <c:crossBetween val="between"/>
      </c:valAx>
    </c:plotArea>
    <c:plotVisOnly val="1"/>
    <c:dispBlanksAs val="gap"/>
    <c:showDLblsOverMax val="0"/>
  </c:chart>
  <c:txPr>
    <a:bodyPr/>
    <a:lstStyle/>
    <a:p>
      <a:pPr>
        <a:defRPr sz="1200">
          <a:solidFill>
            <a:sysClr val="windowText" lastClr="000000"/>
          </a:solidFill>
        </a:defRPr>
      </a:pPr>
      <a:endParaRPr lang="es-MX"/>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813142257298514E-2"/>
          <c:y val="0.16115669687495038"/>
          <c:w val="0.97259273891685949"/>
          <c:h val="0.73267132025013149"/>
        </c:manualLayout>
      </c:layout>
      <c:barChart>
        <c:barDir val="col"/>
        <c:grouping val="clustered"/>
        <c:varyColors val="0"/>
        <c:ser>
          <c:idx val="0"/>
          <c:order val="0"/>
          <c:tx>
            <c:strRef>
              <c:f>Tabulación!$B$30</c:f>
              <c:strCache>
                <c:ptCount val="1"/>
                <c:pt idx="0">
                  <c:v>El actual</c:v>
                </c:pt>
              </c:strCache>
            </c:strRef>
          </c:tx>
          <c:spPr>
            <a:solidFill>
              <a:srgbClr val="C00000"/>
            </a:solidFill>
            <a:scene3d>
              <a:camera prst="orthographicFront"/>
              <a:lightRig rig="threePt" dir="t"/>
            </a:scene3d>
            <a:sp3d>
              <a:bevelT w="63500" h="25400"/>
            </a:sp3d>
          </c:spPr>
          <c:invertIfNegative val="0"/>
          <c:dLbls>
            <c:dLbl>
              <c:idx val="0"/>
              <c:spPr>
                <a:noFill/>
                <a:ln>
                  <a:noFill/>
                </a:ln>
                <a:effectLst/>
              </c:spPr>
              <c:txPr>
                <a:bodyPr wrap="square" lIns="38100" tIns="19050" rIns="38100" bIns="19050" anchor="ctr">
                  <a:spAutoFit/>
                </a:bodyPr>
                <a:lstStyle/>
                <a:p>
                  <a:pPr>
                    <a:defRPr sz="1400"/>
                  </a:pPr>
                  <a:endParaRPr lang="es-MX"/>
                </a:p>
              </c:txPr>
              <c:showLegendKey val="0"/>
              <c:showVal val="1"/>
              <c:showCatName val="0"/>
              <c:showSerName val="0"/>
              <c:showPercent val="0"/>
              <c:showBubbleSize val="0"/>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Tabulación!$C$29:$J$29</c:f>
              <c:strCache>
                <c:ptCount val="8"/>
                <c:pt idx="0">
                  <c:v>Total</c:v>
                </c:pt>
                <c:pt idx="1">
                  <c:v>S/D</c:v>
                </c:pt>
                <c:pt idx="2">
                  <c:v>Empresarios</c:v>
                </c:pt>
                <c:pt idx="3">
                  <c:v>Directivos</c:v>
                </c:pt>
                <c:pt idx="4">
                  <c:v>Profesionistas</c:v>
                </c:pt>
                <c:pt idx="5">
                  <c:v>Instituciones</c:v>
                </c:pt>
                <c:pt idx="6">
                  <c:v>Políticos / Funcionarios</c:v>
                </c:pt>
                <c:pt idx="7">
                  <c:v>Académicos</c:v>
                </c:pt>
              </c:strCache>
            </c:strRef>
          </c:cat>
          <c:val>
            <c:numRef>
              <c:f>Tabulación!$C$30:$J$30</c:f>
              <c:numCache>
                <c:formatCode>0%</c:formatCode>
                <c:ptCount val="8"/>
                <c:pt idx="0">
                  <c:v>0.36290322580645185</c:v>
                </c:pt>
                <c:pt idx="1">
                  <c:v>0.30263157894736842</c:v>
                </c:pt>
                <c:pt idx="2">
                  <c:v>0.21621621621621631</c:v>
                </c:pt>
                <c:pt idx="3">
                  <c:v>0.36486486486486541</c:v>
                </c:pt>
                <c:pt idx="4">
                  <c:v>0.47619047619047633</c:v>
                </c:pt>
                <c:pt idx="5">
                  <c:v>0.3846153846153848</c:v>
                </c:pt>
                <c:pt idx="6">
                  <c:v>0.2</c:v>
                </c:pt>
                <c:pt idx="7">
                  <c:v>0.16666666666666666</c:v>
                </c:pt>
              </c:numCache>
            </c:numRef>
          </c:val>
        </c:ser>
        <c:ser>
          <c:idx val="1"/>
          <c:order val="1"/>
          <c:tx>
            <c:strRef>
              <c:f>Tabulación!$B$31</c:f>
              <c:strCache>
                <c:ptCount val="1"/>
                <c:pt idx="0">
                  <c:v>El anterior</c:v>
                </c:pt>
              </c:strCache>
            </c:strRef>
          </c:tx>
          <c:spPr>
            <a:solidFill>
              <a:srgbClr val="002060"/>
            </a:solidFill>
            <a:scene3d>
              <a:camera prst="orthographicFront"/>
              <a:lightRig rig="threePt" dir="t"/>
            </a:scene3d>
            <a:sp3d>
              <a:bevelT w="63500" h="25400"/>
            </a:sp3d>
          </c:spPr>
          <c:invertIfNegative val="0"/>
          <c:dLbls>
            <c:dLbl>
              <c:idx val="0"/>
              <c:spPr>
                <a:noFill/>
                <a:ln>
                  <a:noFill/>
                </a:ln>
                <a:effectLst/>
              </c:spPr>
              <c:txPr>
                <a:bodyPr wrap="square" lIns="38100" tIns="19050" rIns="38100" bIns="19050" anchor="ctr">
                  <a:spAutoFit/>
                </a:bodyPr>
                <a:lstStyle/>
                <a:p>
                  <a:pPr>
                    <a:defRPr sz="1400"/>
                  </a:pPr>
                  <a:endParaRPr lang="es-MX"/>
                </a:p>
              </c:txPr>
              <c:showLegendKey val="0"/>
              <c:showVal val="1"/>
              <c:showCatName val="0"/>
              <c:showSerName val="0"/>
              <c:showPercent val="0"/>
              <c:showBubbleSize val="0"/>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Tabulación!$C$29:$J$29</c:f>
              <c:strCache>
                <c:ptCount val="8"/>
                <c:pt idx="0">
                  <c:v>Total</c:v>
                </c:pt>
                <c:pt idx="1">
                  <c:v>S/D</c:v>
                </c:pt>
                <c:pt idx="2">
                  <c:v>Empresarios</c:v>
                </c:pt>
                <c:pt idx="3">
                  <c:v>Directivos</c:v>
                </c:pt>
                <c:pt idx="4">
                  <c:v>Profesionistas</c:v>
                </c:pt>
                <c:pt idx="5">
                  <c:v>Instituciones</c:v>
                </c:pt>
                <c:pt idx="6">
                  <c:v>Políticos / Funcionarios</c:v>
                </c:pt>
                <c:pt idx="7">
                  <c:v>Académicos</c:v>
                </c:pt>
              </c:strCache>
            </c:strRef>
          </c:cat>
          <c:val>
            <c:numRef>
              <c:f>Tabulación!$C$31:$J$31</c:f>
              <c:numCache>
                <c:formatCode>0%</c:formatCode>
                <c:ptCount val="8"/>
                <c:pt idx="0">
                  <c:v>0.63709677419354882</c:v>
                </c:pt>
                <c:pt idx="1">
                  <c:v>0.69736842105263119</c:v>
                </c:pt>
                <c:pt idx="2">
                  <c:v>0.78378378378378377</c:v>
                </c:pt>
                <c:pt idx="3">
                  <c:v>0.63513513513513542</c:v>
                </c:pt>
                <c:pt idx="4">
                  <c:v>0.52380952380952384</c:v>
                </c:pt>
                <c:pt idx="5">
                  <c:v>0.61538461538461564</c:v>
                </c:pt>
                <c:pt idx="6">
                  <c:v>0.8</c:v>
                </c:pt>
                <c:pt idx="7">
                  <c:v>0.8333333333333337</c:v>
                </c:pt>
              </c:numCache>
            </c:numRef>
          </c:val>
        </c:ser>
        <c:dLbls>
          <c:showLegendKey val="0"/>
          <c:showVal val="0"/>
          <c:showCatName val="0"/>
          <c:showSerName val="0"/>
          <c:showPercent val="0"/>
          <c:showBubbleSize val="0"/>
        </c:dLbls>
        <c:gapWidth val="80"/>
        <c:overlap val="3"/>
        <c:axId val="-304656464"/>
        <c:axId val="-304664080"/>
      </c:barChart>
      <c:catAx>
        <c:axId val="-304656464"/>
        <c:scaling>
          <c:orientation val="minMax"/>
        </c:scaling>
        <c:delete val="0"/>
        <c:axPos val="b"/>
        <c:numFmt formatCode="General" sourceLinked="0"/>
        <c:majorTickMark val="none"/>
        <c:minorTickMark val="none"/>
        <c:tickLblPos val="nextTo"/>
        <c:spPr>
          <a:ln>
            <a:solidFill>
              <a:schemeClr val="tx1">
                <a:lumMod val="50000"/>
              </a:schemeClr>
            </a:solidFill>
          </a:ln>
        </c:spPr>
        <c:crossAx val="-304664080"/>
        <c:crosses val="autoZero"/>
        <c:auto val="1"/>
        <c:lblAlgn val="ctr"/>
        <c:lblOffset val="100"/>
        <c:noMultiLvlLbl val="0"/>
      </c:catAx>
      <c:valAx>
        <c:axId val="-304664080"/>
        <c:scaling>
          <c:orientation val="minMax"/>
        </c:scaling>
        <c:delete val="1"/>
        <c:axPos val="l"/>
        <c:numFmt formatCode="0%" sourceLinked="1"/>
        <c:majorTickMark val="out"/>
        <c:minorTickMark val="none"/>
        <c:tickLblPos val="none"/>
        <c:crossAx val="-304656464"/>
        <c:crosses val="autoZero"/>
        <c:crossBetween val="between"/>
      </c:valAx>
    </c:plotArea>
    <c:legend>
      <c:legendPos val="r"/>
      <c:layout>
        <c:manualLayout>
          <c:xMode val="edge"/>
          <c:yMode val="edge"/>
          <c:x val="0.35447606029236661"/>
          <c:y val="1.8036686399923819E-2"/>
          <c:w val="0.26311575453194691"/>
          <c:h val="9.8153280587871206E-2"/>
        </c:manualLayout>
      </c:layout>
      <c:overlay val="0"/>
      <c:txPr>
        <a:bodyPr/>
        <a:lstStyle/>
        <a:p>
          <a:pPr>
            <a:defRPr sz="1200"/>
          </a:pPr>
          <a:endParaRPr lang="es-MX"/>
        </a:p>
      </c:txPr>
    </c:legend>
    <c:plotVisOnly val="1"/>
    <c:dispBlanksAs val="gap"/>
    <c:showDLblsOverMax val="0"/>
  </c:chart>
  <c:txPr>
    <a:bodyPr/>
    <a:lstStyle/>
    <a:p>
      <a:pPr>
        <a:defRPr sz="1100">
          <a:solidFill>
            <a:sysClr val="windowText" lastClr="000000"/>
          </a:solidFill>
        </a:defRPr>
      </a:pPr>
      <a:endParaRPr lang="es-MX"/>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spPr>
            <a:solidFill>
              <a:srgbClr val="C00000"/>
            </a:solidFill>
            <a:scene3d>
              <a:camera prst="orthographicFront"/>
              <a:lightRig rig="threePt" dir="t"/>
            </a:scene3d>
            <a:sp3d>
              <a:bevelT w="63500" h="25400"/>
            </a:sp3d>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Tabulación!$B$1155:$B$1159</c:f>
              <c:strCache>
                <c:ptCount val="5"/>
                <c:pt idx="0">
                  <c:v>Menor a 30 años</c:v>
                </c:pt>
                <c:pt idx="1">
                  <c:v>De 31 a 40 años</c:v>
                </c:pt>
                <c:pt idx="2">
                  <c:v>De 41 a 50 años</c:v>
                </c:pt>
                <c:pt idx="3">
                  <c:v>De 51 a 60 años</c:v>
                </c:pt>
                <c:pt idx="4">
                  <c:v>Más de 60 años</c:v>
                </c:pt>
              </c:strCache>
            </c:strRef>
          </c:cat>
          <c:val>
            <c:numRef>
              <c:f>Tabulación!$C$1155:$C$1159</c:f>
              <c:numCache>
                <c:formatCode>0%</c:formatCode>
                <c:ptCount val="5"/>
                <c:pt idx="0">
                  <c:v>0.10218978102189782</c:v>
                </c:pt>
                <c:pt idx="1">
                  <c:v>0.31021897810219001</c:v>
                </c:pt>
                <c:pt idx="2">
                  <c:v>0.28102189781021913</c:v>
                </c:pt>
                <c:pt idx="3">
                  <c:v>0.17153284671532856</c:v>
                </c:pt>
                <c:pt idx="4">
                  <c:v>0.13503649635036513</c:v>
                </c:pt>
              </c:numCache>
            </c:numRef>
          </c:val>
        </c:ser>
        <c:dLbls>
          <c:showLegendKey val="0"/>
          <c:showVal val="0"/>
          <c:showCatName val="0"/>
          <c:showSerName val="0"/>
          <c:showPercent val="0"/>
          <c:showBubbleSize val="0"/>
        </c:dLbls>
        <c:gapWidth val="39"/>
        <c:axId val="-557877792"/>
        <c:axId val="-557875072"/>
      </c:barChart>
      <c:catAx>
        <c:axId val="-557877792"/>
        <c:scaling>
          <c:orientation val="minMax"/>
        </c:scaling>
        <c:delete val="0"/>
        <c:axPos val="b"/>
        <c:numFmt formatCode="General" sourceLinked="0"/>
        <c:majorTickMark val="none"/>
        <c:minorTickMark val="none"/>
        <c:tickLblPos val="nextTo"/>
        <c:spPr>
          <a:ln>
            <a:solidFill>
              <a:schemeClr val="tx1">
                <a:lumMod val="50000"/>
              </a:schemeClr>
            </a:solidFill>
          </a:ln>
        </c:spPr>
        <c:txPr>
          <a:bodyPr/>
          <a:lstStyle/>
          <a:p>
            <a:pPr>
              <a:defRPr sz="900"/>
            </a:pPr>
            <a:endParaRPr lang="es-MX"/>
          </a:p>
        </c:txPr>
        <c:crossAx val="-557875072"/>
        <c:crosses val="autoZero"/>
        <c:auto val="1"/>
        <c:lblAlgn val="ctr"/>
        <c:lblOffset val="100"/>
        <c:noMultiLvlLbl val="0"/>
      </c:catAx>
      <c:valAx>
        <c:axId val="-557875072"/>
        <c:scaling>
          <c:orientation val="minMax"/>
        </c:scaling>
        <c:delete val="1"/>
        <c:axPos val="l"/>
        <c:numFmt formatCode="0%" sourceLinked="1"/>
        <c:majorTickMark val="out"/>
        <c:minorTickMark val="none"/>
        <c:tickLblPos val="none"/>
        <c:crossAx val="-557877792"/>
        <c:crosses val="autoZero"/>
        <c:crossBetween val="between"/>
      </c:valAx>
    </c:plotArea>
    <c:plotVisOnly val="1"/>
    <c:dispBlanksAs val="gap"/>
    <c:showDLblsOverMax val="0"/>
  </c:chart>
  <c:txPr>
    <a:bodyPr/>
    <a:lstStyle/>
    <a:p>
      <a:pPr>
        <a:defRPr>
          <a:solidFill>
            <a:schemeClr val="bg2"/>
          </a:solidFill>
        </a:defRPr>
      </a:pPr>
      <a:endParaRPr lang="es-MX"/>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6870106220081827E-2"/>
          <c:y val="9.2833074889547978E-2"/>
          <c:w val="0.96625978755983666"/>
          <c:h val="0.70427863936908863"/>
        </c:manualLayout>
      </c:layout>
      <c:barChart>
        <c:barDir val="col"/>
        <c:grouping val="clustered"/>
        <c:varyColors val="0"/>
        <c:ser>
          <c:idx val="0"/>
          <c:order val="0"/>
          <c:spPr>
            <a:solidFill>
              <a:srgbClr val="C00000"/>
            </a:solidFill>
            <a:scene3d>
              <a:camera prst="orthographicFront"/>
              <a:lightRig rig="threePt" dir="t"/>
            </a:scene3d>
            <a:sp3d>
              <a:bevelT w="63500" h="25400"/>
            </a:sp3d>
          </c:spPr>
          <c:invertIfNegative val="0"/>
          <c:dLbls>
            <c:spPr>
              <a:noFill/>
              <a:ln>
                <a:noFill/>
              </a:ln>
              <a:effectLst/>
            </c:spPr>
            <c:txPr>
              <a:bodyPr wrap="square" lIns="38100" tIns="19050" rIns="38100" bIns="19050" anchor="ctr">
                <a:spAutoFit/>
              </a:bodyPr>
              <a:lstStyle/>
              <a:p>
                <a:pPr>
                  <a:defRPr sz="1400"/>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Tabulación!$L$13:$P$13</c:f>
              <c:strCache>
                <c:ptCount val="5"/>
                <c:pt idx="0">
                  <c:v>Sergio Torres Félix, Presidente Municipal de Culiacán</c:v>
                </c:pt>
                <c:pt idx="1">
                  <c:v>Mario López Valdez, Gobernador de Sinaloa</c:v>
                </c:pt>
                <c:pt idx="2">
                  <c:v>Enrique Peña Nieto, Presidente de México</c:v>
                </c:pt>
                <c:pt idx="3">
                  <c:v>Gerardo Vargas Landeros, Secretario de Gobierno Estatal</c:v>
                </c:pt>
                <c:pt idx="4">
                  <c:v>Armando Villarreal, Secretario de Administración del Gobierno Estatal</c:v>
                </c:pt>
              </c:strCache>
            </c:strRef>
          </c:cat>
          <c:val>
            <c:numRef>
              <c:f>Tabulación!$L$14:$P$14</c:f>
              <c:numCache>
                <c:formatCode>General</c:formatCode>
                <c:ptCount val="5"/>
                <c:pt idx="0" formatCode="0.0">
                  <c:v>5</c:v>
                </c:pt>
                <c:pt idx="1">
                  <c:v>4.8</c:v>
                </c:pt>
                <c:pt idx="2">
                  <c:v>4.5999999999999996</c:v>
                </c:pt>
                <c:pt idx="3">
                  <c:v>4.4000000000000004</c:v>
                </c:pt>
                <c:pt idx="4">
                  <c:v>4.4000000000000004</c:v>
                </c:pt>
              </c:numCache>
            </c:numRef>
          </c:val>
        </c:ser>
        <c:dLbls>
          <c:showLegendKey val="0"/>
          <c:showVal val="0"/>
          <c:showCatName val="0"/>
          <c:showSerName val="0"/>
          <c:showPercent val="0"/>
          <c:showBubbleSize val="0"/>
        </c:dLbls>
        <c:gapWidth val="62"/>
        <c:overlap val="21"/>
        <c:axId val="-557876160"/>
        <c:axId val="-557875616"/>
      </c:barChart>
      <c:catAx>
        <c:axId val="-557876160"/>
        <c:scaling>
          <c:orientation val="minMax"/>
        </c:scaling>
        <c:delete val="0"/>
        <c:axPos val="b"/>
        <c:numFmt formatCode="General" sourceLinked="0"/>
        <c:majorTickMark val="none"/>
        <c:minorTickMark val="none"/>
        <c:tickLblPos val="nextTo"/>
        <c:spPr>
          <a:ln>
            <a:solidFill>
              <a:schemeClr val="tx1">
                <a:lumMod val="50000"/>
              </a:schemeClr>
            </a:solidFill>
          </a:ln>
        </c:spPr>
        <c:txPr>
          <a:bodyPr/>
          <a:lstStyle/>
          <a:p>
            <a:pPr>
              <a:defRPr sz="1100"/>
            </a:pPr>
            <a:endParaRPr lang="es-MX"/>
          </a:p>
        </c:txPr>
        <c:crossAx val="-557875616"/>
        <c:crosses val="autoZero"/>
        <c:auto val="1"/>
        <c:lblAlgn val="ctr"/>
        <c:lblOffset val="100"/>
        <c:noMultiLvlLbl val="0"/>
      </c:catAx>
      <c:valAx>
        <c:axId val="-557875616"/>
        <c:scaling>
          <c:orientation val="minMax"/>
          <c:max val="5"/>
          <c:min val="1"/>
        </c:scaling>
        <c:delete val="1"/>
        <c:axPos val="l"/>
        <c:numFmt formatCode="0.0" sourceLinked="1"/>
        <c:majorTickMark val="out"/>
        <c:minorTickMark val="none"/>
        <c:tickLblPos val="none"/>
        <c:crossAx val="-557876160"/>
        <c:crosses val="autoZero"/>
        <c:crossBetween val="between"/>
      </c:valAx>
    </c:plotArea>
    <c:plotVisOnly val="1"/>
    <c:dispBlanksAs val="gap"/>
    <c:showDLblsOverMax val="0"/>
  </c:chart>
  <c:txPr>
    <a:bodyPr/>
    <a:lstStyle/>
    <a:p>
      <a:pPr>
        <a:defRPr>
          <a:solidFill>
            <a:schemeClr val="bg2"/>
          </a:solidFill>
        </a:defRPr>
      </a:pPr>
      <a:endParaRPr lang="es-MX"/>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idx val="0"/>
            <c:bubble3D val="0"/>
            <c:spPr>
              <a:solidFill>
                <a:srgbClr val="00206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1"/>
            <c:bubble3D val="0"/>
            <c:spPr>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Lbls>
            <c:dLbl>
              <c:idx val="0"/>
              <c:layout>
                <c:manualLayout>
                  <c:x val="0.19920457595393373"/>
                  <c:y val="-2.5195613185836553E-2"/>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tx1"/>
                      </a:solidFill>
                      <a:latin typeface="+mn-lt"/>
                      <a:ea typeface="+mn-ea"/>
                      <a:cs typeface="+mn-cs"/>
                    </a:defRPr>
                  </a:pPr>
                  <a:endParaRPr lang="es-MX"/>
                </a:p>
              </c:txPr>
              <c:dLblPos val="bestFit"/>
              <c:showLegendKey val="0"/>
              <c:showVal val="0"/>
              <c:showCatName val="1"/>
              <c:showSerName val="0"/>
              <c:showPercent val="1"/>
              <c:showBubbleSize val="0"/>
              <c:extLst>
                <c:ext xmlns:c15="http://schemas.microsoft.com/office/drawing/2012/chart" uri="{CE6537A1-D6FC-4f65-9D91-7224C49458BB}"/>
              </c:extLst>
            </c:dLbl>
            <c:dLbl>
              <c:idx val="1"/>
              <c:layout>
                <c:manualLayout>
                  <c:x val="-0.26007264082874681"/>
                  <c:y val="-1.574725824114781E-2"/>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tx1"/>
                      </a:solidFill>
                      <a:latin typeface="+mn-lt"/>
                      <a:ea typeface="+mn-ea"/>
                      <a:cs typeface="+mn-cs"/>
                    </a:defRPr>
                  </a:pPr>
                  <a:endParaRPr lang="es-MX"/>
                </a:p>
              </c:txPr>
              <c:dLblPos val="bestFit"/>
              <c:showLegendKey val="0"/>
              <c:showVal val="0"/>
              <c:showCatName val="1"/>
              <c:showSerName val="0"/>
              <c:showPercent val="1"/>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bg2"/>
                    </a:solidFill>
                    <a:latin typeface="+mn-lt"/>
                    <a:ea typeface="+mn-ea"/>
                    <a:cs typeface="+mn-cs"/>
                  </a:defRPr>
                </a:pPr>
                <a:endParaRPr lang="es-MX"/>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'[Base Líderes Bien Informado.xlsx]Tabulación'!$Q$99:$Q$100</c:f>
              <c:strCache>
                <c:ptCount val="2"/>
                <c:pt idx="0">
                  <c:v>El actual</c:v>
                </c:pt>
                <c:pt idx="1">
                  <c:v>El anterior</c:v>
                </c:pt>
              </c:strCache>
            </c:strRef>
          </c:cat>
          <c:val>
            <c:numRef>
              <c:f>'[Base Líderes Bien Informado.xlsx]Tabulación'!$R$99:$R$100</c:f>
              <c:numCache>
                <c:formatCode>General</c:formatCode>
                <c:ptCount val="2"/>
                <c:pt idx="0">
                  <c:v>36</c:v>
                </c:pt>
                <c:pt idx="1">
                  <c:v>64</c:v>
                </c:pt>
              </c:numCache>
            </c:numRef>
          </c:val>
        </c:ser>
        <c:dLbls>
          <c:dLblPos val="outEnd"/>
          <c:showLegendKey val="0"/>
          <c:showVal val="0"/>
          <c:showCatName val="0"/>
          <c:showSerName val="0"/>
          <c:showPercent val="1"/>
          <c:showBubbleSize val="0"/>
          <c:showLeaderLines val="1"/>
        </c:dLbls>
        <c:firstSliceAng val="204"/>
      </c:pieChart>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0074255034464792"/>
          <c:y val="3.6164354058126104E-2"/>
          <c:w val="0.64277201523063132"/>
          <c:h val="0.93028138199069466"/>
        </c:manualLayout>
      </c:layout>
      <c:barChart>
        <c:barDir val="bar"/>
        <c:grouping val="clustered"/>
        <c:varyColors val="0"/>
        <c:ser>
          <c:idx val="0"/>
          <c:order val="0"/>
          <c:spPr>
            <a:solidFill>
              <a:srgbClr val="C00000"/>
            </a:solidFill>
            <a:scene3d>
              <a:camera prst="orthographicFront"/>
              <a:lightRig rig="threePt" dir="t"/>
            </a:scene3d>
            <a:sp3d>
              <a:bevelT w="63500" h="25400"/>
            </a:sp3d>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Tabulación!$K$48:$K$58</c:f>
              <c:strCache>
                <c:ptCount val="11"/>
                <c:pt idx="0">
                  <c:v>No sabe</c:v>
                </c:pt>
                <c:pt idx="1">
                  <c:v>Ningún partido</c:v>
                </c:pt>
                <c:pt idx="2">
                  <c:v>Morena</c:v>
                </c:pt>
                <c:pt idx="3">
                  <c:v>Nueva Alianza</c:v>
                </c:pt>
                <c:pt idx="4">
                  <c:v>PRD</c:v>
                </c:pt>
                <c:pt idx="5">
                  <c:v>Partido Verde</c:v>
                </c:pt>
                <c:pt idx="6">
                  <c:v>Otro partido</c:v>
                </c:pt>
                <c:pt idx="7">
                  <c:v>Candidato independiente</c:v>
                </c:pt>
                <c:pt idx="8">
                  <c:v>PAS</c:v>
                </c:pt>
                <c:pt idx="9">
                  <c:v>PAN</c:v>
                </c:pt>
                <c:pt idx="10">
                  <c:v>PRI</c:v>
                </c:pt>
              </c:strCache>
            </c:strRef>
          </c:cat>
          <c:val>
            <c:numRef>
              <c:f>Tabulación!$L$48:$L$58</c:f>
              <c:numCache>
                <c:formatCode>0%</c:formatCode>
                <c:ptCount val="11"/>
                <c:pt idx="0">
                  <c:v>0.17518248175182496</c:v>
                </c:pt>
                <c:pt idx="1">
                  <c:v>7.6642335766423361E-2</c:v>
                </c:pt>
                <c:pt idx="2" formatCode="0.0%">
                  <c:v>3.6496350364963533E-3</c:v>
                </c:pt>
                <c:pt idx="3" formatCode="0.0%">
                  <c:v>3.6496350364963533E-3</c:v>
                </c:pt>
                <c:pt idx="4" formatCode="0.0%">
                  <c:v>3.6496350364963533E-3</c:v>
                </c:pt>
                <c:pt idx="5" formatCode="0.0%">
                  <c:v>3.6496350364963533E-3</c:v>
                </c:pt>
                <c:pt idx="6" formatCode="0.0%">
                  <c:v>3.6496350364963533E-3</c:v>
                </c:pt>
                <c:pt idx="7">
                  <c:v>3.2846715328467183E-2</c:v>
                </c:pt>
                <c:pt idx="8">
                  <c:v>4.0145985401459812E-2</c:v>
                </c:pt>
                <c:pt idx="9">
                  <c:v>0.10948905109489047</c:v>
                </c:pt>
                <c:pt idx="10">
                  <c:v>0.54744525547445289</c:v>
                </c:pt>
              </c:numCache>
            </c:numRef>
          </c:val>
        </c:ser>
        <c:dLbls>
          <c:showLegendKey val="0"/>
          <c:showVal val="0"/>
          <c:showCatName val="0"/>
          <c:showSerName val="0"/>
          <c:showPercent val="0"/>
          <c:showBubbleSize val="0"/>
        </c:dLbls>
        <c:gapWidth val="58"/>
        <c:axId val="-307064368"/>
        <c:axId val="-307067632"/>
      </c:barChart>
      <c:catAx>
        <c:axId val="-307064368"/>
        <c:scaling>
          <c:orientation val="minMax"/>
        </c:scaling>
        <c:delete val="0"/>
        <c:axPos val="l"/>
        <c:numFmt formatCode="General" sourceLinked="0"/>
        <c:majorTickMark val="none"/>
        <c:minorTickMark val="none"/>
        <c:tickLblPos val="nextTo"/>
        <c:spPr>
          <a:ln>
            <a:solidFill>
              <a:schemeClr val="tx1">
                <a:lumMod val="50000"/>
              </a:schemeClr>
            </a:solidFill>
          </a:ln>
        </c:spPr>
        <c:crossAx val="-307067632"/>
        <c:crosses val="autoZero"/>
        <c:auto val="1"/>
        <c:lblAlgn val="ctr"/>
        <c:lblOffset val="100"/>
        <c:noMultiLvlLbl val="0"/>
      </c:catAx>
      <c:valAx>
        <c:axId val="-307067632"/>
        <c:scaling>
          <c:orientation val="minMax"/>
        </c:scaling>
        <c:delete val="1"/>
        <c:axPos val="b"/>
        <c:numFmt formatCode="0%" sourceLinked="1"/>
        <c:majorTickMark val="out"/>
        <c:minorTickMark val="none"/>
        <c:tickLblPos val="none"/>
        <c:crossAx val="-307064368"/>
        <c:crosses val="autoZero"/>
        <c:crossBetween val="between"/>
      </c:valAx>
    </c:plotArea>
    <c:plotVisOnly val="1"/>
    <c:dispBlanksAs val="gap"/>
    <c:showDLblsOverMax val="0"/>
  </c:chart>
  <c:txPr>
    <a:bodyPr/>
    <a:lstStyle/>
    <a:p>
      <a:pPr>
        <a:defRPr sz="1200">
          <a:solidFill>
            <a:sysClr val="windowText" lastClr="000000"/>
          </a:solidFill>
        </a:defRPr>
      </a:pPr>
      <a:endParaRPr lang="es-MX"/>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0681085939946116"/>
          <c:y val="3.6164354058126104E-2"/>
          <c:w val="0.536703769511235"/>
          <c:h val="0.93028138199069466"/>
        </c:manualLayout>
      </c:layout>
      <c:barChart>
        <c:barDir val="bar"/>
        <c:grouping val="clustered"/>
        <c:varyColors val="0"/>
        <c:ser>
          <c:idx val="0"/>
          <c:order val="0"/>
          <c:spPr>
            <a:solidFill>
              <a:srgbClr val="C00000"/>
            </a:solidFill>
            <a:scene3d>
              <a:camera prst="orthographicFront"/>
              <a:lightRig rig="threePt" dir="t"/>
            </a:scene3d>
            <a:sp3d>
              <a:bevelT w="63500" h="25400"/>
            </a:sp3d>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Tabulación!$L$81:$L$97</c:f>
              <c:strCache>
                <c:ptCount val="17"/>
                <c:pt idx="0">
                  <c:v>No sabe</c:v>
                </c:pt>
                <c:pt idx="1">
                  <c:v>Ninguno</c:v>
                </c:pt>
                <c:pt idx="2">
                  <c:v>David López</c:v>
                </c:pt>
                <c:pt idx="3">
                  <c:v>El Abstencionismo</c:v>
                </c:pt>
                <c:pt idx="4">
                  <c:v>El del PRD</c:v>
                </c:pt>
                <c:pt idx="5">
                  <c:v>Jesús Valdés Palazuelos</c:v>
                </c:pt>
                <c:pt idx="6">
                  <c:v>Mariano Gómez</c:v>
                </c:pt>
                <c:pt idx="7">
                  <c:v>Melchor Angulo</c:v>
                </c:pt>
                <c:pt idx="8">
                  <c:v>Aarón Irízar</c:v>
                </c:pt>
                <c:pt idx="9">
                  <c:v>Heriberto Félix Guerra</c:v>
                </c:pt>
                <c:pt idx="10">
                  <c:v>El del PAN</c:v>
                </c:pt>
                <c:pt idx="11">
                  <c:v>Jesús Vizcarra Calderón</c:v>
                </c:pt>
                <c:pt idx="12">
                  <c:v>El del PRI</c:v>
                </c:pt>
                <c:pt idx="13">
                  <c:v>Francisco Frías Castro</c:v>
                </c:pt>
                <c:pt idx="14">
                  <c:v>Candidato independiente</c:v>
                </c:pt>
                <c:pt idx="15">
                  <c:v>Héctor Melesio Cuén Ojeda</c:v>
                </c:pt>
                <c:pt idx="16">
                  <c:v>Quirino Ordaz Coppel</c:v>
                </c:pt>
              </c:strCache>
            </c:strRef>
          </c:cat>
          <c:val>
            <c:numRef>
              <c:f>Tabulación!$M$81:$M$97</c:f>
              <c:numCache>
                <c:formatCode>0%</c:formatCode>
                <c:ptCount val="17"/>
                <c:pt idx="0">
                  <c:v>0.15328467153284681</c:v>
                </c:pt>
                <c:pt idx="1">
                  <c:v>7.2992700729927074E-3</c:v>
                </c:pt>
                <c:pt idx="2" formatCode="0.0%">
                  <c:v>3.6496350364963533E-3</c:v>
                </c:pt>
                <c:pt idx="3" formatCode="0.0%">
                  <c:v>3.6496350364963533E-3</c:v>
                </c:pt>
                <c:pt idx="4" formatCode="0.0%">
                  <c:v>3.6496350364963533E-3</c:v>
                </c:pt>
                <c:pt idx="5" formatCode="0.0%">
                  <c:v>3.6496350364963533E-3</c:v>
                </c:pt>
                <c:pt idx="6" formatCode="0.0%">
                  <c:v>3.6496350364963533E-3</c:v>
                </c:pt>
                <c:pt idx="7" formatCode="0.0%">
                  <c:v>3.6496350364963533E-3</c:v>
                </c:pt>
                <c:pt idx="8">
                  <c:v>7.2992700729927074E-3</c:v>
                </c:pt>
                <c:pt idx="9">
                  <c:v>7.2992700729927074E-3</c:v>
                </c:pt>
                <c:pt idx="10">
                  <c:v>1.0948905109489059E-2</c:v>
                </c:pt>
                <c:pt idx="11">
                  <c:v>1.0948905109489059E-2</c:v>
                </c:pt>
                <c:pt idx="12">
                  <c:v>1.8248175182481761E-2</c:v>
                </c:pt>
                <c:pt idx="13">
                  <c:v>1.8248175182481761E-2</c:v>
                </c:pt>
                <c:pt idx="14">
                  <c:v>2.9197080291970798E-2</c:v>
                </c:pt>
                <c:pt idx="15">
                  <c:v>0.15693430656934329</c:v>
                </c:pt>
                <c:pt idx="16">
                  <c:v>0.55839416058394153</c:v>
                </c:pt>
              </c:numCache>
            </c:numRef>
          </c:val>
        </c:ser>
        <c:dLbls>
          <c:showLegendKey val="0"/>
          <c:showVal val="0"/>
          <c:showCatName val="0"/>
          <c:showSerName val="0"/>
          <c:showPercent val="0"/>
          <c:showBubbleSize val="0"/>
        </c:dLbls>
        <c:gapWidth val="58"/>
        <c:axId val="-307069808"/>
        <c:axId val="-307058928"/>
      </c:barChart>
      <c:catAx>
        <c:axId val="-307069808"/>
        <c:scaling>
          <c:orientation val="minMax"/>
        </c:scaling>
        <c:delete val="0"/>
        <c:axPos val="l"/>
        <c:numFmt formatCode="General" sourceLinked="0"/>
        <c:majorTickMark val="none"/>
        <c:minorTickMark val="none"/>
        <c:tickLblPos val="nextTo"/>
        <c:spPr>
          <a:ln>
            <a:solidFill>
              <a:schemeClr val="tx1">
                <a:lumMod val="50000"/>
              </a:schemeClr>
            </a:solidFill>
          </a:ln>
        </c:spPr>
        <c:crossAx val="-307058928"/>
        <c:crosses val="autoZero"/>
        <c:auto val="1"/>
        <c:lblAlgn val="ctr"/>
        <c:lblOffset val="100"/>
        <c:noMultiLvlLbl val="0"/>
      </c:catAx>
      <c:valAx>
        <c:axId val="-307058928"/>
        <c:scaling>
          <c:orientation val="minMax"/>
        </c:scaling>
        <c:delete val="1"/>
        <c:axPos val="b"/>
        <c:numFmt formatCode="0%" sourceLinked="1"/>
        <c:majorTickMark val="out"/>
        <c:minorTickMark val="none"/>
        <c:tickLblPos val="none"/>
        <c:crossAx val="-307069808"/>
        <c:crosses val="autoZero"/>
        <c:crossBetween val="between"/>
      </c:valAx>
    </c:plotArea>
    <c:plotVisOnly val="1"/>
    <c:dispBlanksAs val="gap"/>
    <c:showDLblsOverMax val="0"/>
  </c:chart>
  <c:txPr>
    <a:bodyPr/>
    <a:lstStyle/>
    <a:p>
      <a:pPr>
        <a:defRPr sz="1100">
          <a:solidFill>
            <a:schemeClr val="bg2"/>
          </a:solidFill>
        </a:defRPr>
      </a:pPr>
      <a:endParaRPr lang="es-MX"/>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0074255034464792"/>
          <c:y val="3.6164354058126104E-2"/>
          <c:w val="0.68223929225255175"/>
          <c:h val="0.93028138199069466"/>
        </c:manualLayout>
      </c:layout>
      <c:barChart>
        <c:barDir val="bar"/>
        <c:grouping val="clustered"/>
        <c:varyColors val="0"/>
        <c:ser>
          <c:idx val="0"/>
          <c:order val="0"/>
          <c:spPr>
            <a:solidFill>
              <a:srgbClr val="C00000"/>
            </a:solidFill>
            <a:scene3d>
              <a:camera prst="orthographicFront"/>
              <a:lightRig rig="threePt" dir="t"/>
            </a:scene3d>
            <a:sp3d>
              <a:bevelT w="63500" h="25400"/>
            </a:sp3d>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Tabulación!$L$118:$L$124</c:f>
              <c:strCache>
                <c:ptCount val="7"/>
                <c:pt idx="0">
                  <c:v>No sabe</c:v>
                </c:pt>
                <c:pt idx="1">
                  <c:v>Ningún partido</c:v>
                </c:pt>
                <c:pt idx="2">
                  <c:v>PRD</c:v>
                </c:pt>
                <c:pt idx="3">
                  <c:v>PAS</c:v>
                </c:pt>
                <c:pt idx="4">
                  <c:v>Candidato independiente</c:v>
                </c:pt>
                <c:pt idx="5">
                  <c:v>PAN</c:v>
                </c:pt>
                <c:pt idx="6">
                  <c:v>PRI</c:v>
                </c:pt>
              </c:strCache>
            </c:strRef>
          </c:cat>
          <c:val>
            <c:numRef>
              <c:f>Tabulación!$M$118:$M$124</c:f>
              <c:numCache>
                <c:formatCode>0%</c:formatCode>
                <c:ptCount val="7"/>
                <c:pt idx="0">
                  <c:v>0.10948905109489047</c:v>
                </c:pt>
                <c:pt idx="1">
                  <c:v>0.30656934306569361</c:v>
                </c:pt>
                <c:pt idx="2">
                  <c:v>7.2992700729927074E-3</c:v>
                </c:pt>
                <c:pt idx="3">
                  <c:v>3.6496350364963522E-2</c:v>
                </c:pt>
                <c:pt idx="4">
                  <c:v>5.1094890510948912E-2</c:v>
                </c:pt>
                <c:pt idx="5">
                  <c:v>0.10218978102189782</c:v>
                </c:pt>
                <c:pt idx="6">
                  <c:v>0.3868613138686135</c:v>
                </c:pt>
              </c:numCache>
            </c:numRef>
          </c:val>
        </c:ser>
        <c:dLbls>
          <c:showLegendKey val="0"/>
          <c:showVal val="0"/>
          <c:showCatName val="0"/>
          <c:showSerName val="0"/>
          <c:showPercent val="0"/>
          <c:showBubbleSize val="0"/>
        </c:dLbls>
        <c:gapWidth val="58"/>
        <c:axId val="-307062192"/>
        <c:axId val="-307070352"/>
      </c:barChart>
      <c:catAx>
        <c:axId val="-307062192"/>
        <c:scaling>
          <c:orientation val="minMax"/>
        </c:scaling>
        <c:delete val="0"/>
        <c:axPos val="l"/>
        <c:numFmt formatCode="General" sourceLinked="0"/>
        <c:majorTickMark val="none"/>
        <c:minorTickMark val="none"/>
        <c:tickLblPos val="nextTo"/>
        <c:spPr>
          <a:ln>
            <a:solidFill>
              <a:schemeClr val="tx1">
                <a:lumMod val="50000"/>
              </a:schemeClr>
            </a:solidFill>
          </a:ln>
        </c:spPr>
        <c:crossAx val="-307070352"/>
        <c:crosses val="autoZero"/>
        <c:auto val="1"/>
        <c:lblAlgn val="ctr"/>
        <c:lblOffset val="100"/>
        <c:noMultiLvlLbl val="0"/>
      </c:catAx>
      <c:valAx>
        <c:axId val="-307070352"/>
        <c:scaling>
          <c:orientation val="minMax"/>
        </c:scaling>
        <c:delete val="1"/>
        <c:axPos val="b"/>
        <c:numFmt formatCode="0%" sourceLinked="1"/>
        <c:majorTickMark val="out"/>
        <c:minorTickMark val="none"/>
        <c:tickLblPos val="none"/>
        <c:crossAx val="-307062192"/>
        <c:crosses val="autoZero"/>
        <c:crossBetween val="between"/>
      </c:valAx>
    </c:plotArea>
    <c:plotVisOnly val="1"/>
    <c:dispBlanksAs val="gap"/>
    <c:showDLblsOverMax val="0"/>
  </c:chart>
  <c:txPr>
    <a:bodyPr/>
    <a:lstStyle/>
    <a:p>
      <a:pPr>
        <a:defRPr sz="1200">
          <a:solidFill>
            <a:sysClr val="windowText" lastClr="000000"/>
          </a:solidFill>
        </a:defRPr>
      </a:pPr>
      <a:endParaRPr lang="es-MX"/>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4523784505871494"/>
          <c:y val="3.6164354058126104E-2"/>
          <c:w val="0.53774396552993453"/>
          <c:h val="0.93028138199069466"/>
        </c:manualLayout>
      </c:layout>
      <c:barChart>
        <c:barDir val="bar"/>
        <c:grouping val="clustered"/>
        <c:varyColors val="0"/>
        <c:ser>
          <c:idx val="0"/>
          <c:order val="0"/>
          <c:spPr>
            <a:solidFill>
              <a:srgbClr val="C00000"/>
            </a:solidFill>
            <a:scene3d>
              <a:camera prst="orthographicFront"/>
              <a:lightRig rig="threePt" dir="t"/>
            </a:scene3d>
            <a:sp3d>
              <a:bevelT w="63500" h="25400"/>
            </a:sp3d>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Tabulación!$L$141:$L$158</c:f>
              <c:strCache>
                <c:ptCount val="18"/>
                <c:pt idx="0">
                  <c:v>No sabe</c:v>
                </c:pt>
                <c:pt idx="1">
                  <c:v>Ninguno</c:v>
                </c:pt>
                <c:pt idx="2">
                  <c:v>David López</c:v>
                </c:pt>
                <c:pt idx="3">
                  <c:v>El Abstencionismo</c:v>
                </c:pt>
                <c:pt idx="4">
                  <c:v>El del PRD</c:v>
                </c:pt>
                <c:pt idx="5">
                  <c:v>Mariano Gómez</c:v>
                </c:pt>
                <c:pt idx="6">
                  <c:v>Melchor Angulo</c:v>
                </c:pt>
                <c:pt idx="7">
                  <c:v>Sergio Torres</c:v>
                </c:pt>
                <c:pt idx="8">
                  <c:v>Aarón Irízar</c:v>
                </c:pt>
                <c:pt idx="9">
                  <c:v>El del PAN</c:v>
                </c:pt>
                <c:pt idx="10">
                  <c:v>Imelda Castro</c:v>
                </c:pt>
                <c:pt idx="11">
                  <c:v>Heriberto Félix Guerra</c:v>
                </c:pt>
                <c:pt idx="12">
                  <c:v>Jesús Vizcarra Calderón</c:v>
                </c:pt>
                <c:pt idx="13">
                  <c:v>Francisco Frías Castro</c:v>
                </c:pt>
                <c:pt idx="14">
                  <c:v>Candidato independiente</c:v>
                </c:pt>
                <c:pt idx="15">
                  <c:v>Manuel Clouthier</c:v>
                </c:pt>
                <c:pt idx="16">
                  <c:v>Héctor Melesio Cuén Ojeda</c:v>
                </c:pt>
                <c:pt idx="17">
                  <c:v>Quirino Ordaz Coppel</c:v>
                </c:pt>
              </c:strCache>
            </c:strRef>
          </c:cat>
          <c:val>
            <c:numRef>
              <c:f>Tabulación!$M$141:$M$158</c:f>
              <c:numCache>
                <c:formatCode>0%</c:formatCode>
                <c:ptCount val="18"/>
                <c:pt idx="0">
                  <c:v>0.17883211678832128</c:v>
                </c:pt>
                <c:pt idx="1">
                  <c:v>2.5547445255474456E-2</c:v>
                </c:pt>
                <c:pt idx="2" formatCode="0.0%">
                  <c:v>3.6496350364963533E-3</c:v>
                </c:pt>
                <c:pt idx="3" formatCode="0.0%">
                  <c:v>3.6496350364963533E-3</c:v>
                </c:pt>
                <c:pt idx="4" formatCode="0.0%">
                  <c:v>3.6496350364963533E-3</c:v>
                </c:pt>
                <c:pt idx="5" formatCode="0.0%">
                  <c:v>3.6496350364963533E-3</c:v>
                </c:pt>
                <c:pt idx="6" formatCode="0.0%">
                  <c:v>3.6496350364963533E-3</c:v>
                </c:pt>
                <c:pt idx="7" formatCode="0.0%">
                  <c:v>3.6496350364963533E-3</c:v>
                </c:pt>
                <c:pt idx="8">
                  <c:v>7.2992700729927074E-3</c:v>
                </c:pt>
                <c:pt idx="9">
                  <c:v>7.2992700729927074E-3</c:v>
                </c:pt>
                <c:pt idx="10">
                  <c:v>7.2992700729927074E-3</c:v>
                </c:pt>
                <c:pt idx="11">
                  <c:v>2.5547445255474456E-2</c:v>
                </c:pt>
                <c:pt idx="12">
                  <c:v>4.0145985401459812E-2</c:v>
                </c:pt>
                <c:pt idx="13">
                  <c:v>4.3795620437956269E-2</c:v>
                </c:pt>
                <c:pt idx="14">
                  <c:v>4.7445255474452497E-2</c:v>
                </c:pt>
                <c:pt idx="15">
                  <c:v>6.9343065693430683E-2</c:v>
                </c:pt>
                <c:pt idx="16">
                  <c:v>0.10948905109489047</c:v>
                </c:pt>
                <c:pt idx="17">
                  <c:v>0.4160583941605841</c:v>
                </c:pt>
              </c:numCache>
            </c:numRef>
          </c:val>
        </c:ser>
        <c:dLbls>
          <c:showLegendKey val="0"/>
          <c:showVal val="0"/>
          <c:showCatName val="0"/>
          <c:showSerName val="0"/>
          <c:showPercent val="0"/>
          <c:showBubbleSize val="0"/>
        </c:dLbls>
        <c:gapWidth val="58"/>
        <c:axId val="-307063824"/>
        <c:axId val="-307065456"/>
      </c:barChart>
      <c:catAx>
        <c:axId val="-307063824"/>
        <c:scaling>
          <c:orientation val="minMax"/>
        </c:scaling>
        <c:delete val="0"/>
        <c:axPos val="l"/>
        <c:numFmt formatCode="General" sourceLinked="0"/>
        <c:majorTickMark val="none"/>
        <c:minorTickMark val="none"/>
        <c:tickLblPos val="nextTo"/>
        <c:spPr>
          <a:ln>
            <a:solidFill>
              <a:schemeClr val="tx1">
                <a:lumMod val="50000"/>
              </a:schemeClr>
            </a:solidFill>
          </a:ln>
        </c:spPr>
        <c:crossAx val="-307065456"/>
        <c:crosses val="autoZero"/>
        <c:auto val="1"/>
        <c:lblAlgn val="ctr"/>
        <c:lblOffset val="100"/>
        <c:noMultiLvlLbl val="0"/>
      </c:catAx>
      <c:valAx>
        <c:axId val="-307065456"/>
        <c:scaling>
          <c:orientation val="minMax"/>
        </c:scaling>
        <c:delete val="1"/>
        <c:axPos val="b"/>
        <c:numFmt formatCode="0%" sourceLinked="1"/>
        <c:majorTickMark val="out"/>
        <c:minorTickMark val="none"/>
        <c:tickLblPos val="none"/>
        <c:crossAx val="-307063824"/>
        <c:crosses val="autoZero"/>
        <c:crossBetween val="between"/>
      </c:valAx>
    </c:plotArea>
    <c:plotVisOnly val="1"/>
    <c:dispBlanksAs val="gap"/>
    <c:showDLblsOverMax val="0"/>
  </c:chart>
  <c:txPr>
    <a:bodyPr/>
    <a:lstStyle/>
    <a:p>
      <a:pPr>
        <a:defRPr sz="1100">
          <a:solidFill>
            <a:sysClr val="windowText" lastClr="000000"/>
          </a:solidFill>
        </a:defRPr>
      </a:pPr>
      <a:endParaRPr lang="es-MX"/>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hdr" sz="quarter"/>
          </p:nvPr>
        </p:nvSpPr>
        <p:spPr bwMode="auto">
          <a:xfrm>
            <a:off x="3" y="0"/>
            <a:ext cx="3067549" cy="451714"/>
          </a:xfrm>
          <a:prstGeom prst="rect">
            <a:avLst/>
          </a:prstGeom>
          <a:noFill/>
          <a:ln w="9525">
            <a:noFill/>
            <a:miter lim="800000"/>
            <a:headEnd/>
            <a:tailEnd/>
          </a:ln>
          <a:effectLst/>
        </p:spPr>
        <p:txBody>
          <a:bodyPr vert="horz" wrap="square" lIns="99380" tIns="49691" rIns="99380" bIns="49691" numCol="1" anchor="t" anchorCtr="0" compatLnSpc="1">
            <a:prstTxWarp prst="textNoShape">
              <a:avLst/>
            </a:prstTxWarp>
          </a:bodyPr>
          <a:lstStyle>
            <a:lvl1pPr algn="l" defTabSz="992734">
              <a:defRPr sz="1300" u="sng">
                <a:solidFill>
                  <a:schemeClr val="tx1"/>
                </a:solidFill>
                <a:latin typeface="Times New Roman" pitchFamily="18" charset="0"/>
                <a:cs typeface="+mn-cs"/>
              </a:defRPr>
            </a:lvl1pPr>
          </a:lstStyle>
          <a:p>
            <a:pPr>
              <a:defRPr/>
            </a:pPr>
            <a:endParaRPr lang="es-ES" dirty="0"/>
          </a:p>
        </p:txBody>
      </p:sp>
      <p:sp>
        <p:nvSpPr>
          <p:cNvPr id="43011" name="Rectangle 3"/>
          <p:cNvSpPr>
            <a:spLocks noGrp="1" noChangeArrowheads="1"/>
          </p:cNvSpPr>
          <p:nvPr>
            <p:ph type="dt" sz="quarter" idx="1"/>
          </p:nvPr>
        </p:nvSpPr>
        <p:spPr bwMode="auto">
          <a:xfrm>
            <a:off x="4011163" y="0"/>
            <a:ext cx="3065916" cy="451714"/>
          </a:xfrm>
          <a:prstGeom prst="rect">
            <a:avLst/>
          </a:prstGeom>
          <a:noFill/>
          <a:ln w="9525">
            <a:noFill/>
            <a:miter lim="800000"/>
            <a:headEnd/>
            <a:tailEnd/>
          </a:ln>
          <a:effectLst/>
        </p:spPr>
        <p:txBody>
          <a:bodyPr vert="horz" wrap="square" lIns="99380" tIns="49691" rIns="99380" bIns="49691" numCol="1" anchor="t" anchorCtr="0" compatLnSpc="1">
            <a:prstTxWarp prst="textNoShape">
              <a:avLst/>
            </a:prstTxWarp>
          </a:bodyPr>
          <a:lstStyle>
            <a:lvl1pPr algn="r" defTabSz="992734">
              <a:defRPr sz="1300" u="sng">
                <a:solidFill>
                  <a:schemeClr val="tx1"/>
                </a:solidFill>
                <a:latin typeface="Times New Roman" pitchFamily="18" charset="0"/>
                <a:cs typeface="+mn-cs"/>
              </a:defRPr>
            </a:lvl1pPr>
          </a:lstStyle>
          <a:p>
            <a:pPr>
              <a:defRPr/>
            </a:pPr>
            <a:endParaRPr lang="es-ES" dirty="0"/>
          </a:p>
        </p:txBody>
      </p:sp>
      <p:sp>
        <p:nvSpPr>
          <p:cNvPr id="43012" name="Rectangle 4"/>
          <p:cNvSpPr>
            <a:spLocks noGrp="1" noChangeArrowheads="1"/>
          </p:cNvSpPr>
          <p:nvPr>
            <p:ph type="ftr" sz="quarter" idx="2"/>
          </p:nvPr>
        </p:nvSpPr>
        <p:spPr bwMode="auto">
          <a:xfrm>
            <a:off x="3" y="8576404"/>
            <a:ext cx="3067549" cy="451714"/>
          </a:xfrm>
          <a:prstGeom prst="rect">
            <a:avLst/>
          </a:prstGeom>
          <a:noFill/>
          <a:ln w="9525">
            <a:noFill/>
            <a:miter lim="800000"/>
            <a:headEnd/>
            <a:tailEnd/>
          </a:ln>
          <a:effectLst/>
        </p:spPr>
        <p:txBody>
          <a:bodyPr vert="horz" wrap="square" lIns="99380" tIns="49691" rIns="99380" bIns="49691" numCol="1" anchor="b" anchorCtr="0" compatLnSpc="1">
            <a:prstTxWarp prst="textNoShape">
              <a:avLst/>
            </a:prstTxWarp>
          </a:bodyPr>
          <a:lstStyle>
            <a:lvl1pPr algn="l" defTabSz="992734">
              <a:defRPr sz="1300" u="sng">
                <a:solidFill>
                  <a:schemeClr val="tx1"/>
                </a:solidFill>
                <a:latin typeface="Times New Roman" pitchFamily="18" charset="0"/>
                <a:cs typeface="+mn-cs"/>
              </a:defRPr>
            </a:lvl1pPr>
          </a:lstStyle>
          <a:p>
            <a:pPr>
              <a:defRPr/>
            </a:pPr>
            <a:endParaRPr lang="es-ES" dirty="0"/>
          </a:p>
        </p:txBody>
      </p:sp>
      <p:sp>
        <p:nvSpPr>
          <p:cNvPr id="43013" name="Rectangle 5"/>
          <p:cNvSpPr>
            <a:spLocks noGrp="1" noChangeArrowheads="1"/>
          </p:cNvSpPr>
          <p:nvPr>
            <p:ph type="sldNum" sz="quarter" idx="3"/>
          </p:nvPr>
        </p:nvSpPr>
        <p:spPr bwMode="auto">
          <a:xfrm>
            <a:off x="4011163" y="8576404"/>
            <a:ext cx="3065916" cy="451714"/>
          </a:xfrm>
          <a:prstGeom prst="rect">
            <a:avLst/>
          </a:prstGeom>
          <a:noFill/>
          <a:ln w="9525">
            <a:noFill/>
            <a:miter lim="800000"/>
            <a:headEnd/>
            <a:tailEnd/>
          </a:ln>
          <a:effectLst/>
        </p:spPr>
        <p:txBody>
          <a:bodyPr vert="horz" wrap="square" lIns="99380" tIns="49691" rIns="99380" bIns="49691" numCol="1" anchor="b" anchorCtr="0" compatLnSpc="1">
            <a:prstTxWarp prst="textNoShape">
              <a:avLst/>
            </a:prstTxWarp>
          </a:bodyPr>
          <a:lstStyle>
            <a:lvl1pPr algn="r" defTabSz="992734">
              <a:defRPr sz="1300" u="sng">
                <a:solidFill>
                  <a:schemeClr val="tx1"/>
                </a:solidFill>
                <a:latin typeface="Times New Roman" pitchFamily="18" charset="0"/>
                <a:cs typeface="+mn-cs"/>
              </a:defRPr>
            </a:lvl1pPr>
          </a:lstStyle>
          <a:p>
            <a:pPr>
              <a:defRPr/>
            </a:pPr>
            <a:fld id="{C0578B0B-9117-4A5E-9AF6-88D34146E8AB}" type="slidenum">
              <a:rPr lang="es-ES"/>
              <a:pPr>
                <a:defRPr/>
              </a:pPr>
              <a:t>‹Nº›</a:t>
            </a:fld>
            <a:endParaRPr lang="es-ES" dirty="0"/>
          </a:p>
        </p:txBody>
      </p:sp>
    </p:spTree>
    <p:extLst>
      <p:ext uri="{BB962C8B-B14F-4D97-AF65-F5344CB8AC3E}">
        <p14:creationId xmlns:p14="http://schemas.microsoft.com/office/powerpoint/2010/main" val="28675308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9442" name="Rectangle 2"/>
          <p:cNvSpPr>
            <a:spLocks noGrp="1" noChangeArrowheads="1"/>
          </p:cNvSpPr>
          <p:nvPr>
            <p:ph type="hdr" sz="quarter"/>
          </p:nvPr>
        </p:nvSpPr>
        <p:spPr bwMode="auto">
          <a:xfrm>
            <a:off x="3" y="1"/>
            <a:ext cx="3067549" cy="454798"/>
          </a:xfrm>
          <a:prstGeom prst="rect">
            <a:avLst/>
          </a:prstGeom>
          <a:noFill/>
          <a:ln w="9525">
            <a:noFill/>
            <a:miter lim="800000"/>
            <a:headEnd/>
            <a:tailEnd/>
          </a:ln>
          <a:effectLst/>
        </p:spPr>
        <p:txBody>
          <a:bodyPr vert="horz" wrap="square" lIns="99380" tIns="49691" rIns="99380" bIns="49691" numCol="1" anchor="t" anchorCtr="0" compatLnSpc="1">
            <a:prstTxWarp prst="textNoShape">
              <a:avLst/>
            </a:prstTxWarp>
          </a:bodyPr>
          <a:lstStyle>
            <a:lvl1pPr algn="l" defTabSz="992734">
              <a:defRPr sz="1300" u="sng">
                <a:solidFill>
                  <a:schemeClr val="tx1"/>
                </a:solidFill>
                <a:latin typeface="Times New Roman" pitchFamily="18" charset="0"/>
                <a:cs typeface="+mn-cs"/>
              </a:defRPr>
            </a:lvl1pPr>
          </a:lstStyle>
          <a:p>
            <a:pPr>
              <a:defRPr/>
            </a:pPr>
            <a:endParaRPr lang="es-ES" dirty="0"/>
          </a:p>
        </p:txBody>
      </p:sp>
      <p:sp>
        <p:nvSpPr>
          <p:cNvPr id="189443" name="Rectangle 3"/>
          <p:cNvSpPr>
            <a:spLocks noGrp="1" noChangeArrowheads="1"/>
          </p:cNvSpPr>
          <p:nvPr>
            <p:ph type="dt" idx="1"/>
          </p:nvPr>
        </p:nvSpPr>
        <p:spPr bwMode="auto">
          <a:xfrm>
            <a:off x="4011163" y="1"/>
            <a:ext cx="3065916" cy="454798"/>
          </a:xfrm>
          <a:prstGeom prst="rect">
            <a:avLst/>
          </a:prstGeom>
          <a:noFill/>
          <a:ln w="9525">
            <a:noFill/>
            <a:miter lim="800000"/>
            <a:headEnd/>
            <a:tailEnd/>
          </a:ln>
          <a:effectLst/>
        </p:spPr>
        <p:txBody>
          <a:bodyPr vert="horz" wrap="square" lIns="99380" tIns="49691" rIns="99380" bIns="49691" numCol="1" anchor="t" anchorCtr="0" compatLnSpc="1">
            <a:prstTxWarp prst="textNoShape">
              <a:avLst/>
            </a:prstTxWarp>
          </a:bodyPr>
          <a:lstStyle>
            <a:lvl1pPr algn="r" defTabSz="992734">
              <a:defRPr sz="1300" u="sng">
                <a:solidFill>
                  <a:schemeClr val="tx1"/>
                </a:solidFill>
                <a:latin typeface="Times New Roman" pitchFamily="18" charset="0"/>
                <a:cs typeface="+mn-cs"/>
              </a:defRPr>
            </a:lvl1pPr>
          </a:lstStyle>
          <a:p>
            <a:pPr>
              <a:defRPr/>
            </a:pPr>
            <a:endParaRPr lang="es-ES" dirty="0"/>
          </a:p>
        </p:txBody>
      </p:sp>
      <p:sp>
        <p:nvSpPr>
          <p:cNvPr id="93188" name="Rectangle 4"/>
          <p:cNvSpPr>
            <a:spLocks noGrp="1" noRot="1" noChangeAspect="1" noChangeArrowheads="1" noTextEdit="1"/>
          </p:cNvSpPr>
          <p:nvPr>
            <p:ph type="sldImg" idx="2"/>
          </p:nvPr>
        </p:nvSpPr>
        <p:spPr bwMode="auto">
          <a:xfrm>
            <a:off x="1265238" y="681038"/>
            <a:ext cx="4548187" cy="3411537"/>
          </a:xfrm>
          <a:prstGeom prst="rect">
            <a:avLst/>
          </a:prstGeom>
          <a:noFill/>
          <a:ln w="9525">
            <a:solidFill>
              <a:srgbClr val="000000"/>
            </a:solidFill>
            <a:miter lim="800000"/>
            <a:headEnd/>
            <a:tailEnd/>
          </a:ln>
        </p:spPr>
      </p:sp>
      <p:sp>
        <p:nvSpPr>
          <p:cNvPr id="189445" name="Rectangle 5"/>
          <p:cNvSpPr>
            <a:spLocks noGrp="1" noChangeArrowheads="1"/>
          </p:cNvSpPr>
          <p:nvPr>
            <p:ph type="body" sz="quarter" idx="3"/>
          </p:nvPr>
        </p:nvSpPr>
        <p:spPr bwMode="auto">
          <a:xfrm>
            <a:off x="943614" y="4319804"/>
            <a:ext cx="5189855" cy="4016092"/>
          </a:xfrm>
          <a:prstGeom prst="rect">
            <a:avLst/>
          </a:prstGeom>
          <a:noFill/>
          <a:ln w="9525">
            <a:noFill/>
            <a:miter lim="800000"/>
            <a:headEnd/>
            <a:tailEnd/>
          </a:ln>
          <a:effectLst/>
        </p:spPr>
        <p:txBody>
          <a:bodyPr vert="horz" wrap="square" lIns="99380" tIns="49691" rIns="99380" bIns="49691" numCol="1" anchor="t" anchorCtr="0" compatLnSpc="1">
            <a:prstTxWarp prst="textNoShape">
              <a:avLst/>
            </a:prstTxWarp>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p>
        </p:txBody>
      </p:sp>
      <p:sp>
        <p:nvSpPr>
          <p:cNvPr id="189446" name="Rectangle 6"/>
          <p:cNvSpPr>
            <a:spLocks noGrp="1" noChangeArrowheads="1"/>
          </p:cNvSpPr>
          <p:nvPr>
            <p:ph type="ftr" sz="quarter" idx="4"/>
          </p:nvPr>
        </p:nvSpPr>
        <p:spPr bwMode="auto">
          <a:xfrm>
            <a:off x="3" y="8562529"/>
            <a:ext cx="3067549" cy="454798"/>
          </a:xfrm>
          <a:prstGeom prst="rect">
            <a:avLst/>
          </a:prstGeom>
          <a:noFill/>
          <a:ln w="9525">
            <a:noFill/>
            <a:miter lim="800000"/>
            <a:headEnd/>
            <a:tailEnd/>
          </a:ln>
          <a:effectLst/>
        </p:spPr>
        <p:txBody>
          <a:bodyPr vert="horz" wrap="square" lIns="99380" tIns="49691" rIns="99380" bIns="49691" numCol="1" anchor="b" anchorCtr="0" compatLnSpc="1">
            <a:prstTxWarp prst="textNoShape">
              <a:avLst/>
            </a:prstTxWarp>
          </a:bodyPr>
          <a:lstStyle>
            <a:lvl1pPr algn="l" defTabSz="992734">
              <a:defRPr sz="1300" u="sng">
                <a:solidFill>
                  <a:schemeClr val="tx1"/>
                </a:solidFill>
                <a:latin typeface="Times New Roman" pitchFamily="18" charset="0"/>
                <a:cs typeface="+mn-cs"/>
              </a:defRPr>
            </a:lvl1pPr>
          </a:lstStyle>
          <a:p>
            <a:pPr>
              <a:defRPr/>
            </a:pPr>
            <a:endParaRPr lang="es-ES" dirty="0"/>
          </a:p>
        </p:txBody>
      </p:sp>
      <p:sp>
        <p:nvSpPr>
          <p:cNvPr id="189447" name="Rectangle 7"/>
          <p:cNvSpPr>
            <a:spLocks noGrp="1" noChangeArrowheads="1"/>
          </p:cNvSpPr>
          <p:nvPr>
            <p:ph type="sldNum" sz="quarter" idx="5"/>
          </p:nvPr>
        </p:nvSpPr>
        <p:spPr bwMode="auto">
          <a:xfrm>
            <a:off x="4011163" y="8562529"/>
            <a:ext cx="3065916" cy="454798"/>
          </a:xfrm>
          <a:prstGeom prst="rect">
            <a:avLst/>
          </a:prstGeom>
          <a:noFill/>
          <a:ln w="9525">
            <a:noFill/>
            <a:miter lim="800000"/>
            <a:headEnd/>
            <a:tailEnd/>
          </a:ln>
          <a:effectLst/>
        </p:spPr>
        <p:txBody>
          <a:bodyPr vert="horz" wrap="square" lIns="99380" tIns="49691" rIns="99380" bIns="49691" numCol="1" anchor="b" anchorCtr="0" compatLnSpc="1">
            <a:prstTxWarp prst="textNoShape">
              <a:avLst/>
            </a:prstTxWarp>
          </a:bodyPr>
          <a:lstStyle>
            <a:lvl1pPr algn="r" defTabSz="992734">
              <a:defRPr sz="1300" u="sng">
                <a:solidFill>
                  <a:schemeClr val="tx1"/>
                </a:solidFill>
                <a:latin typeface="Times New Roman" pitchFamily="18" charset="0"/>
                <a:cs typeface="+mn-cs"/>
              </a:defRPr>
            </a:lvl1pPr>
          </a:lstStyle>
          <a:p>
            <a:pPr>
              <a:defRPr/>
            </a:pPr>
            <a:fld id="{CA490463-F4FE-46FC-9878-AE1403D56310}" type="slidenum">
              <a:rPr lang="es-ES"/>
              <a:pPr>
                <a:defRPr/>
              </a:pPr>
              <a:t>‹Nº›</a:t>
            </a:fld>
            <a:endParaRPr lang="es-ES" dirty="0"/>
          </a:p>
        </p:txBody>
      </p:sp>
    </p:spTree>
    <p:extLst>
      <p:ext uri="{BB962C8B-B14F-4D97-AF65-F5344CB8AC3E}">
        <p14:creationId xmlns:p14="http://schemas.microsoft.com/office/powerpoint/2010/main" val="282601317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1 Marcador de imagen de diapositiva"/>
          <p:cNvSpPr>
            <a:spLocks noGrp="1" noRot="1" noChangeAspect="1" noTextEdit="1"/>
          </p:cNvSpPr>
          <p:nvPr>
            <p:ph type="sldImg"/>
          </p:nvPr>
        </p:nvSpPr>
        <p:spPr>
          <a:ln/>
        </p:spPr>
      </p:sp>
      <p:sp>
        <p:nvSpPr>
          <p:cNvPr id="50179" name="2 Marcador de notas"/>
          <p:cNvSpPr>
            <a:spLocks noGrp="1"/>
          </p:cNvSpPr>
          <p:nvPr>
            <p:ph type="body" idx="1"/>
          </p:nvPr>
        </p:nvSpPr>
        <p:spPr>
          <a:noFill/>
          <a:ln/>
        </p:spPr>
        <p:txBody>
          <a:bodyPr/>
          <a:lstStyle/>
          <a:p>
            <a:endParaRPr lang="es-MX" dirty="0" smtClean="0"/>
          </a:p>
        </p:txBody>
      </p:sp>
      <p:sp>
        <p:nvSpPr>
          <p:cNvPr id="50180" name="3 Marcador de número de diapositiva"/>
          <p:cNvSpPr>
            <a:spLocks noGrp="1"/>
          </p:cNvSpPr>
          <p:nvPr>
            <p:ph type="sldNum" sz="quarter" idx="5"/>
          </p:nvPr>
        </p:nvSpPr>
        <p:spPr>
          <a:noFill/>
        </p:spPr>
        <p:txBody>
          <a:bodyPr/>
          <a:lstStyle/>
          <a:p>
            <a:pPr defTabSz="988793"/>
            <a:fld id="{CE3BC0DB-3949-4EE4-9CAD-126B47006FA5}" type="slidenum">
              <a:rPr lang="es-ES" smtClean="0"/>
              <a:pPr defTabSz="988793"/>
              <a:t>1</a:t>
            </a:fld>
            <a:endParaRPr lang="es-ES" dirty="0" smtClean="0"/>
          </a:p>
        </p:txBody>
      </p:sp>
    </p:spTree>
    <p:extLst>
      <p:ext uri="{BB962C8B-B14F-4D97-AF65-F5344CB8AC3E}">
        <p14:creationId xmlns:p14="http://schemas.microsoft.com/office/powerpoint/2010/main" val="3456831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pPr>
              <a:defRPr/>
            </a:pPr>
            <a:fld id="{CA490463-F4FE-46FC-9878-AE1403D56310}" type="slidenum">
              <a:rPr lang="es-ES" smtClean="0"/>
              <a:pPr>
                <a:defRPr/>
              </a:pPr>
              <a:t>18</a:t>
            </a:fld>
            <a:endParaRPr lang="es-ES" dirty="0"/>
          </a:p>
        </p:txBody>
      </p:sp>
    </p:spTree>
    <p:extLst>
      <p:ext uri="{BB962C8B-B14F-4D97-AF65-F5344CB8AC3E}">
        <p14:creationId xmlns:p14="http://schemas.microsoft.com/office/powerpoint/2010/main" val="18000261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pPr>
              <a:defRPr/>
            </a:pPr>
            <a:fld id="{CA490463-F4FE-46FC-9878-AE1403D56310}" type="slidenum">
              <a:rPr lang="es-ES" smtClean="0"/>
              <a:pPr>
                <a:defRPr/>
              </a:pPr>
              <a:t>19</a:t>
            </a:fld>
            <a:endParaRPr lang="es-ES" dirty="0"/>
          </a:p>
        </p:txBody>
      </p:sp>
    </p:spTree>
    <p:extLst>
      <p:ext uri="{BB962C8B-B14F-4D97-AF65-F5344CB8AC3E}">
        <p14:creationId xmlns:p14="http://schemas.microsoft.com/office/powerpoint/2010/main" val="13326195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pPr>
              <a:defRPr/>
            </a:pPr>
            <a:fld id="{CA490463-F4FE-46FC-9878-AE1403D56310}" type="slidenum">
              <a:rPr lang="es-ES" smtClean="0"/>
              <a:pPr>
                <a:defRPr/>
              </a:pPr>
              <a:t>20</a:t>
            </a:fld>
            <a:endParaRPr lang="es-ES" dirty="0"/>
          </a:p>
        </p:txBody>
      </p:sp>
    </p:spTree>
    <p:extLst>
      <p:ext uri="{BB962C8B-B14F-4D97-AF65-F5344CB8AC3E}">
        <p14:creationId xmlns:p14="http://schemas.microsoft.com/office/powerpoint/2010/main" val="4561109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pPr>
              <a:defRPr/>
            </a:pPr>
            <a:fld id="{CA490463-F4FE-46FC-9878-AE1403D56310}" type="slidenum">
              <a:rPr lang="es-ES" smtClean="0"/>
              <a:pPr>
                <a:defRPr/>
              </a:pPr>
              <a:t>21</a:t>
            </a:fld>
            <a:endParaRPr lang="es-ES" dirty="0"/>
          </a:p>
        </p:txBody>
      </p:sp>
    </p:spTree>
    <p:extLst>
      <p:ext uri="{BB962C8B-B14F-4D97-AF65-F5344CB8AC3E}">
        <p14:creationId xmlns:p14="http://schemas.microsoft.com/office/powerpoint/2010/main" val="28385589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pPr>
              <a:defRPr/>
            </a:pPr>
            <a:fld id="{CA490463-F4FE-46FC-9878-AE1403D56310}" type="slidenum">
              <a:rPr lang="es-ES" smtClean="0"/>
              <a:pPr>
                <a:defRPr/>
              </a:pPr>
              <a:t>22</a:t>
            </a:fld>
            <a:endParaRPr lang="es-ES" dirty="0"/>
          </a:p>
        </p:txBody>
      </p:sp>
    </p:spTree>
    <p:extLst>
      <p:ext uri="{BB962C8B-B14F-4D97-AF65-F5344CB8AC3E}">
        <p14:creationId xmlns:p14="http://schemas.microsoft.com/office/powerpoint/2010/main" val="25811470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pPr>
              <a:defRPr/>
            </a:pPr>
            <a:fld id="{CA490463-F4FE-46FC-9878-AE1403D56310}" type="slidenum">
              <a:rPr lang="es-ES" smtClean="0"/>
              <a:pPr>
                <a:defRPr/>
              </a:pPr>
              <a:t>23</a:t>
            </a:fld>
            <a:endParaRPr lang="es-ES" dirty="0"/>
          </a:p>
        </p:txBody>
      </p:sp>
    </p:spTree>
    <p:extLst>
      <p:ext uri="{BB962C8B-B14F-4D97-AF65-F5344CB8AC3E}">
        <p14:creationId xmlns:p14="http://schemas.microsoft.com/office/powerpoint/2010/main" val="14102781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pPr>
              <a:defRPr/>
            </a:pPr>
            <a:fld id="{CA490463-F4FE-46FC-9878-AE1403D56310}" type="slidenum">
              <a:rPr lang="es-ES" smtClean="0"/>
              <a:pPr>
                <a:defRPr/>
              </a:pPr>
              <a:t>24</a:t>
            </a:fld>
            <a:endParaRPr lang="es-ES" dirty="0"/>
          </a:p>
        </p:txBody>
      </p:sp>
    </p:spTree>
    <p:extLst>
      <p:ext uri="{BB962C8B-B14F-4D97-AF65-F5344CB8AC3E}">
        <p14:creationId xmlns:p14="http://schemas.microsoft.com/office/powerpoint/2010/main" val="4949389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1 Marcador de imagen de diapositiva"/>
          <p:cNvSpPr>
            <a:spLocks noGrp="1" noRot="1" noChangeAspect="1" noTextEdit="1"/>
          </p:cNvSpPr>
          <p:nvPr>
            <p:ph type="sldImg"/>
          </p:nvPr>
        </p:nvSpPr>
        <p:spPr>
          <a:ln/>
        </p:spPr>
      </p:sp>
      <p:sp>
        <p:nvSpPr>
          <p:cNvPr id="50179" name="2 Marcador de notas"/>
          <p:cNvSpPr>
            <a:spLocks noGrp="1"/>
          </p:cNvSpPr>
          <p:nvPr>
            <p:ph type="body" idx="1"/>
          </p:nvPr>
        </p:nvSpPr>
        <p:spPr>
          <a:noFill/>
          <a:ln/>
        </p:spPr>
        <p:txBody>
          <a:bodyPr/>
          <a:lstStyle/>
          <a:p>
            <a:endParaRPr lang="es-MX" dirty="0" smtClean="0"/>
          </a:p>
        </p:txBody>
      </p:sp>
      <p:sp>
        <p:nvSpPr>
          <p:cNvPr id="50180" name="3 Marcador de número de diapositiva"/>
          <p:cNvSpPr>
            <a:spLocks noGrp="1"/>
          </p:cNvSpPr>
          <p:nvPr>
            <p:ph type="sldNum" sz="quarter" idx="5"/>
          </p:nvPr>
        </p:nvSpPr>
        <p:spPr>
          <a:noFill/>
        </p:spPr>
        <p:txBody>
          <a:bodyPr/>
          <a:lstStyle/>
          <a:p>
            <a:pPr defTabSz="988793"/>
            <a:fld id="{CE3BC0DB-3949-4EE4-9CAD-126B47006FA5}" type="slidenum">
              <a:rPr lang="es-ES" smtClean="0"/>
              <a:pPr defTabSz="988793"/>
              <a:t>25</a:t>
            </a:fld>
            <a:endParaRPr lang="es-ES" dirty="0" smtClean="0"/>
          </a:p>
        </p:txBody>
      </p:sp>
    </p:spTree>
    <p:extLst>
      <p:ext uri="{BB962C8B-B14F-4D97-AF65-F5344CB8AC3E}">
        <p14:creationId xmlns:p14="http://schemas.microsoft.com/office/powerpoint/2010/main" val="8254161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pPr>
              <a:defRPr/>
            </a:pPr>
            <a:fld id="{CA490463-F4FE-46FC-9878-AE1403D56310}" type="slidenum">
              <a:rPr lang="es-ES" smtClean="0"/>
              <a:pPr>
                <a:defRPr/>
              </a:pPr>
              <a:t>27</a:t>
            </a:fld>
            <a:endParaRPr lang="es-ES" dirty="0"/>
          </a:p>
        </p:txBody>
      </p:sp>
    </p:spTree>
    <p:extLst>
      <p:ext uri="{BB962C8B-B14F-4D97-AF65-F5344CB8AC3E}">
        <p14:creationId xmlns:p14="http://schemas.microsoft.com/office/powerpoint/2010/main" val="20815282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pPr>
              <a:defRPr/>
            </a:pPr>
            <a:fld id="{CA490463-F4FE-46FC-9878-AE1403D56310}" type="slidenum">
              <a:rPr lang="es-ES" smtClean="0"/>
              <a:pPr>
                <a:defRPr/>
              </a:pPr>
              <a:t>28</a:t>
            </a:fld>
            <a:endParaRPr lang="es-ES" dirty="0"/>
          </a:p>
        </p:txBody>
      </p:sp>
    </p:spTree>
    <p:extLst>
      <p:ext uri="{BB962C8B-B14F-4D97-AF65-F5344CB8AC3E}">
        <p14:creationId xmlns:p14="http://schemas.microsoft.com/office/powerpoint/2010/main" val="18737292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pPr>
              <a:defRPr/>
            </a:pPr>
            <a:fld id="{CA490463-F4FE-46FC-9878-AE1403D56310}" type="slidenum">
              <a:rPr lang="es-ES" smtClean="0"/>
              <a:pPr>
                <a:defRPr/>
              </a:pPr>
              <a:t>4</a:t>
            </a:fld>
            <a:endParaRPr lang="es-ES" dirty="0"/>
          </a:p>
        </p:txBody>
      </p:sp>
    </p:spTree>
    <p:extLst>
      <p:ext uri="{BB962C8B-B14F-4D97-AF65-F5344CB8AC3E}">
        <p14:creationId xmlns:p14="http://schemas.microsoft.com/office/powerpoint/2010/main" val="22249268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pPr>
              <a:defRPr/>
            </a:pPr>
            <a:fld id="{CA490463-F4FE-46FC-9878-AE1403D56310}" type="slidenum">
              <a:rPr lang="es-ES" smtClean="0"/>
              <a:pPr>
                <a:defRPr/>
              </a:pPr>
              <a:t>29</a:t>
            </a:fld>
            <a:endParaRPr lang="es-ES" dirty="0"/>
          </a:p>
        </p:txBody>
      </p:sp>
    </p:spTree>
    <p:extLst>
      <p:ext uri="{BB962C8B-B14F-4D97-AF65-F5344CB8AC3E}">
        <p14:creationId xmlns:p14="http://schemas.microsoft.com/office/powerpoint/2010/main" val="7641133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pPr>
              <a:defRPr/>
            </a:pPr>
            <a:fld id="{CA490463-F4FE-46FC-9878-AE1403D56310}" type="slidenum">
              <a:rPr lang="es-ES" smtClean="0"/>
              <a:pPr>
                <a:defRPr/>
              </a:pPr>
              <a:t>30</a:t>
            </a:fld>
            <a:endParaRPr lang="es-ES" dirty="0"/>
          </a:p>
        </p:txBody>
      </p:sp>
    </p:spTree>
    <p:extLst>
      <p:ext uri="{BB962C8B-B14F-4D97-AF65-F5344CB8AC3E}">
        <p14:creationId xmlns:p14="http://schemas.microsoft.com/office/powerpoint/2010/main" val="7641133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pPr>
              <a:defRPr/>
            </a:pPr>
            <a:fld id="{CA490463-F4FE-46FC-9878-AE1403D56310}" type="slidenum">
              <a:rPr lang="es-ES" smtClean="0"/>
              <a:pPr>
                <a:defRPr/>
              </a:pPr>
              <a:t>31</a:t>
            </a:fld>
            <a:endParaRPr lang="es-ES" dirty="0"/>
          </a:p>
        </p:txBody>
      </p:sp>
    </p:spTree>
    <p:extLst>
      <p:ext uri="{BB962C8B-B14F-4D97-AF65-F5344CB8AC3E}">
        <p14:creationId xmlns:p14="http://schemas.microsoft.com/office/powerpoint/2010/main" val="7641133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pPr>
              <a:defRPr/>
            </a:pPr>
            <a:fld id="{CA490463-F4FE-46FC-9878-AE1403D56310}" type="slidenum">
              <a:rPr lang="es-ES" smtClean="0"/>
              <a:pPr>
                <a:defRPr/>
              </a:pPr>
              <a:t>32</a:t>
            </a:fld>
            <a:endParaRPr lang="es-ES" dirty="0"/>
          </a:p>
        </p:txBody>
      </p:sp>
    </p:spTree>
    <p:extLst>
      <p:ext uri="{BB962C8B-B14F-4D97-AF65-F5344CB8AC3E}">
        <p14:creationId xmlns:p14="http://schemas.microsoft.com/office/powerpoint/2010/main" val="7641133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pPr>
              <a:defRPr/>
            </a:pPr>
            <a:fld id="{CA490463-F4FE-46FC-9878-AE1403D56310}" type="slidenum">
              <a:rPr lang="es-ES" smtClean="0"/>
              <a:pPr>
                <a:defRPr/>
              </a:pPr>
              <a:t>33</a:t>
            </a:fld>
            <a:endParaRPr lang="es-ES" dirty="0"/>
          </a:p>
        </p:txBody>
      </p:sp>
    </p:spTree>
    <p:extLst>
      <p:ext uri="{BB962C8B-B14F-4D97-AF65-F5344CB8AC3E}">
        <p14:creationId xmlns:p14="http://schemas.microsoft.com/office/powerpoint/2010/main" val="7641133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pPr>
              <a:defRPr/>
            </a:pPr>
            <a:fld id="{CA490463-F4FE-46FC-9878-AE1403D56310}" type="slidenum">
              <a:rPr lang="es-ES" smtClean="0"/>
              <a:pPr>
                <a:defRPr/>
              </a:pPr>
              <a:t>34</a:t>
            </a:fld>
            <a:endParaRPr lang="es-ES" dirty="0"/>
          </a:p>
        </p:txBody>
      </p:sp>
    </p:spTree>
    <p:extLst>
      <p:ext uri="{BB962C8B-B14F-4D97-AF65-F5344CB8AC3E}">
        <p14:creationId xmlns:p14="http://schemas.microsoft.com/office/powerpoint/2010/main" val="7641133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pPr>
              <a:defRPr/>
            </a:pPr>
            <a:fld id="{CA490463-F4FE-46FC-9878-AE1403D56310}" type="slidenum">
              <a:rPr lang="es-ES" smtClean="0"/>
              <a:pPr>
                <a:defRPr/>
              </a:pPr>
              <a:t>35</a:t>
            </a:fld>
            <a:endParaRPr lang="es-ES" dirty="0"/>
          </a:p>
        </p:txBody>
      </p:sp>
    </p:spTree>
    <p:extLst>
      <p:ext uri="{BB962C8B-B14F-4D97-AF65-F5344CB8AC3E}">
        <p14:creationId xmlns:p14="http://schemas.microsoft.com/office/powerpoint/2010/main" val="7641133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pPr>
              <a:defRPr/>
            </a:pPr>
            <a:fld id="{CA490463-F4FE-46FC-9878-AE1403D56310}" type="slidenum">
              <a:rPr lang="es-ES" smtClean="0"/>
              <a:pPr>
                <a:defRPr/>
              </a:pPr>
              <a:t>36</a:t>
            </a:fld>
            <a:endParaRPr lang="es-ES" dirty="0"/>
          </a:p>
        </p:txBody>
      </p:sp>
    </p:spTree>
    <p:extLst>
      <p:ext uri="{BB962C8B-B14F-4D97-AF65-F5344CB8AC3E}">
        <p14:creationId xmlns:p14="http://schemas.microsoft.com/office/powerpoint/2010/main" val="7641133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1 Marcador de imagen de diapositiva"/>
          <p:cNvSpPr>
            <a:spLocks noGrp="1" noRot="1" noChangeAspect="1" noTextEdit="1"/>
          </p:cNvSpPr>
          <p:nvPr>
            <p:ph type="sldImg"/>
          </p:nvPr>
        </p:nvSpPr>
        <p:spPr>
          <a:ln/>
        </p:spPr>
      </p:sp>
      <p:sp>
        <p:nvSpPr>
          <p:cNvPr id="50179" name="2 Marcador de notas"/>
          <p:cNvSpPr>
            <a:spLocks noGrp="1"/>
          </p:cNvSpPr>
          <p:nvPr>
            <p:ph type="body" idx="1"/>
          </p:nvPr>
        </p:nvSpPr>
        <p:spPr>
          <a:noFill/>
          <a:ln/>
        </p:spPr>
        <p:txBody>
          <a:bodyPr/>
          <a:lstStyle/>
          <a:p>
            <a:endParaRPr lang="es-MX" dirty="0" smtClean="0"/>
          </a:p>
        </p:txBody>
      </p:sp>
      <p:sp>
        <p:nvSpPr>
          <p:cNvPr id="50180" name="3 Marcador de número de diapositiva"/>
          <p:cNvSpPr>
            <a:spLocks noGrp="1"/>
          </p:cNvSpPr>
          <p:nvPr>
            <p:ph type="sldNum" sz="quarter" idx="5"/>
          </p:nvPr>
        </p:nvSpPr>
        <p:spPr>
          <a:noFill/>
        </p:spPr>
        <p:txBody>
          <a:bodyPr/>
          <a:lstStyle/>
          <a:p>
            <a:pPr defTabSz="988793"/>
            <a:fld id="{CE3BC0DB-3949-4EE4-9CAD-126B47006FA5}" type="slidenum">
              <a:rPr lang="es-ES" smtClean="0"/>
              <a:pPr defTabSz="988793"/>
              <a:t>39</a:t>
            </a:fld>
            <a:endParaRPr lang="es-ES" dirty="0" smtClean="0"/>
          </a:p>
        </p:txBody>
      </p:sp>
    </p:spTree>
    <p:extLst>
      <p:ext uri="{BB962C8B-B14F-4D97-AF65-F5344CB8AC3E}">
        <p14:creationId xmlns:p14="http://schemas.microsoft.com/office/powerpoint/2010/main" val="10704973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1 Marcador de imagen de diapositiva"/>
          <p:cNvSpPr>
            <a:spLocks noGrp="1" noRot="1" noChangeAspect="1" noTextEdit="1"/>
          </p:cNvSpPr>
          <p:nvPr>
            <p:ph type="sldImg"/>
          </p:nvPr>
        </p:nvSpPr>
        <p:spPr>
          <a:ln/>
        </p:spPr>
      </p:sp>
      <p:sp>
        <p:nvSpPr>
          <p:cNvPr id="50179" name="2 Marcador de notas"/>
          <p:cNvSpPr>
            <a:spLocks noGrp="1"/>
          </p:cNvSpPr>
          <p:nvPr>
            <p:ph type="body" idx="1"/>
          </p:nvPr>
        </p:nvSpPr>
        <p:spPr>
          <a:noFill/>
          <a:ln/>
        </p:spPr>
        <p:txBody>
          <a:bodyPr/>
          <a:lstStyle/>
          <a:p>
            <a:endParaRPr lang="es-MX" dirty="0" smtClean="0"/>
          </a:p>
        </p:txBody>
      </p:sp>
      <p:sp>
        <p:nvSpPr>
          <p:cNvPr id="50180" name="3 Marcador de número de diapositiva"/>
          <p:cNvSpPr>
            <a:spLocks noGrp="1"/>
          </p:cNvSpPr>
          <p:nvPr>
            <p:ph type="sldNum" sz="quarter" idx="5"/>
          </p:nvPr>
        </p:nvSpPr>
        <p:spPr>
          <a:noFill/>
        </p:spPr>
        <p:txBody>
          <a:bodyPr/>
          <a:lstStyle/>
          <a:p>
            <a:pPr defTabSz="988793"/>
            <a:fld id="{CE3BC0DB-3949-4EE4-9CAD-126B47006FA5}" type="slidenum">
              <a:rPr lang="es-ES" smtClean="0"/>
              <a:pPr defTabSz="988793"/>
              <a:t>40</a:t>
            </a:fld>
            <a:endParaRPr lang="es-ES" dirty="0" smtClean="0"/>
          </a:p>
        </p:txBody>
      </p:sp>
    </p:spTree>
    <p:extLst>
      <p:ext uri="{BB962C8B-B14F-4D97-AF65-F5344CB8AC3E}">
        <p14:creationId xmlns:p14="http://schemas.microsoft.com/office/powerpoint/2010/main" val="9822811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1 Marcador de imagen de diapositiva"/>
          <p:cNvSpPr>
            <a:spLocks noGrp="1" noRot="1" noChangeAspect="1" noTextEdit="1"/>
          </p:cNvSpPr>
          <p:nvPr>
            <p:ph type="sldImg"/>
          </p:nvPr>
        </p:nvSpPr>
        <p:spPr>
          <a:ln/>
        </p:spPr>
      </p:sp>
      <p:sp>
        <p:nvSpPr>
          <p:cNvPr id="50179" name="2 Marcador de notas"/>
          <p:cNvSpPr>
            <a:spLocks noGrp="1"/>
          </p:cNvSpPr>
          <p:nvPr>
            <p:ph type="body" idx="1"/>
          </p:nvPr>
        </p:nvSpPr>
        <p:spPr>
          <a:noFill/>
          <a:ln/>
        </p:spPr>
        <p:txBody>
          <a:bodyPr/>
          <a:lstStyle/>
          <a:p>
            <a:endParaRPr lang="es-MX" dirty="0" smtClean="0"/>
          </a:p>
        </p:txBody>
      </p:sp>
      <p:sp>
        <p:nvSpPr>
          <p:cNvPr id="50180" name="3 Marcador de número de diapositiva"/>
          <p:cNvSpPr>
            <a:spLocks noGrp="1"/>
          </p:cNvSpPr>
          <p:nvPr>
            <p:ph type="sldNum" sz="quarter" idx="5"/>
          </p:nvPr>
        </p:nvSpPr>
        <p:spPr>
          <a:noFill/>
        </p:spPr>
        <p:txBody>
          <a:bodyPr/>
          <a:lstStyle/>
          <a:p>
            <a:pPr defTabSz="988793"/>
            <a:fld id="{CE3BC0DB-3949-4EE4-9CAD-126B47006FA5}" type="slidenum">
              <a:rPr lang="es-ES" smtClean="0"/>
              <a:pPr defTabSz="988793"/>
              <a:t>7</a:t>
            </a:fld>
            <a:endParaRPr lang="es-ES" dirty="0" smtClean="0"/>
          </a:p>
        </p:txBody>
      </p:sp>
    </p:spTree>
    <p:extLst>
      <p:ext uri="{BB962C8B-B14F-4D97-AF65-F5344CB8AC3E}">
        <p14:creationId xmlns:p14="http://schemas.microsoft.com/office/powerpoint/2010/main" val="27358059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1 Marcador de imagen de diapositiva"/>
          <p:cNvSpPr>
            <a:spLocks noGrp="1" noRot="1" noChangeAspect="1" noTextEdit="1"/>
          </p:cNvSpPr>
          <p:nvPr>
            <p:ph type="sldImg"/>
          </p:nvPr>
        </p:nvSpPr>
        <p:spPr>
          <a:ln/>
        </p:spPr>
      </p:sp>
      <p:sp>
        <p:nvSpPr>
          <p:cNvPr id="54275" name="2 Marcador de notas"/>
          <p:cNvSpPr>
            <a:spLocks noGrp="1"/>
          </p:cNvSpPr>
          <p:nvPr>
            <p:ph type="body" idx="1"/>
          </p:nvPr>
        </p:nvSpPr>
        <p:spPr>
          <a:noFill/>
          <a:ln/>
        </p:spPr>
        <p:txBody>
          <a:bodyPr/>
          <a:lstStyle/>
          <a:p>
            <a:endParaRPr lang="es-MX" dirty="0" smtClean="0"/>
          </a:p>
        </p:txBody>
      </p:sp>
      <p:sp>
        <p:nvSpPr>
          <p:cNvPr id="54276" name="3 Marcador de número de diapositiva"/>
          <p:cNvSpPr>
            <a:spLocks noGrp="1"/>
          </p:cNvSpPr>
          <p:nvPr>
            <p:ph type="sldNum" sz="quarter" idx="5"/>
          </p:nvPr>
        </p:nvSpPr>
        <p:spPr>
          <a:noFill/>
        </p:spPr>
        <p:txBody>
          <a:bodyPr/>
          <a:lstStyle/>
          <a:p>
            <a:pPr defTabSz="978008"/>
            <a:fld id="{F4BA016B-D580-4534-90F5-9D7ABAB9EC02}" type="slidenum">
              <a:rPr lang="es-ES" smtClean="0"/>
              <a:pPr defTabSz="978008"/>
              <a:t>41</a:t>
            </a:fld>
            <a:endParaRPr lang="es-ES" dirty="0" smtClean="0"/>
          </a:p>
        </p:txBody>
      </p:sp>
    </p:spTree>
    <p:extLst>
      <p:ext uri="{BB962C8B-B14F-4D97-AF65-F5344CB8AC3E}">
        <p14:creationId xmlns:p14="http://schemas.microsoft.com/office/powerpoint/2010/main" val="5653792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1 Marcador de imagen de diapositiva"/>
          <p:cNvSpPr>
            <a:spLocks noGrp="1" noRot="1" noChangeAspect="1" noTextEdit="1"/>
          </p:cNvSpPr>
          <p:nvPr>
            <p:ph type="sldImg"/>
          </p:nvPr>
        </p:nvSpPr>
        <p:spPr>
          <a:ln/>
        </p:spPr>
      </p:sp>
      <p:sp>
        <p:nvSpPr>
          <p:cNvPr id="54275" name="2 Marcador de notas"/>
          <p:cNvSpPr>
            <a:spLocks noGrp="1"/>
          </p:cNvSpPr>
          <p:nvPr>
            <p:ph type="body" idx="1"/>
          </p:nvPr>
        </p:nvSpPr>
        <p:spPr>
          <a:noFill/>
          <a:ln/>
        </p:spPr>
        <p:txBody>
          <a:bodyPr/>
          <a:lstStyle/>
          <a:p>
            <a:endParaRPr lang="es-MX" dirty="0" smtClean="0"/>
          </a:p>
        </p:txBody>
      </p:sp>
      <p:sp>
        <p:nvSpPr>
          <p:cNvPr id="54276" name="3 Marcador de número de diapositiva"/>
          <p:cNvSpPr>
            <a:spLocks noGrp="1"/>
          </p:cNvSpPr>
          <p:nvPr>
            <p:ph type="sldNum" sz="quarter" idx="5"/>
          </p:nvPr>
        </p:nvSpPr>
        <p:spPr>
          <a:noFill/>
        </p:spPr>
        <p:txBody>
          <a:bodyPr/>
          <a:lstStyle/>
          <a:p>
            <a:pPr defTabSz="978008"/>
            <a:fld id="{F4BA016B-D580-4534-90F5-9D7ABAB9EC02}" type="slidenum">
              <a:rPr lang="es-ES" smtClean="0"/>
              <a:pPr defTabSz="978008"/>
              <a:t>42</a:t>
            </a:fld>
            <a:endParaRPr lang="es-ES" dirty="0" smtClean="0"/>
          </a:p>
        </p:txBody>
      </p:sp>
    </p:spTree>
    <p:extLst>
      <p:ext uri="{BB962C8B-B14F-4D97-AF65-F5344CB8AC3E}">
        <p14:creationId xmlns:p14="http://schemas.microsoft.com/office/powerpoint/2010/main" val="5653792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1 Marcador de imagen de diapositiva"/>
          <p:cNvSpPr>
            <a:spLocks noGrp="1" noRot="1" noChangeAspect="1" noTextEdit="1"/>
          </p:cNvSpPr>
          <p:nvPr>
            <p:ph type="sldImg"/>
          </p:nvPr>
        </p:nvSpPr>
        <p:spPr>
          <a:ln/>
        </p:spPr>
      </p:sp>
      <p:sp>
        <p:nvSpPr>
          <p:cNvPr id="54275" name="2 Marcador de notas"/>
          <p:cNvSpPr>
            <a:spLocks noGrp="1"/>
          </p:cNvSpPr>
          <p:nvPr>
            <p:ph type="body" idx="1"/>
          </p:nvPr>
        </p:nvSpPr>
        <p:spPr>
          <a:noFill/>
          <a:ln/>
        </p:spPr>
        <p:txBody>
          <a:bodyPr/>
          <a:lstStyle/>
          <a:p>
            <a:endParaRPr lang="es-MX" dirty="0" smtClean="0"/>
          </a:p>
        </p:txBody>
      </p:sp>
      <p:sp>
        <p:nvSpPr>
          <p:cNvPr id="54276" name="3 Marcador de número de diapositiva"/>
          <p:cNvSpPr>
            <a:spLocks noGrp="1"/>
          </p:cNvSpPr>
          <p:nvPr>
            <p:ph type="sldNum" sz="quarter" idx="5"/>
          </p:nvPr>
        </p:nvSpPr>
        <p:spPr>
          <a:noFill/>
        </p:spPr>
        <p:txBody>
          <a:bodyPr/>
          <a:lstStyle/>
          <a:p>
            <a:pPr defTabSz="978008"/>
            <a:fld id="{F4BA016B-D580-4534-90F5-9D7ABAB9EC02}" type="slidenum">
              <a:rPr lang="es-ES" smtClean="0"/>
              <a:pPr defTabSz="978008"/>
              <a:t>43</a:t>
            </a:fld>
            <a:endParaRPr lang="es-ES" dirty="0" smtClean="0"/>
          </a:p>
        </p:txBody>
      </p:sp>
    </p:spTree>
    <p:extLst>
      <p:ext uri="{BB962C8B-B14F-4D97-AF65-F5344CB8AC3E}">
        <p14:creationId xmlns:p14="http://schemas.microsoft.com/office/powerpoint/2010/main" val="5653792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1 Marcador de imagen de diapositiva"/>
          <p:cNvSpPr>
            <a:spLocks noGrp="1" noRot="1" noChangeAspect="1" noTextEdit="1"/>
          </p:cNvSpPr>
          <p:nvPr>
            <p:ph type="sldImg"/>
          </p:nvPr>
        </p:nvSpPr>
        <p:spPr>
          <a:ln/>
        </p:spPr>
      </p:sp>
      <p:sp>
        <p:nvSpPr>
          <p:cNvPr id="54275" name="2 Marcador de notas"/>
          <p:cNvSpPr>
            <a:spLocks noGrp="1"/>
          </p:cNvSpPr>
          <p:nvPr>
            <p:ph type="body" idx="1"/>
          </p:nvPr>
        </p:nvSpPr>
        <p:spPr>
          <a:noFill/>
          <a:ln/>
        </p:spPr>
        <p:txBody>
          <a:bodyPr/>
          <a:lstStyle/>
          <a:p>
            <a:endParaRPr lang="es-MX" dirty="0" smtClean="0"/>
          </a:p>
        </p:txBody>
      </p:sp>
      <p:sp>
        <p:nvSpPr>
          <p:cNvPr id="54276" name="3 Marcador de número de diapositiva"/>
          <p:cNvSpPr>
            <a:spLocks noGrp="1"/>
          </p:cNvSpPr>
          <p:nvPr>
            <p:ph type="sldNum" sz="quarter" idx="5"/>
          </p:nvPr>
        </p:nvSpPr>
        <p:spPr>
          <a:noFill/>
        </p:spPr>
        <p:txBody>
          <a:bodyPr/>
          <a:lstStyle/>
          <a:p>
            <a:pPr defTabSz="978008"/>
            <a:fld id="{F4BA016B-D580-4534-90F5-9D7ABAB9EC02}" type="slidenum">
              <a:rPr lang="es-ES" smtClean="0"/>
              <a:pPr defTabSz="978008"/>
              <a:t>44</a:t>
            </a:fld>
            <a:endParaRPr lang="es-ES" dirty="0" smtClean="0"/>
          </a:p>
        </p:txBody>
      </p:sp>
    </p:spTree>
    <p:extLst>
      <p:ext uri="{BB962C8B-B14F-4D97-AF65-F5344CB8AC3E}">
        <p14:creationId xmlns:p14="http://schemas.microsoft.com/office/powerpoint/2010/main" val="5653792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1 Marcador de imagen de diapositiva"/>
          <p:cNvSpPr>
            <a:spLocks noGrp="1" noRot="1" noChangeAspect="1" noTextEdit="1"/>
          </p:cNvSpPr>
          <p:nvPr>
            <p:ph type="sldImg"/>
          </p:nvPr>
        </p:nvSpPr>
        <p:spPr>
          <a:ln/>
        </p:spPr>
      </p:sp>
      <p:sp>
        <p:nvSpPr>
          <p:cNvPr id="54275" name="2 Marcador de notas"/>
          <p:cNvSpPr>
            <a:spLocks noGrp="1"/>
          </p:cNvSpPr>
          <p:nvPr>
            <p:ph type="body" idx="1"/>
          </p:nvPr>
        </p:nvSpPr>
        <p:spPr>
          <a:noFill/>
          <a:ln/>
        </p:spPr>
        <p:txBody>
          <a:bodyPr/>
          <a:lstStyle/>
          <a:p>
            <a:endParaRPr lang="es-MX" dirty="0" smtClean="0"/>
          </a:p>
        </p:txBody>
      </p:sp>
      <p:sp>
        <p:nvSpPr>
          <p:cNvPr id="54276" name="3 Marcador de número de diapositiva"/>
          <p:cNvSpPr>
            <a:spLocks noGrp="1"/>
          </p:cNvSpPr>
          <p:nvPr>
            <p:ph type="sldNum" sz="quarter" idx="5"/>
          </p:nvPr>
        </p:nvSpPr>
        <p:spPr>
          <a:noFill/>
        </p:spPr>
        <p:txBody>
          <a:bodyPr/>
          <a:lstStyle/>
          <a:p>
            <a:pPr defTabSz="978008"/>
            <a:fld id="{F4BA016B-D580-4534-90F5-9D7ABAB9EC02}" type="slidenum">
              <a:rPr lang="es-ES" smtClean="0"/>
              <a:pPr defTabSz="978008"/>
              <a:t>45</a:t>
            </a:fld>
            <a:endParaRPr lang="es-ES" dirty="0" smtClean="0"/>
          </a:p>
        </p:txBody>
      </p:sp>
    </p:spTree>
    <p:extLst>
      <p:ext uri="{BB962C8B-B14F-4D97-AF65-F5344CB8AC3E}">
        <p14:creationId xmlns:p14="http://schemas.microsoft.com/office/powerpoint/2010/main" val="5653792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1 Marcador de imagen de diapositiva"/>
          <p:cNvSpPr>
            <a:spLocks noGrp="1" noRot="1" noChangeAspect="1" noTextEdit="1"/>
          </p:cNvSpPr>
          <p:nvPr>
            <p:ph type="sldImg"/>
          </p:nvPr>
        </p:nvSpPr>
        <p:spPr>
          <a:ln/>
        </p:spPr>
      </p:sp>
      <p:sp>
        <p:nvSpPr>
          <p:cNvPr id="54275" name="2 Marcador de notas"/>
          <p:cNvSpPr>
            <a:spLocks noGrp="1"/>
          </p:cNvSpPr>
          <p:nvPr>
            <p:ph type="body" idx="1"/>
          </p:nvPr>
        </p:nvSpPr>
        <p:spPr>
          <a:noFill/>
          <a:ln/>
        </p:spPr>
        <p:txBody>
          <a:bodyPr/>
          <a:lstStyle/>
          <a:p>
            <a:endParaRPr lang="es-MX" dirty="0" smtClean="0"/>
          </a:p>
        </p:txBody>
      </p:sp>
      <p:sp>
        <p:nvSpPr>
          <p:cNvPr id="54276" name="3 Marcador de número de diapositiva"/>
          <p:cNvSpPr>
            <a:spLocks noGrp="1"/>
          </p:cNvSpPr>
          <p:nvPr>
            <p:ph type="sldNum" sz="quarter" idx="5"/>
          </p:nvPr>
        </p:nvSpPr>
        <p:spPr>
          <a:noFill/>
        </p:spPr>
        <p:txBody>
          <a:bodyPr/>
          <a:lstStyle/>
          <a:p>
            <a:pPr defTabSz="978008"/>
            <a:fld id="{F4BA016B-D580-4534-90F5-9D7ABAB9EC02}" type="slidenum">
              <a:rPr lang="es-ES" smtClean="0"/>
              <a:pPr defTabSz="978008"/>
              <a:t>46</a:t>
            </a:fld>
            <a:endParaRPr lang="es-ES" dirty="0" smtClean="0"/>
          </a:p>
        </p:txBody>
      </p:sp>
    </p:spTree>
    <p:extLst>
      <p:ext uri="{BB962C8B-B14F-4D97-AF65-F5344CB8AC3E}">
        <p14:creationId xmlns:p14="http://schemas.microsoft.com/office/powerpoint/2010/main" val="5653792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1 Marcador de imagen de diapositiva"/>
          <p:cNvSpPr>
            <a:spLocks noGrp="1" noRot="1" noChangeAspect="1" noTextEdit="1"/>
          </p:cNvSpPr>
          <p:nvPr>
            <p:ph type="sldImg"/>
          </p:nvPr>
        </p:nvSpPr>
        <p:spPr>
          <a:ln/>
        </p:spPr>
      </p:sp>
      <p:sp>
        <p:nvSpPr>
          <p:cNvPr id="54275" name="2 Marcador de notas"/>
          <p:cNvSpPr>
            <a:spLocks noGrp="1"/>
          </p:cNvSpPr>
          <p:nvPr>
            <p:ph type="body" idx="1"/>
          </p:nvPr>
        </p:nvSpPr>
        <p:spPr>
          <a:noFill/>
          <a:ln/>
        </p:spPr>
        <p:txBody>
          <a:bodyPr/>
          <a:lstStyle/>
          <a:p>
            <a:endParaRPr lang="es-MX" dirty="0" smtClean="0"/>
          </a:p>
        </p:txBody>
      </p:sp>
      <p:sp>
        <p:nvSpPr>
          <p:cNvPr id="54276" name="3 Marcador de número de diapositiva"/>
          <p:cNvSpPr>
            <a:spLocks noGrp="1"/>
          </p:cNvSpPr>
          <p:nvPr>
            <p:ph type="sldNum" sz="quarter" idx="5"/>
          </p:nvPr>
        </p:nvSpPr>
        <p:spPr>
          <a:noFill/>
        </p:spPr>
        <p:txBody>
          <a:bodyPr/>
          <a:lstStyle/>
          <a:p>
            <a:pPr defTabSz="978008"/>
            <a:fld id="{F4BA016B-D580-4534-90F5-9D7ABAB9EC02}" type="slidenum">
              <a:rPr lang="es-ES" smtClean="0"/>
              <a:pPr defTabSz="978008"/>
              <a:t>47</a:t>
            </a:fld>
            <a:endParaRPr lang="es-ES" dirty="0" smtClean="0"/>
          </a:p>
        </p:txBody>
      </p:sp>
    </p:spTree>
    <p:extLst>
      <p:ext uri="{BB962C8B-B14F-4D97-AF65-F5344CB8AC3E}">
        <p14:creationId xmlns:p14="http://schemas.microsoft.com/office/powerpoint/2010/main" val="5653792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1 Marcador de imagen de diapositiva"/>
          <p:cNvSpPr>
            <a:spLocks noGrp="1" noRot="1" noChangeAspect="1" noTextEdit="1"/>
          </p:cNvSpPr>
          <p:nvPr>
            <p:ph type="sldImg"/>
          </p:nvPr>
        </p:nvSpPr>
        <p:spPr>
          <a:ln/>
        </p:spPr>
      </p:sp>
      <p:sp>
        <p:nvSpPr>
          <p:cNvPr id="54275" name="2 Marcador de notas"/>
          <p:cNvSpPr>
            <a:spLocks noGrp="1"/>
          </p:cNvSpPr>
          <p:nvPr>
            <p:ph type="body" idx="1"/>
          </p:nvPr>
        </p:nvSpPr>
        <p:spPr>
          <a:noFill/>
          <a:ln/>
        </p:spPr>
        <p:txBody>
          <a:bodyPr/>
          <a:lstStyle/>
          <a:p>
            <a:endParaRPr lang="es-MX" dirty="0" smtClean="0"/>
          </a:p>
        </p:txBody>
      </p:sp>
      <p:sp>
        <p:nvSpPr>
          <p:cNvPr id="54276" name="3 Marcador de número de diapositiva"/>
          <p:cNvSpPr>
            <a:spLocks noGrp="1"/>
          </p:cNvSpPr>
          <p:nvPr>
            <p:ph type="sldNum" sz="quarter" idx="5"/>
          </p:nvPr>
        </p:nvSpPr>
        <p:spPr>
          <a:noFill/>
        </p:spPr>
        <p:txBody>
          <a:bodyPr/>
          <a:lstStyle/>
          <a:p>
            <a:pPr defTabSz="978008"/>
            <a:fld id="{F4BA016B-D580-4534-90F5-9D7ABAB9EC02}" type="slidenum">
              <a:rPr lang="es-ES" smtClean="0"/>
              <a:pPr defTabSz="978008"/>
              <a:t>48</a:t>
            </a:fld>
            <a:endParaRPr lang="es-ES" dirty="0" smtClean="0"/>
          </a:p>
        </p:txBody>
      </p:sp>
    </p:spTree>
    <p:extLst>
      <p:ext uri="{BB962C8B-B14F-4D97-AF65-F5344CB8AC3E}">
        <p14:creationId xmlns:p14="http://schemas.microsoft.com/office/powerpoint/2010/main" val="5653792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pPr>
              <a:defRPr/>
            </a:pPr>
            <a:fld id="{CA490463-F4FE-46FC-9878-AE1403D56310}" type="slidenum">
              <a:rPr lang="es-ES" smtClean="0"/>
              <a:pPr>
                <a:defRPr/>
              </a:pPr>
              <a:t>49</a:t>
            </a:fld>
            <a:endParaRPr lang="es-ES" dirty="0"/>
          </a:p>
        </p:txBody>
      </p:sp>
    </p:spTree>
    <p:extLst>
      <p:ext uri="{BB962C8B-B14F-4D97-AF65-F5344CB8AC3E}">
        <p14:creationId xmlns:p14="http://schemas.microsoft.com/office/powerpoint/2010/main" val="388140614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pPr>
              <a:defRPr/>
            </a:pPr>
            <a:fld id="{CA490463-F4FE-46FC-9878-AE1403D56310}" type="slidenum">
              <a:rPr lang="es-ES" smtClean="0"/>
              <a:pPr>
                <a:defRPr/>
              </a:pPr>
              <a:t>50</a:t>
            </a:fld>
            <a:endParaRPr lang="es-ES" dirty="0"/>
          </a:p>
        </p:txBody>
      </p:sp>
    </p:spTree>
    <p:extLst>
      <p:ext uri="{BB962C8B-B14F-4D97-AF65-F5344CB8AC3E}">
        <p14:creationId xmlns:p14="http://schemas.microsoft.com/office/powerpoint/2010/main" val="8620320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1 Marcador de imagen de diapositiva"/>
          <p:cNvSpPr>
            <a:spLocks noGrp="1" noRot="1" noChangeAspect="1" noTextEdit="1"/>
          </p:cNvSpPr>
          <p:nvPr>
            <p:ph type="sldImg"/>
          </p:nvPr>
        </p:nvSpPr>
        <p:spPr>
          <a:ln/>
        </p:spPr>
      </p:sp>
      <p:sp>
        <p:nvSpPr>
          <p:cNvPr id="54275" name="2 Marcador de notas"/>
          <p:cNvSpPr>
            <a:spLocks noGrp="1"/>
          </p:cNvSpPr>
          <p:nvPr>
            <p:ph type="body" idx="1"/>
          </p:nvPr>
        </p:nvSpPr>
        <p:spPr>
          <a:noFill/>
          <a:ln/>
        </p:spPr>
        <p:txBody>
          <a:bodyPr/>
          <a:lstStyle/>
          <a:p>
            <a:endParaRPr lang="es-MX" dirty="0" smtClean="0"/>
          </a:p>
        </p:txBody>
      </p:sp>
      <p:sp>
        <p:nvSpPr>
          <p:cNvPr id="54276" name="3 Marcador de número de diapositiva"/>
          <p:cNvSpPr>
            <a:spLocks noGrp="1"/>
          </p:cNvSpPr>
          <p:nvPr>
            <p:ph type="sldNum" sz="quarter" idx="5"/>
          </p:nvPr>
        </p:nvSpPr>
        <p:spPr>
          <a:noFill/>
        </p:spPr>
        <p:txBody>
          <a:bodyPr/>
          <a:lstStyle/>
          <a:p>
            <a:pPr defTabSz="978008"/>
            <a:fld id="{F4BA016B-D580-4534-90F5-9D7ABAB9EC02}" type="slidenum">
              <a:rPr lang="es-ES" smtClean="0"/>
              <a:pPr defTabSz="978008"/>
              <a:t>8</a:t>
            </a:fld>
            <a:endParaRPr lang="es-ES" dirty="0" smtClean="0"/>
          </a:p>
        </p:txBody>
      </p:sp>
    </p:spTree>
    <p:extLst>
      <p:ext uri="{BB962C8B-B14F-4D97-AF65-F5344CB8AC3E}">
        <p14:creationId xmlns:p14="http://schemas.microsoft.com/office/powerpoint/2010/main" val="5653792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pPr>
              <a:defRPr/>
            </a:pPr>
            <a:fld id="{CA490463-F4FE-46FC-9878-AE1403D56310}" type="slidenum">
              <a:rPr lang="es-ES" smtClean="0"/>
              <a:pPr>
                <a:defRPr/>
              </a:pPr>
              <a:t>51</a:t>
            </a:fld>
            <a:endParaRPr lang="es-ES" dirty="0"/>
          </a:p>
        </p:txBody>
      </p:sp>
    </p:spTree>
    <p:extLst>
      <p:ext uri="{BB962C8B-B14F-4D97-AF65-F5344CB8AC3E}">
        <p14:creationId xmlns:p14="http://schemas.microsoft.com/office/powerpoint/2010/main" val="180002617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pPr>
              <a:defRPr/>
            </a:pPr>
            <a:fld id="{CA490463-F4FE-46FC-9878-AE1403D56310}" type="slidenum">
              <a:rPr lang="es-ES" smtClean="0"/>
              <a:pPr>
                <a:defRPr/>
              </a:pPr>
              <a:t>52</a:t>
            </a:fld>
            <a:endParaRPr lang="es-ES" dirty="0"/>
          </a:p>
        </p:txBody>
      </p:sp>
    </p:spTree>
    <p:extLst>
      <p:ext uri="{BB962C8B-B14F-4D97-AF65-F5344CB8AC3E}">
        <p14:creationId xmlns:p14="http://schemas.microsoft.com/office/powerpoint/2010/main" val="133261952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pPr>
              <a:defRPr/>
            </a:pPr>
            <a:fld id="{CA490463-F4FE-46FC-9878-AE1403D56310}" type="slidenum">
              <a:rPr lang="es-ES" smtClean="0"/>
              <a:pPr>
                <a:defRPr/>
              </a:pPr>
              <a:t>53</a:t>
            </a:fld>
            <a:endParaRPr lang="es-ES" dirty="0"/>
          </a:p>
        </p:txBody>
      </p:sp>
    </p:spTree>
    <p:extLst>
      <p:ext uri="{BB962C8B-B14F-4D97-AF65-F5344CB8AC3E}">
        <p14:creationId xmlns:p14="http://schemas.microsoft.com/office/powerpoint/2010/main" val="45611096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pPr>
              <a:defRPr/>
            </a:pPr>
            <a:fld id="{CA490463-F4FE-46FC-9878-AE1403D56310}" type="slidenum">
              <a:rPr lang="es-ES" smtClean="0"/>
              <a:pPr>
                <a:defRPr/>
              </a:pPr>
              <a:t>54</a:t>
            </a:fld>
            <a:endParaRPr lang="es-ES" dirty="0"/>
          </a:p>
        </p:txBody>
      </p:sp>
    </p:spTree>
    <p:extLst>
      <p:ext uri="{BB962C8B-B14F-4D97-AF65-F5344CB8AC3E}">
        <p14:creationId xmlns:p14="http://schemas.microsoft.com/office/powerpoint/2010/main" val="28385589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1 Marcador de imagen de diapositiva"/>
          <p:cNvSpPr>
            <a:spLocks noGrp="1" noRot="1" noChangeAspect="1" noTextEdit="1"/>
          </p:cNvSpPr>
          <p:nvPr>
            <p:ph type="sldImg"/>
          </p:nvPr>
        </p:nvSpPr>
        <p:spPr>
          <a:ln/>
        </p:spPr>
      </p:sp>
      <p:sp>
        <p:nvSpPr>
          <p:cNvPr id="54275" name="2 Marcador de notas"/>
          <p:cNvSpPr>
            <a:spLocks noGrp="1"/>
          </p:cNvSpPr>
          <p:nvPr>
            <p:ph type="body" idx="1"/>
          </p:nvPr>
        </p:nvSpPr>
        <p:spPr>
          <a:noFill/>
          <a:ln/>
        </p:spPr>
        <p:txBody>
          <a:bodyPr/>
          <a:lstStyle/>
          <a:p>
            <a:endParaRPr lang="es-MX" dirty="0" smtClean="0"/>
          </a:p>
        </p:txBody>
      </p:sp>
      <p:sp>
        <p:nvSpPr>
          <p:cNvPr id="54276" name="3 Marcador de número de diapositiva"/>
          <p:cNvSpPr>
            <a:spLocks noGrp="1"/>
          </p:cNvSpPr>
          <p:nvPr>
            <p:ph type="sldNum" sz="quarter" idx="5"/>
          </p:nvPr>
        </p:nvSpPr>
        <p:spPr>
          <a:noFill/>
        </p:spPr>
        <p:txBody>
          <a:bodyPr/>
          <a:lstStyle/>
          <a:p>
            <a:pPr defTabSz="978008"/>
            <a:fld id="{F4BA016B-D580-4534-90F5-9D7ABAB9EC02}" type="slidenum">
              <a:rPr lang="es-ES" smtClean="0"/>
              <a:pPr defTabSz="978008"/>
              <a:t>10</a:t>
            </a:fld>
            <a:endParaRPr lang="es-ES" dirty="0" smtClean="0"/>
          </a:p>
        </p:txBody>
      </p:sp>
    </p:spTree>
    <p:extLst>
      <p:ext uri="{BB962C8B-B14F-4D97-AF65-F5344CB8AC3E}">
        <p14:creationId xmlns:p14="http://schemas.microsoft.com/office/powerpoint/2010/main" val="565379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1 Marcador de imagen de diapositiva"/>
          <p:cNvSpPr>
            <a:spLocks noGrp="1" noRot="1" noChangeAspect="1" noTextEdit="1"/>
          </p:cNvSpPr>
          <p:nvPr>
            <p:ph type="sldImg"/>
          </p:nvPr>
        </p:nvSpPr>
        <p:spPr>
          <a:ln/>
        </p:spPr>
      </p:sp>
      <p:sp>
        <p:nvSpPr>
          <p:cNvPr id="54275" name="2 Marcador de notas"/>
          <p:cNvSpPr>
            <a:spLocks noGrp="1"/>
          </p:cNvSpPr>
          <p:nvPr>
            <p:ph type="body" idx="1"/>
          </p:nvPr>
        </p:nvSpPr>
        <p:spPr>
          <a:noFill/>
          <a:ln/>
        </p:spPr>
        <p:txBody>
          <a:bodyPr/>
          <a:lstStyle/>
          <a:p>
            <a:endParaRPr lang="es-MX" dirty="0" smtClean="0"/>
          </a:p>
        </p:txBody>
      </p:sp>
      <p:sp>
        <p:nvSpPr>
          <p:cNvPr id="54276" name="3 Marcador de número de diapositiva"/>
          <p:cNvSpPr>
            <a:spLocks noGrp="1"/>
          </p:cNvSpPr>
          <p:nvPr>
            <p:ph type="sldNum" sz="quarter" idx="5"/>
          </p:nvPr>
        </p:nvSpPr>
        <p:spPr>
          <a:noFill/>
        </p:spPr>
        <p:txBody>
          <a:bodyPr/>
          <a:lstStyle/>
          <a:p>
            <a:pPr defTabSz="978008"/>
            <a:fld id="{F4BA016B-D580-4534-90F5-9D7ABAB9EC02}" type="slidenum">
              <a:rPr lang="es-ES" smtClean="0"/>
              <a:pPr defTabSz="978008"/>
              <a:t>12</a:t>
            </a:fld>
            <a:endParaRPr lang="es-ES" dirty="0" smtClean="0"/>
          </a:p>
        </p:txBody>
      </p:sp>
    </p:spTree>
    <p:extLst>
      <p:ext uri="{BB962C8B-B14F-4D97-AF65-F5344CB8AC3E}">
        <p14:creationId xmlns:p14="http://schemas.microsoft.com/office/powerpoint/2010/main" val="565379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1 Marcador de imagen de diapositiva"/>
          <p:cNvSpPr>
            <a:spLocks noGrp="1" noRot="1" noChangeAspect="1" noTextEdit="1"/>
          </p:cNvSpPr>
          <p:nvPr>
            <p:ph type="sldImg"/>
          </p:nvPr>
        </p:nvSpPr>
        <p:spPr>
          <a:ln/>
        </p:spPr>
      </p:sp>
      <p:sp>
        <p:nvSpPr>
          <p:cNvPr id="54275" name="2 Marcador de notas"/>
          <p:cNvSpPr>
            <a:spLocks noGrp="1"/>
          </p:cNvSpPr>
          <p:nvPr>
            <p:ph type="body" idx="1"/>
          </p:nvPr>
        </p:nvSpPr>
        <p:spPr>
          <a:noFill/>
          <a:ln/>
        </p:spPr>
        <p:txBody>
          <a:bodyPr/>
          <a:lstStyle/>
          <a:p>
            <a:endParaRPr lang="es-MX" dirty="0" smtClean="0"/>
          </a:p>
        </p:txBody>
      </p:sp>
      <p:sp>
        <p:nvSpPr>
          <p:cNvPr id="54276" name="3 Marcador de número de diapositiva"/>
          <p:cNvSpPr>
            <a:spLocks noGrp="1"/>
          </p:cNvSpPr>
          <p:nvPr>
            <p:ph type="sldNum" sz="quarter" idx="5"/>
          </p:nvPr>
        </p:nvSpPr>
        <p:spPr>
          <a:noFill/>
        </p:spPr>
        <p:txBody>
          <a:bodyPr/>
          <a:lstStyle/>
          <a:p>
            <a:pPr defTabSz="978008"/>
            <a:fld id="{F4BA016B-D580-4534-90F5-9D7ABAB9EC02}" type="slidenum">
              <a:rPr lang="es-ES" smtClean="0"/>
              <a:pPr defTabSz="978008"/>
              <a:t>14</a:t>
            </a:fld>
            <a:endParaRPr lang="es-ES" dirty="0" smtClean="0"/>
          </a:p>
        </p:txBody>
      </p:sp>
    </p:spTree>
    <p:extLst>
      <p:ext uri="{BB962C8B-B14F-4D97-AF65-F5344CB8AC3E}">
        <p14:creationId xmlns:p14="http://schemas.microsoft.com/office/powerpoint/2010/main" val="565379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pPr>
              <a:defRPr/>
            </a:pPr>
            <a:fld id="{CA490463-F4FE-46FC-9878-AE1403D56310}" type="slidenum">
              <a:rPr lang="es-ES" smtClean="0"/>
              <a:pPr>
                <a:defRPr/>
              </a:pPr>
              <a:t>16</a:t>
            </a:fld>
            <a:endParaRPr lang="es-ES" dirty="0"/>
          </a:p>
        </p:txBody>
      </p:sp>
    </p:spTree>
    <p:extLst>
      <p:ext uri="{BB962C8B-B14F-4D97-AF65-F5344CB8AC3E}">
        <p14:creationId xmlns:p14="http://schemas.microsoft.com/office/powerpoint/2010/main" val="38814061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pPr>
              <a:defRPr/>
            </a:pPr>
            <a:fld id="{CA490463-F4FE-46FC-9878-AE1403D56310}" type="slidenum">
              <a:rPr lang="es-ES" smtClean="0"/>
              <a:pPr>
                <a:defRPr/>
              </a:pPr>
              <a:t>17</a:t>
            </a:fld>
            <a:endParaRPr lang="es-ES" dirty="0"/>
          </a:p>
        </p:txBody>
      </p:sp>
    </p:spTree>
    <p:extLst>
      <p:ext uri="{BB962C8B-B14F-4D97-AF65-F5344CB8AC3E}">
        <p14:creationId xmlns:p14="http://schemas.microsoft.com/office/powerpoint/2010/main" val="7603660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4" name="Rectangle 8"/>
          <p:cNvSpPr>
            <a:spLocks noChangeArrowheads="1"/>
          </p:cNvSpPr>
          <p:nvPr/>
        </p:nvSpPr>
        <p:spPr bwMode="auto">
          <a:xfrm>
            <a:off x="0" y="0"/>
            <a:ext cx="9144000" cy="4000500"/>
          </a:xfrm>
          <a:prstGeom prst="rect">
            <a:avLst/>
          </a:prstGeom>
          <a:solidFill>
            <a:srgbClr val="01424F"/>
          </a:solidFill>
          <a:ln w="9525">
            <a:noFill/>
            <a:miter lim="800000"/>
            <a:headEnd/>
            <a:tailEnd/>
          </a:ln>
          <a:effectLst/>
        </p:spPr>
        <p:txBody>
          <a:bodyPr wrap="none" anchor="ctr"/>
          <a:lstStyle/>
          <a:p>
            <a:pPr algn="ctr">
              <a:defRPr/>
            </a:pPr>
            <a:endParaRPr lang="es-ES" dirty="0">
              <a:cs typeface="+mn-cs"/>
            </a:endParaRPr>
          </a:p>
        </p:txBody>
      </p:sp>
      <p:sp>
        <p:nvSpPr>
          <p:cNvPr id="5" name="Rectangle 9"/>
          <p:cNvSpPr>
            <a:spLocks noChangeArrowheads="1"/>
          </p:cNvSpPr>
          <p:nvPr/>
        </p:nvSpPr>
        <p:spPr bwMode="auto">
          <a:xfrm>
            <a:off x="0" y="3962400"/>
            <a:ext cx="9144000" cy="109538"/>
          </a:xfrm>
          <a:prstGeom prst="rect">
            <a:avLst/>
          </a:prstGeom>
          <a:solidFill>
            <a:srgbClr val="800000"/>
          </a:solidFill>
          <a:ln w="9525">
            <a:noFill/>
            <a:miter lim="800000"/>
            <a:headEnd/>
            <a:tailEnd/>
          </a:ln>
          <a:effectLst/>
        </p:spPr>
        <p:txBody>
          <a:bodyPr wrap="none" anchor="ctr"/>
          <a:lstStyle/>
          <a:p>
            <a:pPr algn="ctr">
              <a:defRPr/>
            </a:pPr>
            <a:endParaRPr lang="es-ES" dirty="0">
              <a:cs typeface="+mn-cs"/>
            </a:endParaRPr>
          </a:p>
        </p:txBody>
      </p:sp>
      <p:sp>
        <p:nvSpPr>
          <p:cNvPr id="578562" name="Rectangle 2"/>
          <p:cNvSpPr>
            <a:spLocks noGrp="1" noChangeArrowheads="1"/>
          </p:cNvSpPr>
          <p:nvPr>
            <p:ph type="ctrTitle" sz="quarter"/>
          </p:nvPr>
        </p:nvSpPr>
        <p:spPr>
          <a:xfrm>
            <a:off x="914400" y="1643050"/>
            <a:ext cx="7772400" cy="1676400"/>
          </a:xfrm>
        </p:spPr>
        <p:txBody>
          <a:bodyPr/>
          <a:lstStyle>
            <a:lvl1pPr algn="ctr">
              <a:defRPr sz="3600">
                <a:solidFill>
                  <a:srgbClr val="F2F2F2"/>
                </a:solidFill>
                <a:latin typeface="Franklin Gothic Demi Cond" pitchFamily="34" charset="0"/>
              </a:defRPr>
            </a:lvl1pPr>
          </a:lstStyle>
          <a:p>
            <a:r>
              <a:rPr lang="es-ES" dirty="0"/>
              <a:t>Haga clic para modificar el estilo de título del patrón</a:t>
            </a:r>
          </a:p>
        </p:txBody>
      </p:sp>
      <p:sp>
        <p:nvSpPr>
          <p:cNvPr id="578563" name="Rectangle 3"/>
          <p:cNvSpPr>
            <a:spLocks noGrp="1" noChangeArrowheads="1"/>
          </p:cNvSpPr>
          <p:nvPr>
            <p:ph type="subTitle" sz="quarter" idx="1"/>
          </p:nvPr>
        </p:nvSpPr>
        <p:spPr>
          <a:xfrm>
            <a:off x="1524000" y="4419600"/>
            <a:ext cx="6400800" cy="1219200"/>
          </a:xfrm>
          <a:ln w="9525"/>
        </p:spPr>
        <p:txBody>
          <a:bodyPr lIns="92075" tIns="46038" rIns="92075" bIns="46038"/>
          <a:lstStyle>
            <a:lvl1pPr marL="0" indent="0" algn="ctr">
              <a:buFont typeface="Wingdings" pitchFamily="2" charset="2"/>
              <a:buNone/>
              <a:defRPr sz="1800"/>
            </a:lvl1pPr>
          </a:lstStyle>
          <a:p>
            <a:r>
              <a:rPr lang="es-ES" dirty="0"/>
              <a:t>Haga clic para modificar el estilo de subtítulo del patrón</a:t>
            </a:r>
          </a:p>
        </p:txBody>
      </p:sp>
      <p:sp>
        <p:nvSpPr>
          <p:cNvPr id="6" name="Rectangle 4"/>
          <p:cNvSpPr>
            <a:spLocks noGrp="1" noChangeArrowheads="1"/>
          </p:cNvSpPr>
          <p:nvPr>
            <p:ph type="dt" sz="quarter" idx="10"/>
          </p:nvPr>
        </p:nvSpPr>
        <p:spPr bwMode="auto">
          <a:xfrm>
            <a:off x="1143000" y="6248400"/>
            <a:ext cx="1905000" cy="457200"/>
          </a:xfrm>
          <a:prstGeom prst="rect">
            <a:avLst/>
          </a:prstGeom>
          <a:ln>
            <a:miter lim="800000"/>
            <a:headEnd/>
            <a:tailEnd/>
          </a:ln>
        </p:spPr>
        <p:txBody>
          <a:bodyPr vert="horz" wrap="square" lIns="92075" tIns="46038" rIns="92075" bIns="46038" numCol="1" anchor="ctr" anchorCtr="0" compatLnSpc="1">
            <a:prstTxWarp prst="textNoShape">
              <a:avLst/>
            </a:prstTxWarp>
          </a:bodyPr>
          <a:lstStyle>
            <a:lvl1pPr algn="l">
              <a:defRPr sz="1400">
                <a:solidFill>
                  <a:srgbClr val="FFFFFF"/>
                </a:solidFill>
                <a:latin typeface="Times New Roman" pitchFamily="18" charset="0"/>
                <a:cs typeface="+mn-cs"/>
              </a:defRPr>
            </a:lvl1pPr>
          </a:lstStyle>
          <a:p>
            <a:pPr>
              <a:defRPr/>
            </a:pPr>
            <a:endParaRPr lang="es-ES" dirty="0"/>
          </a:p>
        </p:txBody>
      </p:sp>
      <p:sp>
        <p:nvSpPr>
          <p:cNvPr id="7" name="Rectangle 5"/>
          <p:cNvSpPr>
            <a:spLocks noGrp="1" noChangeArrowheads="1"/>
          </p:cNvSpPr>
          <p:nvPr>
            <p:ph type="ftr" sz="quarter" idx="11"/>
          </p:nvPr>
        </p:nvSpPr>
        <p:spPr bwMode="auto">
          <a:xfrm>
            <a:off x="3581400" y="6248400"/>
            <a:ext cx="2895600" cy="457200"/>
          </a:xfrm>
          <a:prstGeom prst="rect">
            <a:avLst/>
          </a:prstGeom>
          <a:ln>
            <a:miter lim="800000"/>
            <a:headEnd/>
            <a:tailEnd/>
          </a:ln>
        </p:spPr>
        <p:txBody>
          <a:bodyPr vert="horz" wrap="square" lIns="92075" tIns="46038" rIns="92075" bIns="46038" numCol="1" anchor="ctr" anchorCtr="0" compatLnSpc="1">
            <a:prstTxWarp prst="textNoShape">
              <a:avLst/>
            </a:prstTxWarp>
          </a:bodyPr>
          <a:lstStyle>
            <a:lvl1pPr algn="ctr">
              <a:defRPr sz="1400">
                <a:solidFill>
                  <a:srgbClr val="FFFFFF"/>
                </a:solidFill>
                <a:latin typeface="Times New Roman" pitchFamily="18" charset="0"/>
                <a:cs typeface="+mn-cs"/>
              </a:defRPr>
            </a:lvl1pPr>
          </a:lstStyle>
          <a:p>
            <a:pPr>
              <a:defRPr/>
            </a:pPr>
            <a:endParaRPr lang="es-ES" dirty="0"/>
          </a:p>
        </p:txBody>
      </p:sp>
      <p:sp>
        <p:nvSpPr>
          <p:cNvPr id="8" name="Rectangle 6"/>
          <p:cNvSpPr>
            <a:spLocks noGrp="1" noChangeArrowheads="1"/>
          </p:cNvSpPr>
          <p:nvPr>
            <p:ph type="sldNum" sz="quarter" idx="12"/>
          </p:nvPr>
        </p:nvSpPr>
        <p:spPr>
          <a:xfrm>
            <a:off x="7010400" y="6248400"/>
            <a:ext cx="1905000" cy="457200"/>
          </a:xfrm>
        </p:spPr>
        <p:txBody>
          <a:bodyPr/>
          <a:lstStyle>
            <a:lvl1pPr>
              <a:defRPr sz="1400" b="0">
                <a:solidFill>
                  <a:srgbClr val="FFFFFF"/>
                </a:solidFill>
                <a:latin typeface="Times New Roman" pitchFamily="18" charset="0"/>
              </a:defRPr>
            </a:lvl1pPr>
          </a:lstStyle>
          <a:p>
            <a:pPr>
              <a:defRPr/>
            </a:pPr>
            <a:fld id="{01475872-36A0-45A6-BCA9-49A8F8DCC72F}" type="slidenum">
              <a:rPr lang="es-ES"/>
              <a:pPr>
                <a:defRPr/>
              </a:pPr>
              <a:t>‹Nº›</a:t>
            </a:fld>
            <a:endParaRPr lang="es-ES" dirty="0"/>
          </a:p>
        </p:txBody>
      </p:sp>
    </p:spTree>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7"/>
          <p:cNvSpPr>
            <a:spLocks noGrp="1" noChangeArrowheads="1"/>
          </p:cNvSpPr>
          <p:nvPr>
            <p:ph type="sldNum" sz="quarter" idx="10"/>
          </p:nvPr>
        </p:nvSpPr>
        <p:spPr>
          <a:ln/>
        </p:spPr>
        <p:txBody>
          <a:bodyPr/>
          <a:lstStyle>
            <a:lvl1pPr>
              <a:defRPr/>
            </a:lvl1pPr>
          </a:lstStyle>
          <a:p>
            <a:pPr>
              <a:defRPr/>
            </a:pPr>
            <a:fld id="{58F07416-ED53-4266-AC8B-2C3497162ADE}" type="slidenum">
              <a:rPr lang="es-ES"/>
              <a:pPr>
                <a:defRPr/>
              </a:pPr>
              <a:t>‹Nº›</a:t>
            </a:fld>
            <a:endParaRPr lang="es-ES" dirty="0"/>
          </a:p>
        </p:txBody>
      </p:sp>
    </p:spTree>
  </p:cSld>
  <p:clrMapOvr>
    <a:masterClrMapping/>
  </p:clrMapOvr>
  <p:transition>
    <p:randomBa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40538" y="381000"/>
            <a:ext cx="2124075" cy="6019800"/>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68313" y="381000"/>
            <a:ext cx="6219825" cy="60198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7"/>
          <p:cNvSpPr>
            <a:spLocks noGrp="1" noChangeArrowheads="1"/>
          </p:cNvSpPr>
          <p:nvPr>
            <p:ph type="sldNum" sz="quarter" idx="10"/>
          </p:nvPr>
        </p:nvSpPr>
        <p:spPr>
          <a:ln/>
        </p:spPr>
        <p:txBody>
          <a:bodyPr/>
          <a:lstStyle>
            <a:lvl1pPr>
              <a:defRPr/>
            </a:lvl1pPr>
          </a:lstStyle>
          <a:p>
            <a:pPr>
              <a:defRPr/>
            </a:pPr>
            <a:fld id="{C2DEC268-3CD7-466B-BEED-83786047205C}" type="slidenum">
              <a:rPr lang="es-ES"/>
              <a:pPr>
                <a:defRPr/>
              </a:pPr>
              <a:t>‹Nº›</a:t>
            </a:fld>
            <a:endParaRPr lang="es-ES" dirty="0"/>
          </a:p>
        </p:txBody>
      </p:sp>
    </p:spTree>
  </p:cSld>
  <p:clrMapOvr>
    <a:masterClrMapping/>
  </p:clrMapOvr>
  <p:transition>
    <p:randomBa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ítulo y tabla">
    <p:spTree>
      <p:nvGrpSpPr>
        <p:cNvPr id="1" name=""/>
        <p:cNvGrpSpPr/>
        <p:nvPr/>
      </p:nvGrpSpPr>
      <p:grpSpPr>
        <a:xfrm>
          <a:off x="0" y="0"/>
          <a:ext cx="0" cy="0"/>
          <a:chOff x="0" y="0"/>
          <a:chExt cx="0" cy="0"/>
        </a:xfrm>
      </p:grpSpPr>
      <p:sp>
        <p:nvSpPr>
          <p:cNvPr id="2" name="1 Título"/>
          <p:cNvSpPr>
            <a:spLocks noGrp="1"/>
          </p:cNvSpPr>
          <p:nvPr>
            <p:ph type="title"/>
          </p:nvPr>
        </p:nvSpPr>
        <p:spPr>
          <a:xfrm>
            <a:off x="468313" y="0"/>
            <a:ext cx="8496300" cy="857232"/>
          </a:xfrm>
        </p:spPr>
        <p:txBody>
          <a:bodyPr/>
          <a:lstStyle/>
          <a:p>
            <a:r>
              <a:rPr lang="es-ES" dirty="0" smtClean="0"/>
              <a:t>Haga clic para modificar el estilo de título del patrón</a:t>
            </a:r>
            <a:endParaRPr lang="es-ES" dirty="0"/>
          </a:p>
        </p:txBody>
      </p:sp>
      <p:sp>
        <p:nvSpPr>
          <p:cNvPr id="3" name="2 Marcador de tabla"/>
          <p:cNvSpPr>
            <a:spLocks noGrp="1"/>
          </p:cNvSpPr>
          <p:nvPr>
            <p:ph type="tbl" idx="1"/>
          </p:nvPr>
        </p:nvSpPr>
        <p:spPr>
          <a:xfrm>
            <a:off x="468313" y="1071547"/>
            <a:ext cx="8424862" cy="5329254"/>
          </a:xfrm>
        </p:spPr>
        <p:txBody>
          <a:bodyPr/>
          <a:lstStyle>
            <a:lvl1pPr>
              <a:defRPr sz="1800"/>
            </a:lvl1pPr>
          </a:lstStyle>
          <a:p>
            <a:pPr lvl="0"/>
            <a:endParaRPr lang="es-ES" noProof="0" dirty="0" smtClean="0"/>
          </a:p>
        </p:txBody>
      </p:sp>
      <p:sp>
        <p:nvSpPr>
          <p:cNvPr id="4" name="Rectangle 7"/>
          <p:cNvSpPr>
            <a:spLocks noGrp="1" noChangeArrowheads="1"/>
          </p:cNvSpPr>
          <p:nvPr>
            <p:ph type="sldNum" sz="quarter" idx="10"/>
          </p:nvPr>
        </p:nvSpPr>
        <p:spPr>
          <a:ln/>
        </p:spPr>
        <p:txBody>
          <a:bodyPr/>
          <a:lstStyle>
            <a:lvl1pPr>
              <a:defRPr/>
            </a:lvl1pPr>
          </a:lstStyle>
          <a:p>
            <a:pPr>
              <a:defRPr/>
            </a:pPr>
            <a:fld id="{B4194325-C58E-449C-80CB-95E6973F0241}" type="slidenum">
              <a:rPr lang="es-ES"/>
              <a:pPr>
                <a:defRPr/>
              </a:pPr>
              <a:t>‹Nº›</a:t>
            </a:fld>
            <a:endParaRPr lang="es-ES" dirty="0"/>
          </a:p>
        </p:txBody>
      </p:sp>
    </p:spTree>
  </p:cSld>
  <p:clrMapOvr>
    <a:masterClrMapping/>
  </p:clrMapOvr>
  <p:transition>
    <p:randomBa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Título, 1 objeto y 2 objetos">
    <p:spTree>
      <p:nvGrpSpPr>
        <p:cNvPr id="1" name=""/>
        <p:cNvGrpSpPr/>
        <p:nvPr/>
      </p:nvGrpSpPr>
      <p:grpSpPr>
        <a:xfrm>
          <a:off x="0" y="0"/>
          <a:ext cx="0" cy="0"/>
          <a:chOff x="0" y="0"/>
          <a:chExt cx="0" cy="0"/>
        </a:xfrm>
      </p:grpSpPr>
      <p:sp>
        <p:nvSpPr>
          <p:cNvPr id="2" name="1 Título"/>
          <p:cNvSpPr>
            <a:spLocks noGrp="1"/>
          </p:cNvSpPr>
          <p:nvPr>
            <p:ph type="title"/>
          </p:nvPr>
        </p:nvSpPr>
        <p:spPr>
          <a:xfrm>
            <a:off x="468313" y="381000"/>
            <a:ext cx="8496300" cy="1295400"/>
          </a:xfrm>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68313" y="1844675"/>
            <a:ext cx="4135437" cy="455612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quarter" idx="2"/>
          </p:nvPr>
        </p:nvSpPr>
        <p:spPr>
          <a:xfrm>
            <a:off x="4756150" y="1844675"/>
            <a:ext cx="4137025" cy="22018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contenido"/>
          <p:cNvSpPr>
            <a:spLocks noGrp="1"/>
          </p:cNvSpPr>
          <p:nvPr>
            <p:ph sz="quarter" idx="3"/>
          </p:nvPr>
        </p:nvSpPr>
        <p:spPr>
          <a:xfrm>
            <a:off x="4756150" y="4198938"/>
            <a:ext cx="4137025" cy="220186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Rectangle 7"/>
          <p:cNvSpPr>
            <a:spLocks noGrp="1" noChangeArrowheads="1"/>
          </p:cNvSpPr>
          <p:nvPr>
            <p:ph type="sldNum" sz="quarter" idx="10"/>
          </p:nvPr>
        </p:nvSpPr>
        <p:spPr>
          <a:ln/>
        </p:spPr>
        <p:txBody>
          <a:bodyPr/>
          <a:lstStyle>
            <a:lvl1pPr>
              <a:defRPr/>
            </a:lvl1pPr>
          </a:lstStyle>
          <a:p>
            <a:pPr>
              <a:defRPr/>
            </a:pPr>
            <a:fld id="{27C2F82D-3FB2-4638-884C-7A08F30E6FFD}" type="slidenum">
              <a:rPr lang="es-ES"/>
              <a:pPr>
                <a:defRPr/>
              </a:pPr>
              <a:t>‹Nº›</a:t>
            </a:fld>
            <a:endParaRPr lang="es-ES" dirty="0"/>
          </a:p>
        </p:txBody>
      </p:sp>
    </p:spTree>
  </p:cSld>
  <p:clrMapOvr>
    <a:masterClrMapping/>
  </p:clrMapOvr>
  <p:transition>
    <p:randomBa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pic>
        <p:nvPicPr>
          <p:cNvPr id="13" name="12 Imagen" descr="Cenefa presentación ppt - 2012.jpg"/>
          <p:cNvPicPr>
            <a:picLocks noChangeAspect="1"/>
          </p:cNvPicPr>
          <p:nvPr/>
        </p:nvPicPr>
        <p:blipFill>
          <a:blip r:embed="rId2" cstate="print"/>
          <a:stretch>
            <a:fillRect/>
          </a:stretch>
        </p:blipFill>
        <p:spPr>
          <a:xfrm>
            <a:off x="0" y="5514280"/>
            <a:ext cx="9144000" cy="1343720"/>
          </a:xfrm>
          <a:prstGeom prst="rect">
            <a:avLst/>
          </a:prstGeom>
        </p:spPr>
      </p:pic>
      <p:sp>
        <p:nvSpPr>
          <p:cNvPr id="4" name="Rectangle 8"/>
          <p:cNvSpPr>
            <a:spLocks noChangeArrowheads="1"/>
          </p:cNvSpPr>
          <p:nvPr/>
        </p:nvSpPr>
        <p:spPr bwMode="auto">
          <a:xfrm>
            <a:off x="0" y="0"/>
            <a:ext cx="9144000" cy="1340768"/>
          </a:xfrm>
          <a:prstGeom prst="rect">
            <a:avLst/>
          </a:prstGeom>
          <a:solidFill>
            <a:srgbClr val="01424F"/>
          </a:solidFill>
          <a:ln w="9525">
            <a:noFill/>
            <a:miter lim="800000"/>
            <a:headEnd/>
            <a:tailEnd/>
          </a:ln>
          <a:effectLst/>
        </p:spPr>
        <p:txBody>
          <a:bodyPr wrap="none" anchor="ctr"/>
          <a:lstStyle/>
          <a:p>
            <a:pPr algn="ctr">
              <a:defRPr/>
            </a:pPr>
            <a:endParaRPr lang="es-ES" dirty="0"/>
          </a:p>
        </p:txBody>
      </p:sp>
      <p:sp>
        <p:nvSpPr>
          <p:cNvPr id="5" name="Rectangle 9"/>
          <p:cNvSpPr>
            <a:spLocks noChangeArrowheads="1"/>
          </p:cNvSpPr>
          <p:nvPr/>
        </p:nvSpPr>
        <p:spPr bwMode="auto">
          <a:xfrm>
            <a:off x="0" y="1340768"/>
            <a:ext cx="9144000" cy="109538"/>
          </a:xfrm>
          <a:prstGeom prst="rect">
            <a:avLst/>
          </a:prstGeom>
          <a:solidFill>
            <a:srgbClr val="800000"/>
          </a:solidFill>
          <a:ln w="9525">
            <a:noFill/>
            <a:miter lim="800000"/>
            <a:headEnd/>
            <a:tailEnd/>
          </a:ln>
          <a:effectLst/>
        </p:spPr>
        <p:txBody>
          <a:bodyPr wrap="none" anchor="ctr"/>
          <a:lstStyle/>
          <a:p>
            <a:pPr algn="ctr">
              <a:defRPr/>
            </a:pPr>
            <a:endParaRPr lang="es-ES" dirty="0"/>
          </a:p>
        </p:txBody>
      </p:sp>
      <p:sp>
        <p:nvSpPr>
          <p:cNvPr id="578562" name="Rectangle 2"/>
          <p:cNvSpPr>
            <a:spLocks noGrp="1" noChangeArrowheads="1"/>
          </p:cNvSpPr>
          <p:nvPr>
            <p:ph type="ctrTitle" sz="quarter"/>
          </p:nvPr>
        </p:nvSpPr>
        <p:spPr>
          <a:xfrm>
            <a:off x="1187624" y="260648"/>
            <a:ext cx="7628384" cy="792088"/>
          </a:xfrm>
        </p:spPr>
        <p:txBody>
          <a:bodyPr/>
          <a:lstStyle>
            <a:lvl1pPr algn="r">
              <a:defRPr sz="2800">
                <a:solidFill>
                  <a:srgbClr val="F2F2F2"/>
                </a:solidFill>
                <a:latin typeface="Franklin Gothic Demi Cond" pitchFamily="34" charset="0"/>
              </a:defRPr>
            </a:lvl1pPr>
          </a:lstStyle>
          <a:p>
            <a:r>
              <a:rPr lang="es-ES" smtClean="0"/>
              <a:t>Haga clic para modificar el estilo de título del patrón</a:t>
            </a:r>
            <a:endParaRPr lang="es-ES" dirty="0"/>
          </a:p>
        </p:txBody>
      </p:sp>
      <p:sp>
        <p:nvSpPr>
          <p:cNvPr id="578563" name="Rectangle 3"/>
          <p:cNvSpPr>
            <a:spLocks noGrp="1" noChangeArrowheads="1"/>
          </p:cNvSpPr>
          <p:nvPr>
            <p:ph type="subTitle" sz="quarter" idx="1"/>
          </p:nvPr>
        </p:nvSpPr>
        <p:spPr>
          <a:xfrm>
            <a:off x="3563888" y="5638800"/>
            <a:ext cx="5320680" cy="1030560"/>
          </a:xfrm>
          <a:ln w="9525"/>
        </p:spPr>
        <p:txBody>
          <a:bodyPr lIns="92075" tIns="46038" rIns="92075" bIns="46038"/>
          <a:lstStyle>
            <a:lvl1pPr marL="0" indent="0" algn="r">
              <a:buFont typeface="Wingdings" pitchFamily="2" charset="2"/>
              <a:buNone/>
              <a:defRPr sz="1800">
                <a:solidFill>
                  <a:schemeClr val="tx1">
                    <a:lumMod val="65000"/>
                  </a:schemeClr>
                </a:solidFill>
              </a:defRPr>
            </a:lvl1pPr>
          </a:lstStyle>
          <a:p>
            <a:r>
              <a:rPr lang="es-ES" smtClean="0"/>
              <a:t>Haga clic para modificar el estilo de subtítulo del patrón</a:t>
            </a:r>
            <a:endParaRPr lang="es-ES" dirty="0"/>
          </a:p>
        </p:txBody>
      </p:sp>
      <p:sp>
        <p:nvSpPr>
          <p:cNvPr id="10" name="Rectangle 9"/>
          <p:cNvSpPr>
            <a:spLocks noChangeArrowheads="1"/>
          </p:cNvSpPr>
          <p:nvPr/>
        </p:nvSpPr>
        <p:spPr bwMode="auto">
          <a:xfrm>
            <a:off x="0" y="5445224"/>
            <a:ext cx="9144000" cy="109538"/>
          </a:xfrm>
          <a:prstGeom prst="rect">
            <a:avLst/>
          </a:prstGeom>
          <a:solidFill>
            <a:srgbClr val="800000"/>
          </a:solidFill>
          <a:ln w="9525">
            <a:noFill/>
            <a:miter lim="800000"/>
            <a:headEnd/>
            <a:tailEnd/>
          </a:ln>
          <a:effectLst/>
        </p:spPr>
        <p:txBody>
          <a:bodyPr wrap="none" anchor="ctr"/>
          <a:lstStyle/>
          <a:p>
            <a:pPr algn="ctr">
              <a:defRPr/>
            </a:pPr>
            <a:endParaRPr lang="es-ES" dirty="0"/>
          </a:p>
        </p:txBody>
      </p:sp>
    </p:spTree>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1+#ppt_w/2"/>
                                          </p:val>
                                        </p:tav>
                                        <p:tav tm="100000">
                                          <p:val>
                                            <p:strVal val="#ppt_x"/>
                                          </p:val>
                                        </p:tav>
                                      </p:tavLst>
                                    </p:anim>
                                    <p:anim calcmode="lin" valueType="num">
                                      <p:cBhvr additive="base">
                                        <p:cTn id="13"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539551" y="0"/>
            <a:ext cx="8425061" cy="548680"/>
          </a:xfrm>
        </p:spPr>
        <p:txBody>
          <a:bodyPr/>
          <a:lstStyle/>
          <a:p>
            <a:r>
              <a:rPr lang="es-ES" smtClean="0"/>
              <a:t>Haga clic para modificar el estilo de título del patrón</a:t>
            </a:r>
            <a:endParaRPr lang="es-ES" dirty="0"/>
          </a:p>
        </p:txBody>
      </p:sp>
      <p:sp>
        <p:nvSpPr>
          <p:cNvPr id="3" name="2 Marcador de contenido"/>
          <p:cNvSpPr>
            <a:spLocks noGrp="1"/>
          </p:cNvSpPr>
          <p:nvPr>
            <p:ph idx="1"/>
          </p:nvPr>
        </p:nvSpPr>
        <p:spPr>
          <a:xfrm>
            <a:off x="539552" y="908720"/>
            <a:ext cx="8096419" cy="5184576"/>
          </a:xfrm>
        </p:spPr>
        <p:txBody>
          <a:bodyPr/>
          <a:lstStyle>
            <a:lvl1pPr>
              <a:defRPr sz="1500"/>
            </a:lvl1pPr>
            <a:lvl2pPr>
              <a:defRPr sz="1400"/>
            </a:lvl2pPr>
            <a:lvl3pPr>
              <a:defRPr sz="1400"/>
            </a:lvl3pPr>
            <a:lvl4pPr>
              <a:defRPr sz="1400"/>
            </a:lvl4pPr>
            <a:lvl5pPr>
              <a:defRPr sz="1400"/>
            </a:lvl5p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ES" dirty="0"/>
          </a:p>
        </p:txBody>
      </p:sp>
      <p:sp>
        <p:nvSpPr>
          <p:cNvPr id="4" name="Rectangle 7"/>
          <p:cNvSpPr>
            <a:spLocks noGrp="1" noChangeArrowheads="1"/>
          </p:cNvSpPr>
          <p:nvPr>
            <p:ph type="sldNum" sz="quarter" idx="10"/>
          </p:nvPr>
        </p:nvSpPr>
        <p:spPr>
          <a:ln/>
        </p:spPr>
        <p:txBody>
          <a:bodyPr/>
          <a:lstStyle>
            <a:lvl1pPr>
              <a:defRPr/>
            </a:lvl1pPr>
          </a:lstStyle>
          <a:p>
            <a:pPr>
              <a:defRPr/>
            </a:pPr>
            <a:fld id="{0D534D2B-3B87-48F5-9D26-805FA5575DED}" type="slidenum">
              <a:rPr lang="es-ES" smtClean="0"/>
              <a:pPr>
                <a:defRPr/>
              </a:pPr>
              <a:t>‹Nº›</a:t>
            </a:fld>
            <a:endParaRPr lang="es-ES" dirty="0"/>
          </a:p>
        </p:txBody>
      </p:sp>
    </p:spTree>
  </p:cSld>
  <p:clrMapOvr>
    <a:masterClrMapping/>
  </p:clrMapOvr>
  <p:transition>
    <p:randomBa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dirty="0"/>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7"/>
          <p:cNvSpPr>
            <a:spLocks noGrp="1" noChangeArrowheads="1"/>
          </p:cNvSpPr>
          <p:nvPr>
            <p:ph type="sldNum" sz="quarter" idx="10"/>
          </p:nvPr>
        </p:nvSpPr>
        <p:spPr>
          <a:ln/>
        </p:spPr>
        <p:txBody>
          <a:bodyPr/>
          <a:lstStyle>
            <a:lvl1pPr>
              <a:defRPr/>
            </a:lvl1pPr>
          </a:lstStyle>
          <a:p>
            <a:pPr>
              <a:defRPr/>
            </a:pPr>
            <a:fld id="{086CEB17-9914-4867-9BE1-F2DAA3206D36}" type="slidenum">
              <a:rPr lang="es-ES" smtClean="0"/>
              <a:pPr>
                <a:defRPr/>
              </a:pPr>
              <a:t>‹Nº›</a:t>
            </a:fld>
            <a:endParaRPr lang="es-ES" dirty="0"/>
          </a:p>
        </p:txBody>
      </p:sp>
    </p:spTree>
  </p:cSld>
  <p:clrMapOvr>
    <a:masterClrMapping/>
  </p:clrMapOvr>
  <p:transition>
    <p:randomBa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611560" y="0"/>
            <a:ext cx="8352284" cy="529869"/>
          </a:xfrm>
        </p:spPr>
        <p:txBody>
          <a:bodyPr/>
          <a:lstStyle/>
          <a:p>
            <a:r>
              <a:rPr lang="es-ES" smtClean="0"/>
              <a:t>Haga clic para modificar el estilo de título del patrón</a:t>
            </a:r>
            <a:endParaRPr lang="es-ES" dirty="0"/>
          </a:p>
        </p:txBody>
      </p:sp>
      <p:sp>
        <p:nvSpPr>
          <p:cNvPr id="3" name="2 Marcador de contenido"/>
          <p:cNvSpPr>
            <a:spLocks noGrp="1"/>
          </p:cNvSpPr>
          <p:nvPr>
            <p:ph sz="half" idx="1"/>
          </p:nvPr>
        </p:nvSpPr>
        <p:spPr>
          <a:xfrm>
            <a:off x="651123" y="836712"/>
            <a:ext cx="3992190" cy="5237773"/>
          </a:xfrm>
        </p:spPr>
        <p:txBody>
          <a:bodyPr/>
          <a:lstStyle>
            <a:lvl1pPr>
              <a:defRPr sz="15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ES" dirty="0"/>
          </a:p>
        </p:txBody>
      </p:sp>
      <p:sp>
        <p:nvSpPr>
          <p:cNvPr id="4" name="3 Marcador de contenido"/>
          <p:cNvSpPr>
            <a:spLocks noGrp="1"/>
          </p:cNvSpPr>
          <p:nvPr>
            <p:ph sz="half" idx="2"/>
          </p:nvPr>
        </p:nvSpPr>
        <p:spPr>
          <a:xfrm>
            <a:off x="4826749" y="836712"/>
            <a:ext cx="3993723" cy="5237773"/>
          </a:xfrm>
        </p:spPr>
        <p:txBody>
          <a:bodyPr/>
          <a:lstStyle>
            <a:lvl1pPr>
              <a:defRPr sz="15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ES" dirty="0"/>
          </a:p>
        </p:txBody>
      </p:sp>
      <p:sp>
        <p:nvSpPr>
          <p:cNvPr id="5" name="Rectangle 7"/>
          <p:cNvSpPr>
            <a:spLocks noGrp="1" noChangeArrowheads="1"/>
          </p:cNvSpPr>
          <p:nvPr>
            <p:ph type="sldNum" sz="quarter" idx="10"/>
          </p:nvPr>
        </p:nvSpPr>
        <p:spPr>
          <a:ln/>
        </p:spPr>
        <p:txBody>
          <a:bodyPr/>
          <a:lstStyle>
            <a:lvl1pPr>
              <a:defRPr/>
            </a:lvl1pPr>
          </a:lstStyle>
          <a:p>
            <a:pPr>
              <a:defRPr/>
            </a:pPr>
            <a:fld id="{4D46B744-6698-452A-9EF5-4A327721F341}" type="slidenum">
              <a:rPr lang="es-ES" smtClean="0"/>
              <a:pPr>
                <a:defRPr/>
              </a:pPr>
              <a:t>‹Nº›</a:t>
            </a:fld>
            <a:endParaRPr lang="es-ES" dirty="0"/>
          </a:p>
        </p:txBody>
      </p:sp>
    </p:spTree>
  </p:cSld>
  <p:clrMapOvr>
    <a:masterClrMapping/>
  </p:clrMapOvr>
  <p:transition>
    <p:randomBa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0"/>
            <a:ext cx="8229600" cy="476672"/>
          </a:xfrm>
        </p:spPr>
        <p:txBody>
          <a:bodyPr/>
          <a:lstStyle>
            <a:lvl1pPr>
              <a:defRPr/>
            </a:lvl1pPr>
          </a:lstStyle>
          <a:p>
            <a:r>
              <a:rPr lang="es-ES" smtClean="0"/>
              <a:t>Haga clic para modificar el estilo de título del patrón</a:t>
            </a:r>
            <a:endParaRPr lang="es-ES" dirty="0"/>
          </a:p>
        </p:txBody>
      </p:sp>
      <p:sp>
        <p:nvSpPr>
          <p:cNvPr id="3" name="2 Marcador de texto"/>
          <p:cNvSpPr>
            <a:spLocks noGrp="1"/>
          </p:cNvSpPr>
          <p:nvPr>
            <p:ph type="body" idx="1"/>
          </p:nvPr>
        </p:nvSpPr>
        <p:spPr>
          <a:xfrm>
            <a:off x="457200" y="1071546"/>
            <a:ext cx="4040188" cy="639762"/>
          </a:xfr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1714488"/>
            <a:ext cx="4040188" cy="4411675"/>
          </a:xfrm>
        </p:spPr>
        <p:txBody>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dirty="0"/>
          </a:p>
        </p:txBody>
      </p:sp>
      <p:sp>
        <p:nvSpPr>
          <p:cNvPr id="5" name="4 Marcador de texto"/>
          <p:cNvSpPr>
            <a:spLocks noGrp="1"/>
          </p:cNvSpPr>
          <p:nvPr>
            <p:ph type="body" sz="quarter" idx="3"/>
          </p:nvPr>
        </p:nvSpPr>
        <p:spPr>
          <a:xfrm>
            <a:off x="4645025" y="1071546"/>
            <a:ext cx="4041775" cy="639762"/>
          </a:xfr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1714488"/>
            <a:ext cx="4041775" cy="4411675"/>
          </a:xfrm>
        </p:spPr>
        <p:txBody>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dirty="0"/>
          </a:p>
        </p:txBody>
      </p:sp>
      <p:sp>
        <p:nvSpPr>
          <p:cNvPr id="7" name="Rectangle 7"/>
          <p:cNvSpPr>
            <a:spLocks noGrp="1" noChangeArrowheads="1"/>
          </p:cNvSpPr>
          <p:nvPr>
            <p:ph type="sldNum" sz="quarter" idx="10"/>
          </p:nvPr>
        </p:nvSpPr>
        <p:spPr>
          <a:ln/>
        </p:spPr>
        <p:txBody>
          <a:bodyPr/>
          <a:lstStyle>
            <a:lvl1pPr>
              <a:defRPr/>
            </a:lvl1pPr>
          </a:lstStyle>
          <a:p>
            <a:pPr>
              <a:defRPr/>
            </a:pPr>
            <a:fld id="{A32DD6EC-8EBA-457C-B8CD-181303746BB6}" type="slidenum">
              <a:rPr lang="es-ES" smtClean="0"/>
              <a:pPr>
                <a:defRPr/>
              </a:pPr>
              <a:t>‹Nº›</a:t>
            </a:fld>
            <a:endParaRPr lang="es-ES" dirty="0"/>
          </a:p>
        </p:txBody>
      </p:sp>
    </p:spTree>
  </p:cSld>
  <p:clrMapOvr>
    <a:masterClrMapping/>
  </p:clrMapOvr>
  <p:transition>
    <p:randomBa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611560" y="0"/>
            <a:ext cx="8352284" cy="548680"/>
          </a:xfrm>
        </p:spPr>
        <p:txBody>
          <a:bodyPr/>
          <a:lstStyle/>
          <a:p>
            <a:r>
              <a:rPr lang="es-ES" smtClean="0"/>
              <a:t>Haga clic para modificar el estilo de título del patrón</a:t>
            </a:r>
            <a:endParaRPr lang="es-ES" dirty="0"/>
          </a:p>
        </p:txBody>
      </p:sp>
      <p:sp>
        <p:nvSpPr>
          <p:cNvPr id="3" name="Rectangle 7"/>
          <p:cNvSpPr>
            <a:spLocks noGrp="1" noChangeArrowheads="1"/>
          </p:cNvSpPr>
          <p:nvPr>
            <p:ph type="sldNum" sz="quarter" idx="10"/>
          </p:nvPr>
        </p:nvSpPr>
        <p:spPr>
          <a:ln/>
        </p:spPr>
        <p:txBody>
          <a:bodyPr/>
          <a:lstStyle>
            <a:lvl1pPr>
              <a:defRPr/>
            </a:lvl1pPr>
          </a:lstStyle>
          <a:p>
            <a:pPr>
              <a:defRPr/>
            </a:pPr>
            <a:fld id="{224C0BB5-8FD2-48FE-8BF9-0AB39B5B5644}" type="slidenum">
              <a:rPr lang="es-ES" smtClean="0"/>
              <a:pPr>
                <a:defRPr/>
              </a:pPr>
              <a:t>‹Nº›</a:t>
            </a:fld>
            <a:endParaRPr lang="es-ES" dirty="0"/>
          </a:p>
        </p:txBody>
      </p:sp>
    </p:spTree>
  </p:cSld>
  <p:clrMapOvr>
    <a:masterClrMapping/>
  </p:clrMapOvr>
  <p:transition>
    <p:randomBa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68313" y="0"/>
            <a:ext cx="8496300" cy="857232"/>
          </a:xfrm>
        </p:spPr>
        <p:txBody>
          <a:bodyPr/>
          <a:lstStyle/>
          <a:p>
            <a:r>
              <a:rPr lang="es-ES" dirty="0" smtClean="0"/>
              <a:t>Haga clic para modificar el estilo de título del patrón</a:t>
            </a:r>
            <a:endParaRPr lang="es-ES" dirty="0"/>
          </a:p>
        </p:txBody>
      </p:sp>
      <p:sp>
        <p:nvSpPr>
          <p:cNvPr id="3" name="2 Marcador de contenido"/>
          <p:cNvSpPr>
            <a:spLocks noGrp="1"/>
          </p:cNvSpPr>
          <p:nvPr>
            <p:ph idx="1"/>
          </p:nvPr>
        </p:nvSpPr>
        <p:spPr>
          <a:xfrm>
            <a:off x="428596" y="1142984"/>
            <a:ext cx="8207375" cy="5329254"/>
          </a:xfrm>
        </p:spPr>
        <p:txBody>
          <a:bodyPr/>
          <a:lstStyle>
            <a:lvl1pPr>
              <a:defRPr sz="1500"/>
            </a:lvl1pPr>
            <a:lvl2pPr>
              <a:defRPr sz="1400"/>
            </a:lvl2pPr>
            <a:lvl3pPr>
              <a:defRPr sz="1400"/>
            </a:lvl3pPr>
            <a:lvl4pPr>
              <a:defRPr sz="1400"/>
            </a:lvl4pPr>
            <a:lvl5pPr>
              <a:defRPr sz="1400"/>
            </a:lvl5p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ES" dirty="0"/>
          </a:p>
        </p:txBody>
      </p:sp>
      <p:sp>
        <p:nvSpPr>
          <p:cNvPr id="4" name="Rectangle 7"/>
          <p:cNvSpPr>
            <a:spLocks noGrp="1" noChangeArrowheads="1"/>
          </p:cNvSpPr>
          <p:nvPr>
            <p:ph type="sldNum" sz="quarter" idx="10"/>
          </p:nvPr>
        </p:nvSpPr>
        <p:spPr>
          <a:ln/>
        </p:spPr>
        <p:txBody>
          <a:bodyPr/>
          <a:lstStyle>
            <a:lvl1pPr>
              <a:defRPr/>
            </a:lvl1pPr>
          </a:lstStyle>
          <a:p>
            <a:pPr>
              <a:defRPr/>
            </a:pPr>
            <a:fld id="{0D534D2B-3B87-48F5-9D26-805FA5575DED}" type="slidenum">
              <a:rPr lang="es-ES"/>
              <a:pPr>
                <a:defRPr/>
              </a:pPr>
              <a:t>‹Nº›</a:t>
            </a:fld>
            <a:endParaRPr lang="es-ES" dirty="0"/>
          </a:p>
        </p:txBody>
      </p:sp>
    </p:spTree>
  </p:cSld>
  <p:clrMapOvr>
    <a:masterClrMapping/>
  </p:clrMapOvr>
  <p:transition>
    <p:randomBa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7"/>
          <p:cNvSpPr>
            <a:spLocks noGrp="1" noChangeArrowheads="1"/>
          </p:cNvSpPr>
          <p:nvPr>
            <p:ph type="sldNum" sz="quarter" idx="10"/>
          </p:nvPr>
        </p:nvSpPr>
        <p:spPr>
          <a:ln/>
        </p:spPr>
        <p:txBody>
          <a:bodyPr/>
          <a:lstStyle>
            <a:lvl1pPr>
              <a:defRPr/>
            </a:lvl1pPr>
          </a:lstStyle>
          <a:p>
            <a:pPr>
              <a:defRPr/>
            </a:pPr>
            <a:fld id="{FC9D780E-B55C-4545-A5B4-31C8A714730A}" type="slidenum">
              <a:rPr lang="es-ES" smtClean="0"/>
              <a:pPr>
                <a:defRPr/>
              </a:pPr>
              <a:t>‹Nº›</a:t>
            </a:fld>
            <a:endParaRPr lang="es-ES" dirty="0"/>
          </a:p>
        </p:txBody>
      </p:sp>
    </p:spTree>
  </p:cSld>
  <p:clrMapOvr>
    <a:masterClrMapping/>
  </p:clrMapOvr>
  <p:transition>
    <p:randomBa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836712"/>
            <a:ext cx="3008313" cy="598388"/>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836712"/>
            <a:ext cx="5111750" cy="52894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dirty="0"/>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7"/>
          <p:cNvSpPr>
            <a:spLocks noGrp="1" noChangeArrowheads="1"/>
          </p:cNvSpPr>
          <p:nvPr>
            <p:ph type="sldNum" sz="quarter" idx="10"/>
          </p:nvPr>
        </p:nvSpPr>
        <p:spPr>
          <a:ln/>
        </p:spPr>
        <p:txBody>
          <a:bodyPr/>
          <a:lstStyle>
            <a:lvl1pPr>
              <a:defRPr/>
            </a:lvl1pPr>
          </a:lstStyle>
          <a:p>
            <a:pPr>
              <a:defRPr/>
            </a:pPr>
            <a:fld id="{206EEEAB-B9B9-4F03-9E88-B68F1D9B1917}" type="slidenum">
              <a:rPr lang="es-ES" smtClean="0"/>
              <a:pPr>
                <a:defRPr/>
              </a:pPr>
              <a:t>‹Nº›</a:t>
            </a:fld>
            <a:endParaRPr lang="es-ES" dirty="0"/>
          </a:p>
        </p:txBody>
      </p:sp>
    </p:spTree>
  </p:cSld>
  <p:clrMapOvr>
    <a:masterClrMapping/>
  </p:clrMapOvr>
  <p:transition>
    <p:randomBa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1000107"/>
            <a:ext cx="5486400" cy="372746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dirty="0" smtClean="0"/>
              <a:t>Haga clic en el icono para agregar una imagen</a:t>
            </a:r>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7"/>
          <p:cNvSpPr>
            <a:spLocks noGrp="1" noChangeArrowheads="1"/>
          </p:cNvSpPr>
          <p:nvPr>
            <p:ph type="sldNum" sz="quarter" idx="10"/>
          </p:nvPr>
        </p:nvSpPr>
        <p:spPr>
          <a:ln/>
        </p:spPr>
        <p:txBody>
          <a:bodyPr/>
          <a:lstStyle>
            <a:lvl1pPr>
              <a:defRPr/>
            </a:lvl1pPr>
          </a:lstStyle>
          <a:p>
            <a:pPr>
              <a:defRPr/>
            </a:pPr>
            <a:fld id="{0B5B0FD1-CF8A-41B3-B309-578C8EE051AB}" type="slidenum">
              <a:rPr lang="es-ES" smtClean="0"/>
              <a:pPr>
                <a:defRPr/>
              </a:pPr>
              <a:t>‹Nº›</a:t>
            </a:fld>
            <a:endParaRPr lang="es-ES" dirty="0"/>
          </a:p>
        </p:txBody>
      </p:sp>
    </p:spTree>
  </p:cSld>
  <p:clrMapOvr>
    <a:masterClrMapping/>
  </p:clrMapOvr>
  <p:transition>
    <p:randomBa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7"/>
          <p:cNvSpPr>
            <a:spLocks noGrp="1" noChangeArrowheads="1"/>
          </p:cNvSpPr>
          <p:nvPr>
            <p:ph type="sldNum" sz="quarter" idx="10"/>
          </p:nvPr>
        </p:nvSpPr>
        <p:spPr>
          <a:ln/>
        </p:spPr>
        <p:txBody>
          <a:bodyPr/>
          <a:lstStyle>
            <a:lvl1pPr>
              <a:defRPr/>
            </a:lvl1pPr>
          </a:lstStyle>
          <a:p>
            <a:pPr>
              <a:defRPr/>
            </a:pPr>
            <a:fld id="{58F07416-ED53-4266-AC8B-2C3497162ADE}" type="slidenum">
              <a:rPr lang="es-ES" smtClean="0"/>
              <a:pPr>
                <a:defRPr/>
              </a:pPr>
              <a:t>‹Nº›</a:t>
            </a:fld>
            <a:endParaRPr lang="es-ES" dirty="0"/>
          </a:p>
        </p:txBody>
      </p:sp>
    </p:spTree>
  </p:cSld>
  <p:clrMapOvr>
    <a:masterClrMapping/>
  </p:clrMapOvr>
  <p:transition>
    <p:randomBa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40538" y="381000"/>
            <a:ext cx="2124075" cy="6019800"/>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68313" y="381000"/>
            <a:ext cx="6219825" cy="60198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7"/>
          <p:cNvSpPr>
            <a:spLocks noGrp="1" noChangeArrowheads="1"/>
          </p:cNvSpPr>
          <p:nvPr>
            <p:ph type="sldNum" sz="quarter" idx="10"/>
          </p:nvPr>
        </p:nvSpPr>
        <p:spPr>
          <a:ln/>
        </p:spPr>
        <p:txBody>
          <a:bodyPr/>
          <a:lstStyle>
            <a:lvl1pPr>
              <a:defRPr/>
            </a:lvl1pPr>
          </a:lstStyle>
          <a:p>
            <a:pPr>
              <a:defRPr/>
            </a:pPr>
            <a:fld id="{C2DEC268-3CD7-466B-BEED-83786047205C}" type="slidenum">
              <a:rPr lang="es-ES" smtClean="0"/>
              <a:pPr>
                <a:defRPr/>
              </a:pPr>
              <a:t>‹Nº›</a:t>
            </a:fld>
            <a:endParaRPr lang="es-ES" dirty="0"/>
          </a:p>
        </p:txBody>
      </p:sp>
    </p:spTree>
  </p:cSld>
  <p:clrMapOvr>
    <a:masterClrMapping/>
  </p:clrMapOvr>
  <p:transition>
    <p:randomBa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bl" preserve="1">
  <p:cSld name="Título y tabla">
    <p:spTree>
      <p:nvGrpSpPr>
        <p:cNvPr id="1" name=""/>
        <p:cNvGrpSpPr/>
        <p:nvPr/>
      </p:nvGrpSpPr>
      <p:grpSpPr>
        <a:xfrm>
          <a:off x="0" y="0"/>
          <a:ext cx="0" cy="0"/>
          <a:chOff x="0" y="0"/>
          <a:chExt cx="0" cy="0"/>
        </a:xfrm>
      </p:grpSpPr>
      <p:sp>
        <p:nvSpPr>
          <p:cNvPr id="2" name="1 Título"/>
          <p:cNvSpPr>
            <a:spLocks noGrp="1"/>
          </p:cNvSpPr>
          <p:nvPr>
            <p:ph type="title"/>
          </p:nvPr>
        </p:nvSpPr>
        <p:spPr>
          <a:xfrm>
            <a:off x="468313" y="188640"/>
            <a:ext cx="8496300" cy="576064"/>
          </a:xfrm>
        </p:spPr>
        <p:txBody>
          <a:bodyPr/>
          <a:lstStyle>
            <a:lvl1pPr>
              <a:defRPr sz="1800"/>
            </a:lvl1pPr>
          </a:lstStyle>
          <a:p>
            <a:r>
              <a:rPr lang="es-ES" smtClean="0"/>
              <a:t>Haga clic para modificar el estilo de título del patrón</a:t>
            </a:r>
            <a:endParaRPr lang="es-ES" dirty="0"/>
          </a:p>
        </p:txBody>
      </p:sp>
      <p:sp>
        <p:nvSpPr>
          <p:cNvPr id="3" name="2 Marcador de tabla"/>
          <p:cNvSpPr>
            <a:spLocks noGrp="1"/>
          </p:cNvSpPr>
          <p:nvPr>
            <p:ph type="tbl" idx="1"/>
          </p:nvPr>
        </p:nvSpPr>
        <p:spPr>
          <a:xfrm>
            <a:off x="468313" y="1071547"/>
            <a:ext cx="8424862" cy="5021749"/>
          </a:xfrm>
        </p:spPr>
        <p:txBody>
          <a:bodyPr/>
          <a:lstStyle>
            <a:lvl1pPr>
              <a:defRPr sz="1800"/>
            </a:lvl1pPr>
          </a:lstStyle>
          <a:p>
            <a:pPr lvl="0"/>
            <a:r>
              <a:rPr lang="es-ES" noProof="0" dirty="0" smtClean="0"/>
              <a:t>Haga clic en el icono para agregar una tabla</a:t>
            </a:r>
          </a:p>
        </p:txBody>
      </p:sp>
      <p:sp>
        <p:nvSpPr>
          <p:cNvPr id="4" name="Rectangle 7"/>
          <p:cNvSpPr>
            <a:spLocks noGrp="1" noChangeArrowheads="1"/>
          </p:cNvSpPr>
          <p:nvPr>
            <p:ph type="sldNum" sz="quarter" idx="10"/>
          </p:nvPr>
        </p:nvSpPr>
        <p:spPr>
          <a:ln/>
        </p:spPr>
        <p:txBody>
          <a:bodyPr/>
          <a:lstStyle>
            <a:lvl1pPr>
              <a:defRPr/>
            </a:lvl1pPr>
          </a:lstStyle>
          <a:p>
            <a:pPr>
              <a:defRPr/>
            </a:pPr>
            <a:fld id="{B4194325-C58E-449C-80CB-95E6973F0241}" type="slidenum">
              <a:rPr lang="es-ES" smtClean="0"/>
              <a:pPr>
                <a:defRPr/>
              </a:pPr>
              <a:t>‹Nº›</a:t>
            </a:fld>
            <a:endParaRPr lang="es-ES" dirty="0"/>
          </a:p>
        </p:txBody>
      </p:sp>
    </p:spTree>
  </p:cSld>
  <p:clrMapOvr>
    <a:masterClrMapping/>
  </p:clrMapOvr>
  <p:transition>
    <p:randomBa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AndTwoObj" preserve="1">
  <p:cSld name="Título, 1 objeto y 2 objetos">
    <p:spTree>
      <p:nvGrpSpPr>
        <p:cNvPr id="1" name=""/>
        <p:cNvGrpSpPr/>
        <p:nvPr/>
      </p:nvGrpSpPr>
      <p:grpSpPr>
        <a:xfrm>
          <a:off x="0" y="0"/>
          <a:ext cx="0" cy="0"/>
          <a:chOff x="0" y="0"/>
          <a:chExt cx="0" cy="0"/>
        </a:xfrm>
      </p:grpSpPr>
      <p:sp>
        <p:nvSpPr>
          <p:cNvPr id="2" name="1 Título"/>
          <p:cNvSpPr>
            <a:spLocks noGrp="1"/>
          </p:cNvSpPr>
          <p:nvPr>
            <p:ph type="title"/>
          </p:nvPr>
        </p:nvSpPr>
        <p:spPr>
          <a:xfrm>
            <a:off x="468313" y="381000"/>
            <a:ext cx="8496300" cy="1295400"/>
          </a:xfrm>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68313" y="1844675"/>
            <a:ext cx="4135437" cy="455612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quarter" idx="2"/>
          </p:nvPr>
        </p:nvSpPr>
        <p:spPr>
          <a:xfrm>
            <a:off x="4756150" y="1844675"/>
            <a:ext cx="4137025" cy="22018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contenido"/>
          <p:cNvSpPr>
            <a:spLocks noGrp="1"/>
          </p:cNvSpPr>
          <p:nvPr>
            <p:ph sz="quarter" idx="3"/>
          </p:nvPr>
        </p:nvSpPr>
        <p:spPr>
          <a:xfrm>
            <a:off x="4756150" y="4198938"/>
            <a:ext cx="4137025" cy="220186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Rectangle 7"/>
          <p:cNvSpPr>
            <a:spLocks noGrp="1" noChangeArrowheads="1"/>
          </p:cNvSpPr>
          <p:nvPr>
            <p:ph type="sldNum" sz="quarter" idx="10"/>
          </p:nvPr>
        </p:nvSpPr>
        <p:spPr>
          <a:ln/>
        </p:spPr>
        <p:txBody>
          <a:bodyPr/>
          <a:lstStyle>
            <a:lvl1pPr>
              <a:defRPr/>
            </a:lvl1pPr>
          </a:lstStyle>
          <a:p>
            <a:pPr>
              <a:defRPr/>
            </a:pPr>
            <a:fld id="{27C2F82D-3FB2-4638-884C-7A08F30E6FFD}" type="slidenum">
              <a:rPr lang="es-ES" smtClean="0"/>
              <a:pPr>
                <a:defRPr/>
              </a:pPr>
              <a:t>‹Nº›</a:t>
            </a:fld>
            <a:endParaRPr lang="es-ES" dirty="0"/>
          </a:p>
        </p:txBody>
      </p:sp>
    </p:spTree>
  </p:cSld>
  <p:clrMapOvr>
    <a:masterClrMapping/>
  </p:clrMapOvr>
  <p:transition>
    <p:randomBa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dirty="0" smtClean="0"/>
              <a:t>Haga clic para modificar el estilo de título del patrón</a:t>
            </a:r>
            <a:endParaRPr lang="es-ES" dirty="0"/>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7"/>
          <p:cNvSpPr>
            <a:spLocks noGrp="1" noChangeArrowheads="1"/>
          </p:cNvSpPr>
          <p:nvPr>
            <p:ph type="sldNum" sz="quarter" idx="10"/>
          </p:nvPr>
        </p:nvSpPr>
        <p:spPr>
          <a:ln/>
        </p:spPr>
        <p:txBody>
          <a:bodyPr/>
          <a:lstStyle>
            <a:lvl1pPr>
              <a:defRPr/>
            </a:lvl1pPr>
          </a:lstStyle>
          <a:p>
            <a:pPr>
              <a:defRPr/>
            </a:pPr>
            <a:fld id="{086CEB17-9914-4867-9BE1-F2DAA3206D36}" type="slidenum">
              <a:rPr lang="es-ES"/>
              <a:pPr>
                <a:defRPr/>
              </a:pPr>
              <a:t>‹Nº›</a:t>
            </a:fld>
            <a:endParaRPr lang="es-ES" dirty="0"/>
          </a:p>
        </p:txBody>
      </p:sp>
    </p:spTree>
  </p:cSld>
  <p:clrMapOvr>
    <a:masterClrMapping/>
  </p:clrMapOvr>
  <p:transition>
    <p:randomBa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Haga clic para modificar el estilo de título del patrón</a:t>
            </a:r>
            <a:endParaRPr lang="es-ES" dirty="0"/>
          </a:p>
        </p:txBody>
      </p:sp>
      <p:sp>
        <p:nvSpPr>
          <p:cNvPr id="3" name="2 Marcador de contenido"/>
          <p:cNvSpPr>
            <a:spLocks noGrp="1"/>
          </p:cNvSpPr>
          <p:nvPr>
            <p:ph sz="half" idx="1"/>
          </p:nvPr>
        </p:nvSpPr>
        <p:spPr>
          <a:xfrm>
            <a:off x="468313" y="1071547"/>
            <a:ext cx="4135437" cy="5329254"/>
          </a:xfrm>
        </p:spPr>
        <p:txBody>
          <a:bodyPr/>
          <a:lstStyle>
            <a:lvl1pPr>
              <a:defRPr sz="15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ES" dirty="0"/>
          </a:p>
        </p:txBody>
      </p:sp>
      <p:sp>
        <p:nvSpPr>
          <p:cNvPr id="4" name="3 Marcador de contenido"/>
          <p:cNvSpPr>
            <a:spLocks noGrp="1"/>
          </p:cNvSpPr>
          <p:nvPr>
            <p:ph sz="half" idx="2"/>
          </p:nvPr>
        </p:nvSpPr>
        <p:spPr>
          <a:xfrm>
            <a:off x="4756150" y="1071547"/>
            <a:ext cx="4137025" cy="5329254"/>
          </a:xfrm>
        </p:spPr>
        <p:txBody>
          <a:bodyPr/>
          <a:lstStyle>
            <a:lvl1pPr>
              <a:defRPr sz="15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ES" dirty="0"/>
          </a:p>
        </p:txBody>
      </p:sp>
      <p:sp>
        <p:nvSpPr>
          <p:cNvPr id="5" name="Rectangle 7"/>
          <p:cNvSpPr>
            <a:spLocks noGrp="1" noChangeArrowheads="1"/>
          </p:cNvSpPr>
          <p:nvPr>
            <p:ph type="sldNum" sz="quarter" idx="10"/>
          </p:nvPr>
        </p:nvSpPr>
        <p:spPr>
          <a:ln/>
        </p:spPr>
        <p:txBody>
          <a:bodyPr/>
          <a:lstStyle>
            <a:lvl1pPr>
              <a:defRPr/>
            </a:lvl1pPr>
          </a:lstStyle>
          <a:p>
            <a:pPr>
              <a:defRPr/>
            </a:pPr>
            <a:fld id="{4D46B744-6698-452A-9EF5-4A327721F341}" type="slidenum">
              <a:rPr lang="es-ES"/>
              <a:pPr>
                <a:defRPr/>
              </a:pPr>
              <a:t>‹Nº›</a:t>
            </a:fld>
            <a:endParaRPr lang="es-ES" dirty="0"/>
          </a:p>
        </p:txBody>
      </p:sp>
    </p:spTree>
  </p:cSld>
  <p:clrMapOvr>
    <a:masterClrMapping/>
  </p:clrMapOvr>
  <p:transition>
    <p:randomBa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0"/>
            <a:ext cx="8229600" cy="857232"/>
          </a:xfrm>
        </p:spPr>
        <p:txBody>
          <a:bodyPr/>
          <a:lstStyle>
            <a:lvl1pPr>
              <a:defRPr/>
            </a:lvl1pPr>
          </a:lstStyle>
          <a:p>
            <a:r>
              <a:rPr lang="es-ES" dirty="0" smtClean="0"/>
              <a:t>Haga clic para modificar el estilo de título del patrón</a:t>
            </a:r>
            <a:endParaRPr lang="es-ES" dirty="0"/>
          </a:p>
        </p:txBody>
      </p:sp>
      <p:sp>
        <p:nvSpPr>
          <p:cNvPr id="3" name="2 Marcador de texto"/>
          <p:cNvSpPr>
            <a:spLocks noGrp="1"/>
          </p:cNvSpPr>
          <p:nvPr>
            <p:ph type="body" idx="1"/>
          </p:nvPr>
        </p:nvSpPr>
        <p:spPr>
          <a:xfrm>
            <a:off x="457200" y="1071546"/>
            <a:ext cx="4040188" cy="639762"/>
          </a:xfr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smtClean="0"/>
              <a:t>Haga clic para modificar el estilo de texto del patrón</a:t>
            </a:r>
          </a:p>
        </p:txBody>
      </p:sp>
      <p:sp>
        <p:nvSpPr>
          <p:cNvPr id="4" name="3 Marcador de contenido"/>
          <p:cNvSpPr>
            <a:spLocks noGrp="1"/>
          </p:cNvSpPr>
          <p:nvPr>
            <p:ph sz="half" idx="2"/>
          </p:nvPr>
        </p:nvSpPr>
        <p:spPr>
          <a:xfrm>
            <a:off x="457200" y="1714488"/>
            <a:ext cx="4040188" cy="4411675"/>
          </a:xfrm>
        </p:spPr>
        <p:txBody>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ES" dirty="0"/>
          </a:p>
        </p:txBody>
      </p:sp>
      <p:sp>
        <p:nvSpPr>
          <p:cNvPr id="5" name="4 Marcador de texto"/>
          <p:cNvSpPr>
            <a:spLocks noGrp="1"/>
          </p:cNvSpPr>
          <p:nvPr>
            <p:ph type="body" sz="quarter" idx="3"/>
          </p:nvPr>
        </p:nvSpPr>
        <p:spPr>
          <a:xfrm>
            <a:off x="4645025" y="1071546"/>
            <a:ext cx="4041775" cy="639762"/>
          </a:xfr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smtClean="0"/>
              <a:t>Haga clic para modificar el estilo de texto del patrón</a:t>
            </a:r>
          </a:p>
        </p:txBody>
      </p:sp>
      <p:sp>
        <p:nvSpPr>
          <p:cNvPr id="6" name="5 Marcador de contenido"/>
          <p:cNvSpPr>
            <a:spLocks noGrp="1"/>
          </p:cNvSpPr>
          <p:nvPr>
            <p:ph sz="quarter" idx="4"/>
          </p:nvPr>
        </p:nvSpPr>
        <p:spPr>
          <a:xfrm>
            <a:off x="4645025" y="1714488"/>
            <a:ext cx="4041775" cy="4411675"/>
          </a:xfrm>
        </p:spPr>
        <p:txBody>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ES" dirty="0"/>
          </a:p>
        </p:txBody>
      </p:sp>
      <p:sp>
        <p:nvSpPr>
          <p:cNvPr id="7" name="Rectangle 7"/>
          <p:cNvSpPr>
            <a:spLocks noGrp="1" noChangeArrowheads="1"/>
          </p:cNvSpPr>
          <p:nvPr>
            <p:ph type="sldNum" sz="quarter" idx="10"/>
          </p:nvPr>
        </p:nvSpPr>
        <p:spPr>
          <a:ln/>
        </p:spPr>
        <p:txBody>
          <a:bodyPr/>
          <a:lstStyle>
            <a:lvl1pPr>
              <a:defRPr/>
            </a:lvl1pPr>
          </a:lstStyle>
          <a:p>
            <a:pPr>
              <a:defRPr/>
            </a:pPr>
            <a:fld id="{A32DD6EC-8EBA-457C-B8CD-181303746BB6}" type="slidenum">
              <a:rPr lang="es-ES"/>
              <a:pPr>
                <a:defRPr/>
              </a:pPr>
              <a:t>‹Nº›</a:t>
            </a:fld>
            <a:endParaRPr lang="es-ES" dirty="0"/>
          </a:p>
        </p:txBody>
      </p:sp>
    </p:spTree>
  </p:cSld>
  <p:clrMapOvr>
    <a:masterClrMapping/>
  </p:clrMapOvr>
  <p:transition>
    <p:randomBa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Haga clic para modificar el estilo de título del patrón</a:t>
            </a:r>
            <a:endParaRPr lang="es-ES" dirty="0"/>
          </a:p>
        </p:txBody>
      </p:sp>
      <p:sp>
        <p:nvSpPr>
          <p:cNvPr id="3" name="Rectangle 7"/>
          <p:cNvSpPr>
            <a:spLocks noGrp="1" noChangeArrowheads="1"/>
          </p:cNvSpPr>
          <p:nvPr>
            <p:ph type="sldNum" sz="quarter" idx="10"/>
          </p:nvPr>
        </p:nvSpPr>
        <p:spPr>
          <a:ln/>
        </p:spPr>
        <p:txBody>
          <a:bodyPr/>
          <a:lstStyle>
            <a:lvl1pPr>
              <a:defRPr/>
            </a:lvl1pPr>
          </a:lstStyle>
          <a:p>
            <a:pPr>
              <a:defRPr/>
            </a:pPr>
            <a:fld id="{224C0BB5-8FD2-48FE-8BF9-0AB39B5B5644}" type="slidenum">
              <a:rPr lang="es-ES"/>
              <a:pPr>
                <a:defRPr/>
              </a:pPr>
              <a:t>‹Nº›</a:t>
            </a:fld>
            <a:endParaRPr lang="es-ES" dirty="0"/>
          </a:p>
        </p:txBody>
      </p:sp>
    </p:spTree>
  </p:cSld>
  <p:clrMapOvr>
    <a:masterClrMapping/>
  </p:clrMapOvr>
  <p:transition>
    <p:randomBa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7"/>
          <p:cNvSpPr>
            <a:spLocks noGrp="1" noChangeArrowheads="1"/>
          </p:cNvSpPr>
          <p:nvPr>
            <p:ph type="sldNum" sz="quarter" idx="10"/>
          </p:nvPr>
        </p:nvSpPr>
        <p:spPr>
          <a:ln/>
        </p:spPr>
        <p:txBody>
          <a:bodyPr/>
          <a:lstStyle>
            <a:lvl1pPr>
              <a:defRPr/>
            </a:lvl1pPr>
          </a:lstStyle>
          <a:p>
            <a:pPr>
              <a:defRPr/>
            </a:pPr>
            <a:fld id="{FC9D780E-B55C-4545-A5B4-31C8A714730A}" type="slidenum">
              <a:rPr lang="es-ES"/>
              <a:pPr>
                <a:defRPr/>
              </a:pPr>
              <a:t>‹Nº›</a:t>
            </a:fld>
            <a:endParaRPr lang="es-ES" dirty="0"/>
          </a:p>
        </p:txBody>
      </p:sp>
    </p:spTree>
  </p:cSld>
  <p:clrMapOvr>
    <a:masterClrMapping/>
  </p:clrMapOvr>
  <p:transition>
    <p:randomBa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ES" dirty="0"/>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7"/>
          <p:cNvSpPr>
            <a:spLocks noGrp="1" noChangeArrowheads="1"/>
          </p:cNvSpPr>
          <p:nvPr>
            <p:ph type="sldNum" sz="quarter" idx="10"/>
          </p:nvPr>
        </p:nvSpPr>
        <p:spPr>
          <a:ln/>
        </p:spPr>
        <p:txBody>
          <a:bodyPr/>
          <a:lstStyle>
            <a:lvl1pPr>
              <a:defRPr/>
            </a:lvl1pPr>
          </a:lstStyle>
          <a:p>
            <a:pPr>
              <a:defRPr/>
            </a:pPr>
            <a:fld id="{206EEEAB-B9B9-4F03-9E88-B68F1D9B1917}" type="slidenum">
              <a:rPr lang="es-ES"/>
              <a:pPr>
                <a:defRPr/>
              </a:pPr>
              <a:t>‹Nº›</a:t>
            </a:fld>
            <a:endParaRPr lang="es-ES" dirty="0"/>
          </a:p>
        </p:txBody>
      </p:sp>
    </p:spTree>
  </p:cSld>
  <p:clrMapOvr>
    <a:masterClrMapping/>
  </p:clrMapOvr>
  <p:transition>
    <p:randomBa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1000107"/>
            <a:ext cx="5486400" cy="372746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dirty="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7"/>
          <p:cNvSpPr>
            <a:spLocks noGrp="1" noChangeArrowheads="1"/>
          </p:cNvSpPr>
          <p:nvPr>
            <p:ph type="sldNum" sz="quarter" idx="10"/>
          </p:nvPr>
        </p:nvSpPr>
        <p:spPr>
          <a:ln/>
        </p:spPr>
        <p:txBody>
          <a:bodyPr/>
          <a:lstStyle>
            <a:lvl1pPr>
              <a:defRPr/>
            </a:lvl1pPr>
          </a:lstStyle>
          <a:p>
            <a:pPr>
              <a:defRPr/>
            </a:pPr>
            <a:fld id="{0B5B0FD1-CF8A-41B3-B309-578C8EE051AB}" type="slidenum">
              <a:rPr lang="es-ES"/>
              <a:pPr>
                <a:defRPr/>
              </a:pPr>
              <a:t>‹Nº›</a:t>
            </a:fld>
            <a:endParaRPr lang="es-ES" dirty="0"/>
          </a:p>
        </p:txBody>
      </p:sp>
    </p:spTree>
  </p:cSld>
  <p:clrMapOvr>
    <a:masterClrMapping/>
  </p:clrMapOvr>
  <p:transition>
    <p:randomBa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577542" name="Rectangle 6"/>
          <p:cNvSpPr>
            <a:spLocks noChangeArrowheads="1"/>
          </p:cNvSpPr>
          <p:nvPr/>
        </p:nvSpPr>
        <p:spPr bwMode="auto">
          <a:xfrm>
            <a:off x="0" y="0"/>
            <a:ext cx="9144000" cy="857250"/>
          </a:xfrm>
          <a:prstGeom prst="rect">
            <a:avLst/>
          </a:prstGeom>
          <a:solidFill>
            <a:srgbClr val="01424F"/>
          </a:solidFill>
          <a:ln w="9525">
            <a:noFill/>
            <a:miter lim="800000"/>
            <a:headEnd/>
            <a:tailEnd/>
          </a:ln>
          <a:effectLst/>
        </p:spPr>
        <p:txBody>
          <a:bodyPr wrap="none" anchor="ctr"/>
          <a:lstStyle/>
          <a:p>
            <a:pPr algn="ctr">
              <a:defRPr/>
            </a:pPr>
            <a:endParaRPr lang="es-ES" dirty="0">
              <a:cs typeface="+mn-cs"/>
            </a:endParaRPr>
          </a:p>
        </p:txBody>
      </p:sp>
      <p:sp>
        <p:nvSpPr>
          <p:cNvPr id="577538" name="Rectangle 2"/>
          <p:cNvSpPr>
            <a:spLocks noChangeArrowheads="1"/>
          </p:cNvSpPr>
          <p:nvPr/>
        </p:nvSpPr>
        <p:spPr bwMode="auto">
          <a:xfrm>
            <a:off x="0" y="6643688"/>
            <a:ext cx="9144000" cy="214312"/>
          </a:xfrm>
          <a:prstGeom prst="rect">
            <a:avLst/>
          </a:prstGeom>
          <a:solidFill>
            <a:srgbClr val="800000"/>
          </a:solidFill>
          <a:ln w="9525">
            <a:noFill/>
            <a:miter lim="800000"/>
            <a:headEnd/>
            <a:tailEnd/>
          </a:ln>
          <a:effectLst/>
        </p:spPr>
        <p:txBody>
          <a:bodyPr wrap="none" anchor="ctr"/>
          <a:lstStyle/>
          <a:p>
            <a:pPr algn="ctr">
              <a:defRPr/>
            </a:pPr>
            <a:endParaRPr lang="es-ES" dirty="0">
              <a:cs typeface="+mn-cs"/>
            </a:endParaRPr>
          </a:p>
        </p:txBody>
      </p:sp>
      <p:sp>
        <p:nvSpPr>
          <p:cNvPr id="1028" name="Rectangle 3"/>
          <p:cNvSpPr>
            <a:spLocks noGrp="1" noChangeArrowheads="1"/>
          </p:cNvSpPr>
          <p:nvPr>
            <p:ph type="title"/>
          </p:nvPr>
        </p:nvSpPr>
        <p:spPr bwMode="auto">
          <a:xfrm>
            <a:off x="428625" y="0"/>
            <a:ext cx="8496300" cy="85725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s-ES" smtClean="0"/>
              <a:t>Haga clic para modificar el estilo de título del patrón</a:t>
            </a:r>
          </a:p>
        </p:txBody>
      </p:sp>
      <p:sp>
        <p:nvSpPr>
          <p:cNvPr id="1029" name="Rectangle 4"/>
          <p:cNvSpPr>
            <a:spLocks noGrp="1" noChangeArrowheads="1"/>
          </p:cNvSpPr>
          <p:nvPr>
            <p:ph type="body" idx="1"/>
          </p:nvPr>
        </p:nvSpPr>
        <p:spPr bwMode="auto">
          <a:xfrm>
            <a:off x="468313" y="1143000"/>
            <a:ext cx="8207375" cy="5257800"/>
          </a:xfrm>
          <a:prstGeom prst="rect">
            <a:avLst/>
          </a:prstGeom>
          <a:noFill/>
          <a:ln w="28575">
            <a:noFill/>
            <a:miter lim="800000"/>
            <a:headEnd/>
            <a:tailEnd/>
          </a:ln>
        </p:spPr>
        <p:txBody>
          <a:bodyPr vert="horz" wrap="square" lIns="91440" tIns="45720" rIns="91440" bIns="45720" numCol="1" anchor="t" anchorCtr="0" compatLnSpc="1">
            <a:prstTxWarp prst="textNoShape">
              <a:avLst/>
            </a:prstTxWarp>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p>
        </p:txBody>
      </p:sp>
      <p:sp>
        <p:nvSpPr>
          <p:cNvPr id="577543" name="Rectangle 7"/>
          <p:cNvSpPr>
            <a:spLocks noGrp="1" noChangeArrowheads="1"/>
          </p:cNvSpPr>
          <p:nvPr>
            <p:ph type="sldNum" sz="quarter" idx="4"/>
          </p:nvPr>
        </p:nvSpPr>
        <p:spPr bwMode="auto">
          <a:xfrm>
            <a:off x="7162800" y="6643688"/>
            <a:ext cx="1905000" cy="214312"/>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200" b="1">
                <a:solidFill>
                  <a:srgbClr val="FFFF99"/>
                </a:solidFill>
                <a:latin typeface="Arial Narrow" pitchFamily="34" charset="0"/>
                <a:cs typeface="+mn-cs"/>
              </a:defRPr>
            </a:lvl1pPr>
          </a:lstStyle>
          <a:p>
            <a:pPr>
              <a:defRPr/>
            </a:pPr>
            <a:fld id="{0F262C8E-3503-4B5B-A89B-F971E8E11D55}" type="slidenum">
              <a:rPr lang="es-ES"/>
              <a:pPr>
                <a:defRPr/>
              </a:pPr>
              <a:t>‹Nº›</a:t>
            </a:fld>
            <a:endParaRPr lang="es-ES" dirty="0"/>
          </a:p>
        </p:txBody>
      </p:sp>
      <p:sp>
        <p:nvSpPr>
          <p:cNvPr id="577544" name="Rectangle 8"/>
          <p:cNvSpPr>
            <a:spLocks noChangeArrowheads="1"/>
          </p:cNvSpPr>
          <p:nvPr/>
        </p:nvSpPr>
        <p:spPr bwMode="auto">
          <a:xfrm>
            <a:off x="71438" y="6627813"/>
            <a:ext cx="4071937" cy="246062"/>
          </a:xfrm>
          <a:prstGeom prst="rect">
            <a:avLst/>
          </a:prstGeom>
          <a:noFill/>
          <a:ln w="9525">
            <a:noFill/>
            <a:miter lim="800000"/>
            <a:headEnd/>
            <a:tailEnd/>
          </a:ln>
          <a:effectLst/>
        </p:spPr>
        <p:txBody>
          <a:bodyPr>
            <a:spAutoFit/>
          </a:bodyPr>
          <a:lstStyle/>
          <a:p>
            <a:pPr>
              <a:defRPr/>
            </a:pPr>
            <a:r>
              <a:rPr lang="es-MX" sz="1000" b="1" baseline="0" dirty="0" smtClean="0">
                <a:solidFill>
                  <a:srgbClr val="FFFF99"/>
                </a:solidFill>
                <a:latin typeface="Arial Narrow" pitchFamily="34" charset="0"/>
                <a:cs typeface="+mn-cs"/>
              </a:rPr>
              <a:t>Ley </a:t>
            </a:r>
            <a:r>
              <a:rPr lang="es-MX" sz="1000" b="1" dirty="0" smtClean="0">
                <a:solidFill>
                  <a:srgbClr val="FFFF99"/>
                </a:solidFill>
                <a:latin typeface="Arial Narrow" pitchFamily="34" charset="0"/>
                <a:cs typeface="+mn-cs"/>
              </a:rPr>
              <a:t>– Mazatlán –</a:t>
            </a:r>
            <a:r>
              <a:rPr lang="es-MX" sz="1000" b="1" baseline="0" dirty="0" smtClean="0">
                <a:solidFill>
                  <a:srgbClr val="FFFF99"/>
                </a:solidFill>
                <a:latin typeface="Arial Narrow" pitchFamily="34" charset="0"/>
                <a:cs typeface="+mn-cs"/>
              </a:rPr>
              <a:t> Noviembre </a:t>
            </a:r>
            <a:r>
              <a:rPr lang="es-MX" sz="1000" b="1" dirty="0" smtClean="0">
                <a:solidFill>
                  <a:srgbClr val="FFFF99"/>
                </a:solidFill>
                <a:latin typeface="Arial Narrow" pitchFamily="34" charset="0"/>
                <a:cs typeface="+mn-cs"/>
              </a:rPr>
              <a:t>2012</a:t>
            </a:r>
            <a:endParaRPr lang="es-ES" sz="1000" b="1" dirty="0">
              <a:solidFill>
                <a:srgbClr val="FFFF99"/>
              </a:solidFill>
              <a:latin typeface="Arial Narrow" pitchFamily="34" charset="0"/>
              <a:cs typeface="+mn-cs"/>
            </a:endParaRPr>
          </a:p>
        </p:txBody>
      </p:sp>
      <p:sp>
        <p:nvSpPr>
          <p:cNvPr id="577546" name="Line 10"/>
          <p:cNvSpPr>
            <a:spLocks noChangeShapeType="1"/>
          </p:cNvSpPr>
          <p:nvPr/>
        </p:nvSpPr>
        <p:spPr bwMode="auto">
          <a:xfrm>
            <a:off x="0" y="857250"/>
            <a:ext cx="9144000" cy="0"/>
          </a:xfrm>
          <a:prstGeom prst="line">
            <a:avLst/>
          </a:prstGeom>
          <a:noFill/>
          <a:ln w="28575">
            <a:solidFill>
              <a:schemeClr val="hlink"/>
            </a:solidFill>
            <a:round/>
            <a:headEnd/>
            <a:tailEnd/>
          </a:ln>
          <a:effectLst/>
        </p:spPr>
        <p:txBody>
          <a:bodyPr/>
          <a:lstStyle/>
          <a:p>
            <a:pPr algn="ctr">
              <a:defRPr/>
            </a:pPr>
            <a:endParaRPr lang="es-ES" dirty="0">
              <a:cs typeface="+mn-cs"/>
            </a:endParaRPr>
          </a:p>
        </p:txBody>
      </p:sp>
    </p:spTree>
  </p:cSld>
  <p:clrMap bg1="dk2" tx1="lt1" bg2="dk1" tx2="lt2" accent1="accent1" accent2="accent2" accent3="accent3" accent4="accent4" accent5="accent5" accent6="accent6" hlink="hlink" folHlink="folHlink"/>
  <p:sldLayoutIdLst>
    <p:sldLayoutId id="2147485459" r:id="rId1"/>
    <p:sldLayoutId id="2147485447" r:id="rId2"/>
    <p:sldLayoutId id="2147485448" r:id="rId3"/>
    <p:sldLayoutId id="2147485449" r:id="rId4"/>
    <p:sldLayoutId id="2147485450" r:id="rId5"/>
    <p:sldLayoutId id="2147485451" r:id="rId6"/>
    <p:sldLayoutId id="2147485452" r:id="rId7"/>
    <p:sldLayoutId id="2147485453" r:id="rId8"/>
    <p:sldLayoutId id="2147485454" r:id="rId9"/>
    <p:sldLayoutId id="2147485455" r:id="rId10"/>
    <p:sldLayoutId id="2147485456" r:id="rId11"/>
    <p:sldLayoutId id="2147485457" r:id="rId12"/>
    <p:sldLayoutId id="2147485458" r:id="rId13"/>
  </p:sldLayoutIdLst>
  <p:transition>
    <p:randomBar/>
  </p:transition>
  <p:timing>
    <p:tnLst>
      <p:par>
        <p:cTn id="1" dur="indefinite" restart="never" nodeType="tmRoot"/>
      </p:par>
    </p:tnLst>
  </p:timing>
  <p:hf hdr="0" ftr="0" dt="0"/>
  <p:txStyles>
    <p:titleStyle>
      <a:lvl1pPr algn="l" rtl="0" eaLnBrk="0" fontAlgn="base" hangingPunct="0">
        <a:spcBef>
          <a:spcPct val="0"/>
        </a:spcBef>
        <a:spcAft>
          <a:spcPct val="0"/>
        </a:spcAft>
        <a:defRPr sz="2200">
          <a:solidFill>
            <a:srgbClr val="F2F2F2"/>
          </a:solidFill>
          <a:latin typeface="Franklin Gothic Demi Cond" pitchFamily="34" charset="0"/>
          <a:ea typeface="+mj-ea"/>
          <a:cs typeface="+mj-cs"/>
        </a:defRPr>
      </a:lvl1pPr>
      <a:lvl2pPr algn="l" rtl="0" eaLnBrk="0" fontAlgn="base" hangingPunct="0">
        <a:spcBef>
          <a:spcPct val="0"/>
        </a:spcBef>
        <a:spcAft>
          <a:spcPct val="0"/>
        </a:spcAft>
        <a:defRPr sz="2200">
          <a:solidFill>
            <a:srgbClr val="F2F2F2"/>
          </a:solidFill>
          <a:latin typeface="Franklin Gothic Demi Cond" pitchFamily="34" charset="0"/>
        </a:defRPr>
      </a:lvl2pPr>
      <a:lvl3pPr algn="l" rtl="0" eaLnBrk="0" fontAlgn="base" hangingPunct="0">
        <a:spcBef>
          <a:spcPct val="0"/>
        </a:spcBef>
        <a:spcAft>
          <a:spcPct val="0"/>
        </a:spcAft>
        <a:defRPr sz="2200">
          <a:solidFill>
            <a:srgbClr val="F2F2F2"/>
          </a:solidFill>
          <a:latin typeface="Franklin Gothic Demi Cond" pitchFamily="34" charset="0"/>
        </a:defRPr>
      </a:lvl3pPr>
      <a:lvl4pPr algn="l" rtl="0" eaLnBrk="0" fontAlgn="base" hangingPunct="0">
        <a:spcBef>
          <a:spcPct val="0"/>
        </a:spcBef>
        <a:spcAft>
          <a:spcPct val="0"/>
        </a:spcAft>
        <a:defRPr sz="2200">
          <a:solidFill>
            <a:srgbClr val="F2F2F2"/>
          </a:solidFill>
          <a:latin typeface="Franklin Gothic Demi Cond" pitchFamily="34" charset="0"/>
        </a:defRPr>
      </a:lvl4pPr>
      <a:lvl5pPr algn="l" rtl="0" eaLnBrk="0" fontAlgn="base" hangingPunct="0">
        <a:spcBef>
          <a:spcPct val="0"/>
        </a:spcBef>
        <a:spcAft>
          <a:spcPct val="0"/>
        </a:spcAft>
        <a:defRPr sz="2200">
          <a:solidFill>
            <a:srgbClr val="F2F2F2"/>
          </a:solidFill>
          <a:latin typeface="Franklin Gothic Demi Cond" pitchFamily="34" charset="0"/>
        </a:defRPr>
      </a:lvl5pPr>
      <a:lvl6pPr marL="457200" algn="l" rtl="0" fontAlgn="base">
        <a:spcBef>
          <a:spcPct val="0"/>
        </a:spcBef>
        <a:spcAft>
          <a:spcPct val="0"/>
        </a:spcAft>
        <a:defRPr sz="2400">
          <a:solidFill>
            <a:srgbClr val="4D4D4D"/>
          </a:solidFill>
          <a:latin typeface="Arial" charset="0"/>
        </a:defRPr>
      </a:lvl6pPr>
      <a:lvl7pPr marL="914400" algn="l" rtl="0" fontAlgn="base">
        <a:spcBef>
          <a:spcPct val="0"/>
        </a:spcBef>
        <a:spcAft>
          <a:spcPct val="0"/>
        </a:spcAft>
        <a:defRPr sz="2400">
          <a:solidFill>
            <a:srgbClr val="4D4D4D"/>
          </a:solidFill>
          <a:latin typeface="Arial" charset="0"/>
        </a:defRPr>
      </a:lvl7pPr>
      <a:lvl8pPr marL="1371600" algn="l" rtl="0" fontAlgn="base">
        <a:spcBef>
          <a:spcPct val="0"/>
        </a:spcBef>
        <a:spcAft>
          <a:spcPct val="0"/>
        </a:spcAft>
        <a:defRPr sz="2400">
          <a:solidFill>
            <a:srgbClr val="4D4D4D"/>
          </a:solidFill>
          <a:latin typeface="Arial" charset="0"/>
        </a:defRPr>
      </a:lvl8pPr>
      <a:lvl9pPr marL="1828800" algn="l" rtl="0" fontAlgn="base">
        <a:spcBef>
          <a:spcPct val="0"/>
        </a:spcBef>
        <a:spcAft>
          <a:spcPct val="0"/>
        </a:spcAft>
        <a:defRPr sz="2400">
          <a:solidFill>
            <a:srgbClr val="4D4D4D"/>
          </a:solidFill>
          <a:latin typeface="Arial" charset="0"/>
        </a:defRPr>
      </a:lvl9pPr>
    </p:titleStyle>
    <p:bodyStyle>
      <a:lvl1pPr marL="342900" indent="-342900" algn="l" rtl="0" eaLnBrk="0" fontAlgn="base" hangingPunct="0">
        <a:spcBef>
          <a:spcPct val="20000"/>
        </a:spcBef>
        <a:spcAft>
          <a:spcPct val="15000"/>
        </a:spcAft>
        <a:buClr>
          <a:srgbClr val="990000"/>
        </a:buClr>
        <a:buSzPct val="130000"/>
        <a:buFont typeface="Wingdings" pitchFamily="2" charset="2"/>
        <a:buChar char="§"/>
        <a:defRPr sz="1500">
          <a:solidFill>
            <a:schemeClr val="bg2"/>
          </a:solidFill>
          <a:latin typeface="Arial Narrow" pitchFamily="34" charset="0"/>
          <a:ea typeface="+mn-ea"/>
          <a:cs typeface="+mn-cs"/>
        </a:defRPr>
      </a:lvl1pPr>
      <a:lvl2pPr marL="742950" indent="-285750" algn="l" rtl="0" eaLnBrk="0" fontAlgn="base" hangingPunct="0">
        <a:spcBef>
          <a:spcPct val="20000"/>
        </a:spcBef>
        <a:spcAft>
          <a:spcPct val="15000"/>
        </a:spcAft>
        <a:buClr>
          <a:srgbClr val="990000"/>
        </a:buClr>
        <a:buFont typeface="Wingdings" pitchFamily="2" charset="2"/>
        <a:buChar char="§"/>
        <a:defRPr sz="1400">
          <a:solidFill>
            <a:schemeClr val="bg2"/>
          </a:solidFill>
          <a:latin typeface="Arial Narrow" pitchFamily="34" charset="0"/>
        </a:defRPr>
      </a:lvl2pPr>
      <a:lvl3pPr marL="1143000" indent="-228600" algn="l" rtl="0" eaLnBrk="0" fontAlgn="base" hangingPunct="0">
        <a:spcBef>
          <a:spcPct val="20000"/>
        </a:spcBef>
        <a:spcAft>
          <a:spcPct val="15000"/>
        </a:spcAft>
        <a:buClr>
          <a:srgbClr val="990000"/>
        </a:buClr>
        <a:buFont typeface="Wingdings" pitchFamily="2" charset="2"/>
        <a:buChar char="§"/>
        <a:defRPr sz="1400">
          <a:solidFill>
            <a:schemeClr val="bg2"/>
          </a:solidFill>
          <a:latin typeface="Arial Narrow" pitchFamily="34" charset="0"/>
        </a:defRPr>
      </a:lvl3pPr>
      <a:lvl4pPr marL="1600200" indent="-228600" algn="l" rtl="0" eaLnBrk="0" fontAlgn="base" hangingPunct="0">
        <a:spcBef>
          <a:spcPct val="20000"/>
        </a:spcBef>
        <a:spcAft>
          <a:spcPct val="15000"/>
        </a:spcAft>
        <a:buClr>
          <a:srgbClr val="990000"/>
        </a:buClr>
        <a:buFont typeface="Wingdings" pitchFamily="2" charset="2"/>
        <a:buChar char="§"/>
        <a:defRPr sz="1400">
          <a:solidFill>
            <a:schemeClr val="bg2"/>
          </a:solidFill>
          <a:latin typeface="Arial Narrow" pitchFamily="34" charset="0"/>
        </a:defRPr>
      </a:lvl4pPr>
      <a:lvl5pPr marL="2057400" indent="-228600" algn="l" rtl="0" eaLnBrk="0" fontAlgn="base" hangingPunct="0">
        <a:spcBef>
          <a:spcPct val="20000"/>
        </a:spcBef>
        <a:spcAft>
          <a:spcPct val="15000"/>
        </a:spcAft>
        <a:buClr>
          <a:srgbClr val="990000"/>
        </a:buClr>
        <a:buFont typeface="Wingdings" pitchFamily="2" charset="2"/>
        <a:buChar char="§"/>
        <a:defRPr sz="1400">
          <a:solidFill>
            <a:schemeClr val="bg2"/>
          </a:solidFill>
          <a:latin typeface="Arial Narrow" pitchFamily="34" charset="0"/>
        </a:defRPr>
      </a:lvl5pPr>
      <a:lvl6pPr marL="2514600" indent="-228600" algn="l" rtl="0" fontAlgn="base">
        <a:spcBef>
          <a:spcPct val="20000"/>
        </a:spcBef>
        <a:spcAft>
          <a:spcPct val="15000"/>
        </a:spcAft>
        <a:buClr>
          <a:srgbClr val="990000"/>
        </a:buClr>
        <a:buFont typeface="Wingdings" pitchFamily="2" charset="2"/>
        <a:buChar char="§"/>
        <a:defRPr sz="1400">
          <a:solidFill>
            <a:schemeClr val="bg2"/>
          </a:solidFill>
          <a:latin typeface="+mn-lt"/>
        </a:defRPr>
      </a:lvl6pPr>
      <a:lvl7pPr marL="2971800" indent="-228600" algn="l" rtl="0" fontAlgn="base">
        <a:spcBef>
          <a:spcPct val="20000"/>
        </a:spcBef>
        <a:spcAft>
          <a:spcPct val="15000"/>
        </a:spcAft>
        <a:buClr>
          <a:srgbClr val="990000"/>
        </a:buClr>
        <a:buFont typeface="Wingdings" pitchFamily="2" charset="2"/>
        <a:buChar char="§"/>
        <a:defRPr sz="1400">
          <a:solidFill>
            <a:schemeClr val="bg2"/>
          </a:solidFill>
          <a:latin typeface="+mn-lt"/>
        </a:defRPr>
      </a:lvl7pPr>
      <a:lvl8pPr marL="3429000" indent="-228600" algn="l" rtl="0" fontAlgn="base">
        <a:spcBef>
          <a:spcPct val="20000"/>
        </a:spcBef>
        <a:spcAft>
          <a:spcPct val="15000"/>
        </a:spcAft>
        <a:buClr>
          <a:srgbClr val="990000"/>
        </a:buClr>
        <a:buFont typeface="Wingdings" pitchFamily="2" charset="2"/>
        <a:buChar char="§"/>
        <a:defRPr sz="1400">
          <a:solidFill>
            <a:schemeClr val="bg2"/>
          </a:solidFill>
          <a:latin typeface="+mn-lt"/>
        </a:defRPr>
      </a:lvl8pPr>
      <a:lvl9pPr marL="3886200" indent="-228600" algn="l" rtl="0" fontAlgn="base">
        <a:spcBef>
          <a:spcPct val="20000"/>
        </a:spcBef>
        <a:spcAft>
          <a:spcPct val="15000"/>
        </a:spcAft>
        <a:buClr>
          <a:srgbClr val="990000"/>
        </a:buClr>
        <a:buFont typeface="Wingdings" pitchFamily="2" charset="2"/>
        <a:buChar char="§"/>
        <a:defRPr sz="1400">
          <a:solidFill>
            <a:schemeClr val="bg2"/>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029" name="Rectangle 4"/>
          <p:cNvSpPr>
            <a:spLocks noGrp="1" noChangeArrowheads="1"/>
          </p:cNvSpPr>
          <p:nvPr>
            <p:ph type="body" idx="1"/>
          </p:nvPr>
        </p:nvSpPr>
        <p:spPr bwMode="auto">
          <a:xfrm>
            <a:off x="683568" y="1052736"/>
            <a:ext cx="7992120" cy="4950296"/>
          </a:xfrm>
          <a:prstGeom prst="rect">
            <a:avLst/>
          </a:prstGeom>
          <a:noFill/>
          <a:ln w="28575">
            <a:noFill/>
            <a:miter lim="800000"/>
            <a:headEnd/>
            <a:tailEnd/>
          </a:ln>
        </p:spPr>
        <p:txBody>
          <a:bodyPr vert="horz" wrap="square" lIns="91440" tIns="45720" rIns="91440" bIns="45720" numCol="1" anchor="t" anchorCtr="0" compatLnSpc="1">
            <a:prstTxWarp prst="textNoShape">
              <a:avLst/>
            </a:prstTxWarp>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p>
        </p:txBody>
      </p:sp>
      <p:sp>
        <p:nvSpPr>
          <p:cNvPr id="577542" name="Rectangle 6"/>
          <p:cNvSpPr>
            <a:spLocks noChangeArrowheads="1"/>
          </p:cNvSpPr>
          <p:nvPr/>
        </p:nvSpPr>
        <p:spPr bwMode="auto">
          <a:xfrm>
            <a:off x="0" y="-27384"/>
            <a:ext cx="9144000" cy="576064"/>
          </a:xfrm>
          <a:prstGeom prst="rect">
            <a:avLst/>
          </a:prstGeom>
          <a:solidFill>
            <a:srgbClr val="01424F"/>
          </a:solidFill>
          <a:ln w="9525">
            <a:noFill/>
            <a:miter lim="800000"/>
            <a:headEnd/>
            <a:tailEnd/>
          </a:ln>
          <a:effectLst/>
        </p:spPr>
        <p:txBody>
          <a:bodyPr wrap="none" anchor="ctr"/>
          <a:lstStyle/>
          <a:p>
            <a:pPr algn="ctr">
              <a:defRPr/>
            </a:pPr>
            <a:endParaRPr lang="es-ES" dirty="0"/>
          </a:p>
        </p:txBody>
      </p:sp>
      <p:sp>
        <p:nvSpPr>
          <p:cNvPr id="1028" name="Rectangle 3"/>
          <p:cNvSpPr>
            <a:spLocks noGrp="1" noChangeArrowheads="1"/>
          </p:cNvSpPr>
          <p:nvPr>
            <p:ph type="title"/>
          </p:nvPr>
        </p:nvSpPr>
        <p:spPr bwMode="auto">
          <a:xfrm>
            <a:off x="683568" y="0"/>
            <a:ext cx="8280276" cy="54868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s-ES" dirty="0" smtClean="0"/>
              <a:t>Haga clic para modificar el estilo de título del patrón</a:t>
            </a:r>
          </a:p>
        </p:txBody>
      </p:sp>
      <p:sp>
        <p:nvSpPr>
          <p:cNvPr id="577543" name="Rectangle 7"/>
          <p:cNvSpPr>
            <a:spLocks noGrp="1" noChangeArrowheads="1"/>
          </p:cNvSpPr>
          <p:nvPr>
            <p:ph type="sldNum" sz="quarter" idx="4"/>
          </p:nvPr>
        </p:nvSpPr>
        <p:spPr bwMode="auto">
          <a:xfrm>
            <a:off x="7740352" y="6597352"/>
            <a:ext cx="1040904" cy="236929"/>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000" b="1">
                <a:solidFill>
                  <a:schemeClr val="tx1">
                    <a:lumMod val="50000"/>
                  </a:schemeClr>
                </a:solidFill>
                <a:latin typeface="Arial Narrow" pitchFamily="34" charset="0"/>
              </a:defRPr>
            </a:lvl1pPr>
          </a:lstStyle>
          <a:p>
            <a:pPr>
              <a:defRPr/>
            </a:pPr>
            <a:fld id="{0F262C8E-3503-4B5B-A89B-F971E8E11D55}" type="slidenum">
              <a:rPr lang="es-ES" smtClean="0"/>
              <a:pPr>
                <a:defRPr/>
              </a:pPr>
              <a:t>‹Nº›</a:t>
            </a:fld>
            <a:endParaRPr lang="es-ES" dirty="0"/>
          </a:p>
        </p:txBody>
      </p:sp>
      <p:sp>
        <p:nvSpPr>
          <p:cNvPr id="577544" name="Rectangle 8"/>
          <p:cNvSpPr>
            <a:spLocks noChangeArrowheads="1"/>
          </p:cNvSpPr>
          <p:nvPr/>
        </p:nvSpPr>
        <p:spPr bwMode="auto">
          <a:xfrm>
            <a:off x="544169" y="6608609"/>
            <a:ext cx="4001563" cy="246221"/>
          </a:xfrm>
          <a:prstGeom prst="rect">
            <a:avLst/>
          </a:prstGeom>
          <a:noFill/>
          <a:ln w="9525">
            <a:noFill/>
            <a:miter lim="800000"/>
            <a:headEnd/>
            <a:tailEnd/>
          </a:ln>
          <a:effectLst/>
        </p:spPr>
        <p:txBody>
          <a:bodyPr wrap="square">
            <a:spAutoFit/>
          </a:bodyPr>
          <a:lstStyle/>
          <a:p>
            <a:pPr marL="285750" indent="-285750">
              <a:buNone/>
              <a:defRPr/>
            </a:pPr>
            <a:r>
              <a:rPr lang="es-MX" sz="1000" b="1" baseline="0" dirty="0" smtClean="0">
                <a:solidFill>
                  <a:schemeClr val="tx1">
                    <a:lumMod val="50000"/>
                  </a:schemeClr>
                </a:solidFill>
                <a:latin typeface="Arial Narrow" pitchFamily="34" charset="0"/>
              </a:rPr>
              <a:t>Encuesta líderes | </a:t>
            </a:r>
            <a:r>
              <a:rPr lang="es-MX" sz="1000" b="1" dirty="0" smtClean="0">
                <a:solidFill>
                  <a:schemeClr val="tx1">
                    <a:lumMod val="50000"/>
                  </a:schemeClr>
                </a:solidFill>
                <a:latin typeface="Arial Narrow" pitchFamily="34" charset="0"/>
              </a:rPr>
              <a:t>EG</a:t>
            </a:r>
            <a:r>
              <a:rPr lang="es-MX" sz="1000" b="1" baseline="0" dirty="0" smtClean="0">
                <a:solidFill>
                  <a:schemeClr val="tx1">
                    <a:lumMod val="50000"/>
                  </a:schemeClr>
                </a:solidFill>
                <a:latin typeface="Arial Narrow" pitchFamily="34" charset="0"/>
              </a:rPr>
              <a:t> MKT </a:t>
            </a:r>
            <a:r>
              <a:rPr lang="es-MX" sz="1000" b="1" dirty="0" smtClean="0">
                <a:solidFill>
                  <a:schemeClr val="tx1">
                    <a:lumMod val="50000"/>
                  </a:schemeClr>
                </a:solidFill>
                <a:latin typeface="Arial Narrow" pitchFamily="34" charset="0"/>
              </a:rPr>
              <a:t>2016</a:t>
            </a:r>
            <a:endParaRPr lang="es-ES" sz="1000" b="1" dirty="0">
              <a:solidFill>
                <a:schemeClr val="tx1">
                  <a:lumMod val="50000"/>
                </a:schemeClr>
              </a:solidFill>
              <a:latin typeface="Arial Narrow" pitchFamily="34" charset="0"/>
            </a:endParaRPr>
          </a:p>
        </p:txBody>
      </p:sp>
      <p:cxnSp>
        <p:nvCxnSpPr>
          <p:cNvPr id="3" name="Conector recto 2"/>
          <p:cNvCxnSpPr/>
          <p:nvPr userDrawn="1"/>
        </p:nvCxnSpPr>
        <p:spPr bwMode="auto">
          <a:xfrm>
            <a:off x="0" y="6597352"/>
            <a:ext cx="9144000" cy="0"/>
          </a:xfrm>
          <a:prstGeom prst="line">
            <a:avLst/>
          </a:prstGeom>
          <a:noFill/>
          <a:ln w="9525" cap="flat" cmpd="sng" algn="ctr">
            <a:solidFill>
              <a:schemeClr val="tx1">
                <a:lumMod val="50000"/>
              </a:schemeClr>
            </a:solidFill>
            <a:prstDash val="solid"/>
            <a:round/>
            <a:headEnd type="none" w="med" len="med"/>
            <a:tailEnd type="none" w="med" len="med"/>
          </a:ln>
          <a:effectLst/>
        </p:spPr>
      </p:cxnSp>
    </p:spTree>
  </p:cSld>
  <p:clrMap bg1="dk2" tx1="lt1" bg2="dk1" tx2="lt2" accent1="accent1" accent2="accent2" accent3="accent3" accent4="accent4" accent5="accent5" accent6="accent6" hlink="hlink" folHlink="folHlink"/>
  <p:sldLayoutIdLst>
    <p:sldLayoutId id="2147485461" r:id="rId1"/>
    <p:sldLayoutId id="2147485462" r:id="rId2"/>
    <p:sldLayoutId id="2147485463" r:id="rId3"/>
    <p:sldLayoutId id="2147485464" r:id="rId4"/>
    <p:sldLayoutId id="2147485465" r:id="rId5"/>
    <p:sldLayoutId id="2147485466" r:id="rId6"/>
    <p:sldLayoutId id="2147485467" r:id="rId7"/>
    <p:sldLayoutId id="2147485468" r:id="rId8"/>
    <p:sldLayoutId id="2147485469" r:id="rId9"/>
    <p:sldLayoutId id="2147485470" r:id="rId10"/>
    <p:sldLayoutId id="2147485471" r:id="rId11"/>
    <p:sldLayoutId id="2147485472" r:id="rId12"/>
    <p:sldLayoutId id="2147485473" r:id="rId13"/>
  </p:sldLayoutIdLst>
  <p:transition>
    <p:randomBar/>
  </p:transition>
  <p:timing>
    <p:tnLst>
      <p:par>
        <p:cTn id="1" dur="indefinite" restart="never" nodeType="tmRoot"/>
      </p:par>
    </p:tnLst>
  </p:timing>
  <p:hf hdr="0" ftr="0" dt="0"/>
  <p:txStyles>
    <p:titleStyle>
      <a:lvl1pPr algn="ctr" rtl="0" eaLnBrk="1" fontAlgn="base" hangingPunct="1">
        <a:spcBef>
          <a:spcPct val="0"/>
        </a:spcBef>
        <a:spcAft>
          <a:spcPct val="0"/>
        </a:spcAft>
        <a:defRPr sz="1800">
          <a:solidFill>
            <a:srgbClr val="F2F2F2"/>
          </a:solidFill>
          <a:latin typeface="Franklin Gothic Demi Cond" pitchFamily="34" charset="0"/>
          <a:ea typeface="+mj-ea"/>
          <a:cs typeface="+mj-cs"/>
        </a:defRPr>
      </a:lvl1pPr>
      <a:lvl2pPr algn="l" rtl="0" eaLnBrk="1" fontAlgn="base" hangingPunct="1">
        <a:spcBef>
          <a:spcPct val="0"/>
        </a:spcBef>
        <a:spcAft>
          <a:spcPct val="0"/>
        </a:spcAft>
        <a:defRPr sz="2200">
          <a:solidFill>
            <a:srgbClr val="F2F2F2"/>
          </a:solidFill>
          <a:latin typeface="Arial" charset="0"/>
        </a:defRPr>
      </a:lvl2pPr>
      <a:lvl3pPr algn="l" rtl="0" eaLnBrk="1" fontAlgn="base" hangingPunct="1">
        <a:spcBef>
          <a:spcPct val="0"/>
        </a:spcBef>
        <a:spcAft>
          <a:spcPct val="0"/>
        </a:spcAft>
        <a:defRPr sz="2200">
          <a:solidFill>
            <a:srgbClr val="F2F2F2"/>
          </a:solidFill>
          <a:latin typeface="Arial" charset="0"/>
        </a:defRPr>
      </a:lvl3pPr>
      <a:lvl4pPr algn="l" rtl="0" eaLnBrk="1" fontAlgn="base" hangingPunct="1">
        <a:spcBef>
          <a:spcPct val="0"/>
        </a:spcBef>
        <a:spcAft>
          <a:spcPct val="0"/>
        </a:spcAft>
        <a:defRPr sz="2200">
          <a:solidFill>
            <a:srgbClr val="F2F2F2"/>
          </a:solidFill>
          <a:latin typeface="Arial" charset="0"/>
        </a:defRPr>
      </a:lvl4pPr>
      <a:lvl5pPr algn="l" rtl="0" eaLnBrk="1" fontAlgn="base" hangingPunct="1">
        <a:spcBef>
          <a:spcPct val="0"/>
        </a:spcBef>
        <a:spcAft>
          <a:spcPct val="0"/>
        </a:spcAft>
        <a:defRPr sz="2200">
          <a:solidFill>
            <a:srgbClr val="F2F2F2"/>
          </a:solidFill>
          <a:latin typeface="Arial" charset="0"/>
        </a:defRPr>
      </a:lvl5pPr>
      <a:lvl6pPr marL="457200" algn="l" rtl="0" eaLnBrk="1" fontAlgn="base" hangingPunct="1">
        <a:spcBef>
          <a:spcPct val="0"/>
        </a:spcBef>
        <a:spcAft>
          <a:spcPct val="0"/>
        </a:spcAft>
        <a:defRPr sz="2400">
          <a:solidFill>
            <a:srgbClr val="4D4D4D"/>
          </a:solidFill>
          <a:latin typeface="Arial" charset="0"/>
        </a:defRPr>
      </a:lvl6pPr>
      <a:lvl7pPr marL="914400" algn="l" rtl="0" eaLnBrk="1" fontAlgn="base" hangingPunct="1">
        <a:spcBef>
          <a:spcPct val="0"/>
        </a:spcBef>
        <a:spcAft>
          <a:spcPct val="0"/>
        </a:spcAft>
        <a:defRPr sz="2400">
          <a:solidFill>
            <a:srgbClr val="4D4D4D"/>
          </a:solidFill>
          <a:latin typeface="Arial" charset="0"/>
        </a:defRPr>
      </a:lvl7pPr>
      <a:lvl8pPr marL="1371600" algn="l" rtl="0" eaLnBrk="1" fontAlgn="base" hangingPunct="1">
        <a:spcBef>
          <a:spcPct val="0"/>
        </a:spcBef>
        <a:spcAft>
          <a:spcPct val="0"/>
        </a:spcAft>
        <a:defRPr sz="2400">
          <a:solidFill>
            <a:srgbClr val="4D4D4D"/>
          </a:solidFill>
          <a:latin typeface="Arial" charset="0"/>
        </a:defRPr>
      </a:lvl8pPr>
      <a:lvl9pPr marL="1828800" algn="l" rtl="0" eaLnBrk="1" fontAlgn="base" hangingPunct="1">
        <a:spcBef>
          <a:spcPct val="0"/>
        </a:spcBef>
        <a:spcAft>
          <a:spcPct val="0"/>
        </a:spcAft>
        <a:defRPr sz="2400">
          <a:solidFill>
            <a:srgbClr val="4D4D4D"/>
          </a:solidFill>
          <a:latin typeface="Arial" charset="0"/>
        </a:defRPr>
      </a:lvl9pPr>
    </p:titleStyle>
    <p:bodyStyle>
      <a:lvl1pPr marL="342900" indent="-342900" algn="l" rtl="0" eaLnBrk="1" fontAlgn="base" hangingPunct="1">
        <a:spcBef>
          <a:spcPct val="20000"/>
        </a:spcBef>
        <a:spcAft>
          <a:spcPct val="15000"/>
        </a:spcAft>
        <a:buClr>
          <a:srgbClr val="990000"/>
        </a:buClr>
        <a:buSzPct val="130000"/>
        <a:buFont typeface="Wingdings" pitchFamily="2" charset="2"/>
        <a:buChar char="§"/>
        <a:defRPr sz="1600">
          <a:solidFill>
            <a:schemeClr val="bg2"/>
          </a:solidFill>
          <a:latin typeface="Arial Narrow" pitchFamily="34" charset="0"/>
          <a:ea typeface="+mn-ea"/>
          <a:cs typeface="+mn-cs"/>
        </a:defRPr>
      </a:lvl1pPr>
      <a:lvl2pPr marL="742950" indent="-285750" algn="l" rtl="0" eaLnBrk="1" fontAlgn="base" hangingPunct="1">
        <a:spcBef>
          <a:spcPct val="20000"/>
        </a:spcBef>
        <a:spcAft>
          <a:spcPct val="15000"/>
        </a:spcAft>
        <a:buClr>
          <a:srgbClr val="990000"/>
        </a:buClr>
        <a:buFont typeface="Wingdings" pitchFamily="2" charset="2"/>
        <a:buChar char="§"/>
        <a:defRPr sz="1600">
          <a:solidFill>
            <a:schemeClr val="bg2"/>
          </a:solidFill>
          <a:latin typeface="Arial Narrow" pitchFamily="34" charset="0"/>
        </a:defRPr>
      </a:lvl2pPr>
      <a:lvl3pPr marL="1143000" indent="-228600" algn="l" rtl="0" eaLnBrk="1" fontAlgn="base" hangingPunct="1">
        <a:spcBef>
          <a:spcPct val="20000"/>
        </a:spcBef>
        <a:spcAft>
          <a:spcPct val="15000"/>
        </a:spcAft>
        <a:buClr>
          <a:srgbClr val="990000"/>
        </a:buClr>
        <a:buFont typeface="Wingdings" pitchFamily="2" charset="2"/>
        <a:buChar char="§"/>
        <a:defRPr sz="1600">
          <a:solidFill>
            <a:schemeClr val="bg2"/>
          </a:solidFill>
          <a:latin typeface="Arial Narrow" pitchFamily="34" charset="0"/>
        </a:defRPr>
      </a:lvl3pPr>
      <a:lvl4pPr marL="1600200" indent="-228600" algn="l" rtl="0" eaLnBrk="1" fontAlgn="base" hangingPunct="1">
        <a:spcBef>
          <a:spcPct val="20000"/>
        </a:spcBef>
        <a:spcAft>
          <a:spcPct val="15000"/>
        </a:spcAft>
        <a:buClr>
          <a:srgbClr val="990000"/>
        </a:buClr>
        <a:buFont typeface="Wingdings" pitchFamily="2" charset="2"/>
        <a:buChar char="§"/>
        <a:defRPr sz="1600">
          <a:solidFill>
            <a:schemeClr val="bg2"/>
          </a:solidFill>
          <a:latin typeface="Arial Narrow" pitchFamily="34" charset="0"/>
        </a:defRPr>
      </a:lvl4pPr>
      <a:lvl5pPr marL="2057400" indent="-228600" algn="l" rtl="0" eaLnBrk="1" fontAlgn="base" hangingPunct="1">
        <a:spcBef>
          <a:spcPct val="20000"/>
        </a:spcBef>
        <a:spcAft>
          <a:spcPct val="15000"/>
        </a:spcAft>
        <a:buClr>
          <a:srgbClr val="990000"/>
        </a:buClr>
        <a:buFont typeface="Wingdings" pitchFamily="2" charset="2"/>
        <a:buChar char="§"/>
        <a:defRPr sz="1600">
          <a:solidFill>
            <a:schemeClr val="bg2"/>
          </a:solidFill>
          <a:latin typeface="Arial Narrow" pitchFamily="34" charset="0"/>
        </a:defRPr>
      </a:lvl5pPr>
      <a:lvl6pPr marL="2514600" indent="-228600" algn="l" rtl="0" eaLnBrk="1" fontAlgn="base" hangingPunct="1">
        <a:spcBef>
          <a:spcPct val="20000"/>
        </a:spcBef>
        <a:spcAft>
          <a:spcPct val="15000"/>
        </a:spcAft>
        <a:buClr>
          <a:srgbClr val="990000"/>
        </a:buClr>
        <a:buFont typeface="Wingdings" pitchFamily="2" charset="2"/>
        <a:buChar char="§"/>
        <a:defRPr sz="1400">
          <a:solidFill>
            <a:schemeClr val="bg2"/>
          </a:solidFill>
          <a:latin typeface="+mn-lt"/>
        </a:defRPr>
      </a:lvl6pPr>
      <a:lvl7pPr marL="2971800" indent="-228600" algn="l" rtl="0" eaLnBrk="1" fontAlgn="base" hangingPunct="1">
        <a:spcBef>
          <a:spcPct val="20000"/>
        </a:spcBef>
        <a:spcAft>
          <a:spcPct val="15000"/>
        </a:spcAft>
        <a:buClr>
          <a:srgbClr val="990000"/>
        </a:buClr>
        <a:buFont typeface="Wingdings" pitchFamily="2" charset="2"/>
        <a:buChar char="§"/>
        <a:defRPr sz="1400">
          <a:solidFill>
            <a:schemeClr val="bg2"/>
          </a:solidFill>
          <a:latin typeface="+mn-lt"/>
        </a:defRPr>
      </a:lvl7pPr>
      <a:lvl8pPr marL="3429000" indent="-228600" algn="l" rtl="0" eaLnBrk="1" fontAlgn="base" hangingPunct="1">
        <a:spcBef>
          <a:spcPct val="20000"/>
        </a:spcBef>
        <a:spcAft>
          <a:spcPct val="15000"/>
        </a:spcAft>
        <a:buClr>
          <a:srgbClr val="990000"/>
        </a:buClr>
        <a:buFont typeface="Wingdings" pitchFamily="2" charset="2"/>
        <a:buChar char="§"/>
        <a:defRPr sz="1400">
          <a:solidFill>
            <a:schemeClr val="bg2"/>
          </a:solidFill>
          <a:latin typeface="+mn-lt"/>
        </a:defRPr>
      </a:lvl8pPr>
      <a:lvl9pPr marL="3886200" indent="-228600" algn="l" rtl="0" eaLnBrk="1" fontAlgn="base" hangingPunct="1">
        <a:spcBef>
          <a:spcPct val="20000"/>
        </a:spcBef>
        <a:spcAft>
          <a:spcPct val="15000"/>
        </a:spcAft>
        <a:buClr>
          <a:srgbClr val="990000"/>
        </a:buClr>
        <a:buFont typeface="Wingdings" pitchFamily="2" charset="2"/>
        <a:buChar char="§"/>
        <a:defRPr sz="1400">
          <a:solidFill>
            <a:schemeClr val="bg2"/>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slide" Target="slide43.xml"/><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slide" Target="slide45.xml"/><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slide" Target="slide47.xml"/><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19.xml"/><Relationship Id="rId4" Type="http://schemas.openxmlformats.org/officeDocument/2006/relationships/slide" Target="slide49.xml"/></Relationships>
</file>

<file path=ppt/slides/_rels/slide1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9.xml"/><Relationship Id="rId1" Type="http://schemas.openxmlformats.org/officeDocument/2006/relationships/slideLayout" Target="../slideLayouts/slideLayout19.xml"/><Relationship Id="rId4" Type="http://schemas.openxmlformats.org/officeDocument/2006/relationships/slide" Target="slide50.xml"/></Relationships>
</file>

<file path=ppt/slides/_rels/slide1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0.xml"/><Relationship Id="rId1" Type="http://schemas.openxmlformats.org/officeDocument/2006/relationships/slideLayout" Target="../slideLayouts/slideLayout19.xml"/><Relationship Id="rId4" Type="http://schemas.openxmlformats.org/officeDocument/2006/relationships/slide" Target="slide51.xml"/></Relationships>
</file>

<file path=ppt/slides/_rels/slide1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1.xml"/><Relationship Id="rId1" Type="http://schemas.openxmlformats.org/officeDocument/2006/relationships/slideLayout" Target="../slideLayouts/slideLayout19.xml"/><Relationship Id="rId4" Type="http://schemas.openxmlformats.org/officeDocument/2006/relationships/slide" Target="slide19.xml"/></Relationships>
</file>

<file path=ppt/slides/_rels/slide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2.xml"/><Relationship Id="rId1" Type="http://schemas.openxmlformats.org/officeDocument/2006/relationships/slideLayout" Target="../slideLayouts/slideLayout19.xml"/><Relationship Id="rId4" Type="http://schemas.openxmlformats.org/officeDocument/2006/relationships/slide" Target="slide53.xml"/></Relationships>
</file>

<file path=ppt/slides/_rels/slide2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3.xml"/><Relationship Id="rId1" Type="http://schemas.openxmlformats.org/officeDocument/2006/relationships/slideLayout" Target="../slideLayouts/slideLayout19.xml"/><Relationship Id="rId4" Type="http://schemas.openxmlformats.org/officeDocument/2006/relationships/slide" Target="slide54.xml"/></Relationships>
</file>

<file path=ppt/slides/_rels/slide22.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9.xml"/><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20.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1.xml"/><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22.xml"/><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3.xml"/><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24.xml"/><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25.xml"/><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26.xml"/><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27.xml"/><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15.xml"/><Relationship Id="rId4" Type="http://schemas.openxmlformats.org/officeDocument/2006/relationships/chart" Target="../charts/chart3.xml"/></Relationships>
</file>

<file path=ppt/slides/_rels/slide4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notesSlide" Target="../notesSlides/notesSlide30.xml"/><Relationship Id="rId1" Type="http://schemas.openxmlformats.org/officeDocument/2006/relationships/slideLayout" Target="../slideLayouts/slideLayout19.xml"/></Relationships>
</file>

<file path=ppt/slides/_rels/slide42.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notesSlide" Target="../notesSlides/notesSlide31.xml"/><Relationship Id="rId1" Type="http://schemas.openxmlformats.org/officeDocument/2006/relationships/slideLayout" Target="../slideLayouts/slideLayout19.xml"/></Relationships>
</file>

<file path=ppt/slides/_rels/slide43.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notesSlide" Target="../notesSlides/notesSlide32.xml"/><Relationship Id="rId1" Type="http://schemas.openxmlformats.org/officeDocument/2006/relationships/slideLayout" Target="../slideLayouts/slideLayout19.xml"/></Relationships>
</file>

<file path=ppt/slides/_rels/slide44.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notesSlide" Target="../notesSlides/notesSlide33.xml"/><Relationship Id="rId1" Type="http://schemas.openxmlformats.org/officeDocument/2006/relationships/slideLayout" Target="../slideLayouts/slideLayout19.xml"/></Relationships>
</file>

<file path=ppt/slides/_rels/slide45.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notesSlide" Target="../notesSlides/notesSlide34.xml"/><Relationship Id="rId1" Type="http://schemas.openxmlformats.org/officeDocument/2006/relationships/slideLayout" Target="../slideLayouts/slideLayout19.xml"/></Relationships>
</file>

<file path=ppt/slides/_rels/slide46.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notesSlide" Target="../notesSlides/notesSlide35.xml"/><Relationship Id="rId1" Type="http://schemas.openxmlformats.org/officeDocument/2006/relationships/slideLayout" Target="../slideLayouts/slideLayout19.xml"/></Relationships>
</file>

<file path=ppt/slides/_rels/slide47.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36.xml"/><Relationship Id="rId1" Type="http://schemas.openxmlformats.org/officeDocument/2006/relationships/slideLayout" Target="../slideLayouts/slideLayout19.xml"/></Relationships>
</file>

<file path=ppt/slides/_rels/slide48.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37.xml"/><Relationship Id="rId1" Type="http://schemas.openxmlformats.org/officeDocument/2006/relationships/slideLayout" Target="../slideLayouts/slideLayout19.xml"/></Relationships>
</file>

<file path=ppt/slides/_rels/slide49.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38.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0.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39.xml"/><Relationship Id="rId1" Type="http://schemas.openxmlformats.org/officeDocument/2006/relationships/slideLayout" Target="../slideLayouts/slideLayout19.xml"/><Relationship Id="rId4" Type="http://schemas.openxmlformats.org/officeDocument/2006/relationships/slide" Target="slide17.xml"/></Relationships>
</file>

<file path=ppt/slides/_rels/slide51.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notesSlide" Target="../notesSlides/notesSlide40.xml"/><Relationship Id="rId1" Type="http://schemas.openxmlformats.org/officeDocument/2006/relationships/slideLayout" Target="../slideLayouts/slideLayout19.xml"/></Relationships>
</file>

<file path=ppt/slides/_rels/slide52.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notesSlide" Target="../notesSlides/notesSlide41.xml"/><Relationship Id="rId1" Type="http://schemas.openxmlformats.org/officeDocument/2006/relationships/slideLayout" Target="../slideLayouts/slideLayout19.xml"/></Relationships>
</file>

<file path=ppt/slides/_rels/slide53.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notesSlide" Target="../notesSlides/notesSlide42.xml"/><Relationship Id="rId1" Type="http://schemas.openxmlformats.org/officeDocument/2006/relationships/slideLayout" Target="../slideLayouts/slideLayout19.xml"/></Relationships>
</file>

<file path=ppt/slides/_rels/slide54.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notesSlide" Target="../notesSlides/notesSlide43.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slide" Target="slide41.xml"/><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3" cstate="print">
            <a:lum/>
          </a:blip>
          <a:srcRect/>
          <a:stretch>
            <a:fillRect l="-8000" r="-8000"/>
          </a:stretch>
        </a:blipFill>
        <a:effectLst/>
      </p:bgPr>
    </p:bg>
    <p:spTree>
      <p:nvGrpSpPr>
        <p:cNvPr id="1" name=""/>
        <p:cNvGrpSpPr/>
        <p:nvPr/>
      </p:nvGrpSpPr>
      <p:grpSpPr>
        <a:xfrm>
          <a:off x="0" y="0"/>
          <a:ext cx="0" cy="0"/>
          <a:chOff x="0" y="0"/>
          <a:chExt cx="0" cy="0"/>
        </a:xfrm>
      </p:grpSpPr>
      <p:sp>
        <p:nvSpPr>
          <p:cNvPr id="581636" name="Rectangle 4"/>
          <p:cNvSpPr>
            <a:spLocks noGrp="1" noChangeArrowheads="1"/>
          </p:cNvSpPr>
          <p:nvPr>
            <p:ph type="ctrTitle" sz="quarter"/>
          </p:nvPr>
        </p:nvSpPr>
        <p:spPr>
          <a:xfrm>
            <a:off x="357158" y="260648"/>
            <a:ext cx="8458850" cy="792088"/>
          </a:xfrm>
        </p:spPr>
        <p:txBody>
          <a:bodyPr/>
          <a:lstStyle/>
          <a:p>
            <a:r>
              <a:rPr lang="es-MX" sz="2500" dirty="0" smtClean="0">
                <a:solidFill>
                  <a:schemeClr val="tx1"/>
                </a:solidFill>
              </a:rPr>
              <a:t>1ª encuesta de líderes | Revista </a:t>
            </a:r>
            <a:r>
              <a:rPr lang="es-MX" sz="2500" dirty="0" smtClean="0">
                <a:solidFill>
                  <a:srgbClr val="FFC000"/>
                </a:solidFill>
              </a:rPr>
              <a:t>Bien Informado</a:t>
            </a:r>
          </a:p>
        </p:txBody>
      </p:sp>
      <p:sp>
        <p:nvSpPr>
          <p:cNvPr id="581637" name="Rectangle 5"/>
          <p:cNvSpPr>
            <a:spLocks noGrp="1" noChangeArrowheads="1"/>
          </p:cNvSpPr>
          <p:nvPr>
            <p:ph type="subTitle" sz="quarter" idx="1"/>
          </p:nvPr>
        </p:nvSpPr>
        <p:spPr>
          <a:xfrm>
            <a:off x="2843808" y="5638800"/>
            <a:ext cx="6040760" cy="1030560"/>
          </a:xfrm>
        </p:spPr>
        <p:txBody>
          <a:bodyPr anchor="ctr"/>
          <a:lstStyle/>
          <a:p>
            <a:r>
              <a:rPr lang="es-ES" sz="1600" b="1" dirty="0" smtClean="0">
                <a:solidFill>
                  <a:schemeClr val="tx1"/>
                </a:solidFill>
              </a:rPr>
              <a:t>TEMAS POLÍTICOS</a:t>
            </a:r>
          </a:p>
          <a:p>
            <a:r>
              <a:rPr lang="es-ES" sz="1600" dirty="0" smtClean="0">
                <a:solidFill>
                  <a:schemeClr val="tx1"/>
                </a:solidFill>
              </a:rPr>
              <a:t>Febrero de 2016</a:t>
            </a:r>
          </a:p>
        </p:txBody>
      </p:sp>
    </p:spTree>
    <p:extLst>
      <p:ext uri="{BB962C8B-B14F-4D97-AF65-F5344CB8AC3E}">
        <p14:creationId xmlns:p14="http://schemas.microsoft.com/office/powerpoint/2010/main" val="3964648084"/>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581636"/>
                                        </p:tgtEl>
                                        <p:attrNameLst>
                                          <p:attrName>style.visibility</p:attrName>
                                        </p:attrNameLst>
                                      </p:cBhvr>
                                      <p:to>
                                        <p:strVal val="visible"/>
                                      </p:to>
                                    </p:set>
                                    <p:animEffect transition="in" filter="randombar(horizontal)">
                                      <p:cBhvr>
                                        <p:cTn id="7" dur="500"/>
                                        <p:tgtEl>
                                          <p:spTgt spid="581636"/>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581637">
                                            <p:txEl>
                                              <p:pRg st="0" end="0"/>
                                            </p:txEl>
                                          </p:spTgt>
                                        </p:tgtEl>
                                        <p:attrNameLst>
                                          <p:attrName>style.visibility</p:attrName>
                                        </p:attrNameLst>
                                      </p:cBhvr>
                                      <p:to>
                                        <p:strVal val="visible"/>
                                      </p:to>
                                    </p:set>
                                    <p:animEffect transition="in" filter="randombar(horizontal)">
                                      <p:cBhvr>
                                        <p:cTn id="11" dur="500"/>
                                        <p:tgtEl>
                                          <p:spTgt spid="581637">
                                            <p:txEl>
                                              <p:pRg st="0" end="0"/>
                                            </p:txEl>
                                          </p:spTgt>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581637">
                                            <p:txEl>
                                              <p:pRg st="1" end="1"/>
                                            </p:txEl>
                                          </p:spTgt>
                                        </p:tgtEl>
                                        <p:attrNameLst>
                                          <p:attrName>style.visibility</p:attrName>
                                        </p:attrNameLst>
                                      </p:cBhvr>
                                      <p:to>
                                        <p:strVal val="visible"/>
                                      </p:to>
                                    </p:set>
                                    <p:animEffect transition="in" filter="randombar(horizontal)">
                                      <p:cBhvr>
                                        <p:cTn id="15" dur="500"/>
                                        <p:tgtEl>
                                          <p:spTgt spid="58163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1636" grpId="0" autoUpdateAnimBg="0"/>
      <p:bldP spid="581637" grpId="0" build="p" autoUpdateAnimBg="0" advAuto="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1 Título"/>
          <p:cNvSpPr>
            <a:spLocks noGrp="1"/>
          </p:cNvSpPr>
          <p:nvPr>
            <p:ph type="title"/>
          </p:nvPr>
        </p:nvSpPr>
        <p:spPr/>
        <p:txBody>
          <a:bodyPr/>
          <a:lstStyle/>
          <a:p>
            <a:r>
              <a:rPr lang="es-MX" dirty="0" smtClean="0"/>
              <a:t>Principal  tarea del próximo gobernador</a:t>
            </a:r>
            <a:endParaRPr lang="es-ES" dirty="0" smtClean="0"/>
          </a:p>
        </p:txBody>
      </p:sp>
      <p:sp>
        <p:nvSpPr>
          <p:cNvPr id="10242" name="3 Marcador de número de diapositiva"/>
          <p:cNvSpPr>
            <a:spLocks noGrp="1"/>
          </p:cNvSpPr>
          <p:nvPr>
            <p:ph type="sldNum" sz="quarter" idx="10"/>
          </p:nvPr>
        </p:nvSpPr>
        <p:spPr>
          <a:noFill/>
        </p:spPr>
        <p:txBody>
          <a:bodyPr/>
          <a:lstStyle/>
          <a:p>
            <a:fld id="{1C0F6389-4923-4C16-87F0-089CFD36BA73}" type="slidenum">
              <a:rPr lang="es-ES" smtClean="0"/>
              <a:pPr/>
              <a:t>10</a:t>
            </a:fld>
            <a:endParaRPr lang="es-ES" dirty="0" smtClean="0"/>
          </a:p>
        </p:txBody>
      </p:sp>
      <p:graphicFrame>
        <p:nvGraphicFramePr>
          <p:cNvPr id="20" name="19 Tabla"/>
          <p:cNvGraphicFramePr>
            <a:graphicFrameLocks noGrp="1"/>
          </p:cNvGraphicFramePr>
          <p:nvPr>
            <p:extLst>
              <p:ext uri="{D42A27DB-BD31-4B8C-83A1-F6EECF244321}">
                <p14:modId xmlns:p14="http://schemas.microsoft.com/office/powerpoint/2010/main" val="1632495328"/>
              </p:ext>
            </p:extLst>
          </p:nvPr>
        </p:nvGraphicFramePr>
        <p:xfrm>
          <a:off x="2483768" y="1556792"/>
          <a:ext cx="4248472" cy="4101503"/>
        </p:xfrm>
        <a:graphic>
          <a:graphicData uri="http://schemas.openxmlformats.org/drawingml/2006/table">
            <a:tbl>
              <a:tblPr/>
              <a:tblGrid>
                <a:gridCol w="3096344"/>
                <a:gridCol w="1152128"/>
              </a:tblGrid>
              <a:tr h="639685">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s-MX" sz="1600" b="0" i="0" u="none" strike="noStrike" dirty="0" smtClean="0">
                          <a:solidFill>
                            <a:srgbClr val="000000"/>
                          </a:solidFill>
                          <a:effectLst/>
                          <a:latin typeface="+mn-lt"/>
                        </a:rPr>
                        <a:t>Combatir la corrupción, tener transparencia y rendición de cuentas</a:t>
                      </a:r>
                    </a:p>
                  </a:txBody>
                  <a:tcPr marL="90000" marR="90000" marT="46800" marB="46800" anchor="ctr">
                    <a:lnL>
                      <a:noFill/>
                    </a:lnL>
                    <a:lnR>
                      <a:noFill/>
                    </a:lnR>
                    <a:lnT>
                      <a:noFill/>
                    </a:lnT>
                    <a:lnB>
                      <a:noFill/>
                    </a:lnB>
                    <a:solidFill>
                      <a:schemeClr val="tx1">
                        <a:lumMod val="85000"/>
                      </a:schemeClr>
                    </a:solidFill>
                  </a:tcPr>
                </a:tc>
                <a:tc>
                  <a:txBody>
                    <a:bodyPr/>
                    <a:lstStyle/>
                    <a:p>
                      <a:pPr algn="ctr" fontAlgn="b"/>
                      <a:r>
                        <a:rPr lang="es-MX" sz="1600" b="0" i="0" u="none" strike="noStrike" dirty="0" smtClean="0">
                          <a:solidFill>
                            <a:srgbClr val="000000"/>
                          </a:solidFill>
                          <a:effectLst/>
                          <a:latin typeface="Arial"/>
                        </a:rPr>
                        <a:t>22%</a:t>
                      </a:r>
                      <a:endParaRPr lang="es-MX" sz="1600" b="0" i="0" u="none" strike="noStrike" dirty="0">
                        <a:solidFill>
                          <a:srgbClr val="000000"/>
                        </a:solidFill>
                        <a:effectLst/>
                        <a:latin typeface="Arial"/>
                      </a:endParaRPr>
                    </a:p>
                  </a:txBody>
                  <a:tcPr marL="90000" marR="90000" marT="46800" marB="46800" anchor="ctr">
                    <a:lnL>
                      <a:noFill/>
                    </a:lnL>
                    <a:lnR>
                      <a:noFill/>
                    </a:lnR>
                    <a:lnT>
                      <a:noFill/>
                    </a:lnT>
                    <a:lnB>
                      <a:noFill/>
                    </a:lnB>
                    <a:solidFill>
                      <a:schemeClr val="tx1">
                        <a:lumMod val="85000"/>
                      </a:schemeClr>
                    </a:solidFill>
                  </a:tcPr>
                </a:tc>
              </a:tr>
              <a:tr h="337802">
                <a:tc>
                  <a:txBody>
                    <a:bodyPr/>
                    <a:lstStyle/>
                    <a:p>
                      <a:pPr algn="l" fontAlgn="b"/>
                      <a:r>
                        <a:rPr lang="es-MX" sz="1400" b="0" i="0" u="none" strike="noStrike" dirty="0" smtClean="0">
                          <a:solidFill>
                            <a:srgbClr val="000000"/>
                          </a:solidFill>
                          <a:effectLst/>
                          <a:latin typeface="+mn-lt"/>
                        </a:rPr>
                        <a:t>Garantizar la seguridad, erradicar la violencia</a:t>
                      </a:r>
                      <a:endParaRPr lang="es-MX" sz="1400" b="0" i="0" u="none" strike="noStrike" dirty="0">
                        <a:solidFill>
                          <a:srgbClr val="000000"/>
                        </a:solidFill>
                        <a:effectLst/>
                        <a:latin typeface="+mn-lt"/>
                      </a:endParaRPr>
                    </a:p>
                  </a:txBody>
                  <a:tcPr marL="90000" marR="90000" marT="46800" marB="46800" anchor="ctr">
                    <a:lnL>
                      <a:noFill/>
                    </a:lnL>
                    <a:lnR>
                      <a:noFill/>
                    </a:lnR>
                    <a:lnT>
                      <a:noFill/>
                    </a:lnT>
                    <a:lnB>
                      <a:noFill/>
                    </a:lnB>
                    <a:noFill/>
                  </a:tcPr>
                </a:tc>
                <a:tc>
                  <a:txBody>
                    <a:bodyPr/>
                    <a:lstStyle/>
                    <a:p>
                      <a:pPr algn="ctr" fontAlgn="b"/>
                      <a:r>
                        <a:rPr lang="es-MX" sz="1400" b="0" i="0" u="none" strike="noStrike" dirty="0" smtClean="0">
                          <a:solidFill>
                            <a:srgbClr val="000000"/>
                          </a:solidFill>
                          <a:effectLst/>
                          <a:latin typeface="Arial"/>
                        </a:rPr>
                        <a:t>19%</a:t>
                      </a:r>
                      <a:endParaRPr lang="es-MX" sz="1400" b="0" i="0" u="none" strike="noStrike" dirty="0">
                        <a:solidFill>
                          <a:srgbClr val="000000"/>
                        </a:solidFill>
                        <a:effectLst/>
                        <a:latin typeface="Arial"/>
                      </a:endParaRPr>
                    </a:p>
                  </a:txBody>
                  <a:tcPr marL="90000" marR="90000" marT="46800" marB="46800" anchor="ctr">
                    <a:lnL>
                      <a:noFill/>
                    </a:lnL>
                    <a:lnR>
                      <a:noFill/>
                    </a:lnR>
                    <a:lnT>
                      <a:noFill/>
                    </a:lnT>
                    <a:lnB>
                      <a:noFill/>
                    </a:lnB>
                    <a:noFill/>
                  </a:tcPr>
                </a:tc>
              </a:tr>
              <a:tr h="298898">
                <a:tc>
                  <a:txBody>
                    <a:bodyPr/>
                    <a:lstStyle/>
                    <a:p>
                      <a:pPr algn="l" fontAlgn="b"/>
                      <a:r>
                        <a:rPr lang="es-MX" sz="1100" b="0" i="0" u="none" strike="noStrike" dirty="0">
                          <a:solidFill>
                            <a:srgbClr val="000000"/>
                          </a:solidFill>
                          <a:effectLst/>
                          <a:latin typeface="Arial"/>
                        </a:rPr>
                        <a:t>Generar empleos</a:t>
                      </a:r>
                    </a:p>
                  </a:txBody>
                  <a:tcPr marL="90000" marR="90000" marT="46800" marB="46800" anchor="ctr">
                    <a:lnL>
                      <a:noFill/>
                    </a:lnL>
                    <a:lnR>
                      <a:noFill/>
                    </a:lnR>
                    <a:lnT>
                      <a:noFill/>
                    </a:lnT>
                    <a:lnB>
                      <a:noFill/>
                    </a:lnB>
                    <a:solidFill>
                      <a:schemeClr val="tx1">
                        <a:lumMod val="85000"/>
                      </a:schemeClr>
                    </a:solidFill>
                  </a:tcPr>
                </a:tc>
                <a:tc>
                  <a:txBody>
                    <a:bodyPr/>
                    <a:lstStyle/>
                    <a:p>
                      <a:pPr algn="ctr" fontAlgn="b"/>
                      <a:r>
                        <a:rPr lang="es-MX" sz="1100" b="0" i="0" u="none" strike="noStrike" dirty="0">
                          <a:solidFill>
                            <a:srgbClr val="000000"/>
                          </a:solidFill>
                          <a:effectLst/>
                          <a:latin typeface="Arial"/>
                        </a:rPr>
                        <a:t>7%</a:t>
                      </a:r>
                    </a:p>
                  </a:txBody>
                  <a:tcPr marL="90000" marR="90000" marT="46800" marB="46800" anchor="ctr">
                    <a:lnL>
                      <a:noFill/>
                    </a:lnL>
                    <a:lnR>
                      <a:noFill/>
                    </a:lnR>
                    <a:lnT>
                      <a:noFill/>
                    </a:lnT>
                    <a:lnB>
                      <a:noFill/>
                    </a:lnB>
                    <a:solidFill>
                      <a:schemeClr val="tx1">
                        <a:lumMod val="85000"/>
                      </a:schemeClr>
                    </a:solidFill>
                  </a:tcPr>
                </a:tc>
              </a:tr>
              <a:tr h="471972">
                <a:tc>
                  <a:txBody>
                    <a:bodyPr/>
                    <a:lstStyle/>
                    <a:p>
                      <a:pPr algn="l" fontAlgn="b"/>
                      <a:r>
                        <a:rPr lang="es-MX" sz="1100" b="0" i="0" u="none" strike="noStrike" dirty="0">
                          <a:solidFill>
                            <a:srgbClr val="000000"/>
                          </a:solidFill>
                          <a:effectLst/>
                          <a:latin typeface="Arial"/>
                        </a:rPr>
                        <a:t>Generar condiciones para la </a:t>
                      </a:r>
                      <a:r>
                        <a:rPr lang="es-MX" sz="1100" b="0" i="0" u="none" strike="noStrike" dirty="0" smtClean="0">
                          <a:solidFill>
                            <a:srgbClr val="000000"/>
                          </a:solidFill>
                          <a:effectLst/>
                          <a:latin typeface="Arial"/>
                        </a:rPr>
                        <a:t>inversión y el desarrollo económico</a:t>
                      </a:r>
                      <a:endParaRPr lang="es-MX" sz="1100" b="0" i="0" u="none" strike="noStrike" dirty="0">
                        <a:solidFill>
                          <a:srgbClr val="000000"/>
                        </a:solidFill>
                        <a:effectLst/>
                        <a:latin typeface="Arial"/>
                      </a:endParaRPr>
                    </a:p>
                  </a:txBody>
                  <a:tcPr marL="90000" marR="90000" marT="46800" marB="46800" anchor="ctr">
                    <a:lnL>
                      <a:noFill/>
                    </a:lnL>
                    <a:lnR>
                      <a:noFill/>
                    </a:lnR>
                    <a:lnT>
                      <a:noFill/>
                    </a:lnT>
                    <a:lnB>
                      <a:noFill/>
                    </a:lnB>
                    <a:noFill/>
                  </a:tcPr>
                </a:tc>
                <a:tc>
                  <a:txBody>
                    <a:bodyPr/>
                    <a:lstStyle/>
                    <a:p>
                      <a:pPr algn="ctr" fontAlgn="b"/>
                      <a:r>
                        <a:rPr lang="es-MX" sz="1100" b="0" i="0" u="none" strike="noStrike" dirty="0">
                          <a:solidFill>
                            <a:srgbClr val="000000"/>
                          </a:solidFill>
                          <a:effectLst/>
                          <a:latin typeface="Arial"/>
                        </a:rPr>
                        <a:t>7</a:t>
                      </a:r>
                      <a:r>
                        <a:rPr lang="es-MX" sz="1100" b="0" i="0" u="none" strike="noStrike" dirty="0" smtClean="0">
                          <a:solidFill>
                            <a:srgbClr val="000000"/>
                          </a:solidFill>
                          <a:effectLst/>
                          <a:latin typeface="Arial"/>
                        </a:rPr>
                        <a:t>%</a:t>
                      </a:r>
                      <a:endParaRPr lang="es-MX" sz="1100" b="0" i="0" u="none" strike="noStrike" dirty="0">
                        <a:solidFill>
                          <a:srgbClr val="000000"/>
                        </a:solidFill>
                        <a:effectLst/>
                        <a:latin typeface="Arial"/>
                      </a:endParaRPr>
                    </a:p>
                  </a:txBody>
                  <a:tcPr marL="90000" marR="90000" marT="46800" marB="46800" anchor="ctr">
                    <a:lnL>
                      <a:noFill/>
                    </a:lnL>
                    <a:lnR>
                      <a:noFill/>
                    </a:lnR>
                    <a:lnT>
                      <a:noFill/>
                    </a:lnT>
                    <a:lnB>
                      <a:noFill/>
                    </a:lnB>
                    <a:noFill/>
                  </a:tcPr>
                </a:tc>
              </a:tr>
              <a:tr h="298898">
                <a:tc>
                  <a:txBody>
                    <a:bodyPr/>
                    <a:lstStyle/>
                    <a:p>
                      <a:pPr algn="l" fontAlgn="b"/>
                      <a:r>
                        <a:rPr lang="es-MX" sz="1100" b="0" i="0" u="none" strike="noStrike" dirty="0">
                          <a:solidFill>
                            <a:srgbClr val="000000"/>
                          </a:solidFill>
                          <a:effectLst/>
                          <a:latin typeface="Arial"/>
                        </a:rPr>
                        <a:t>Mejorar la educación</a:t>
                      </a:r>
                    </a:p>
                  </a:txBody>
                  <a:tcPr marL="90000" marR="90000" marT="46800" marB="46800" anchor="ctr">
                    <a:lnL>
                      <a:noFill/>
                    </a:lnL>
                    <a:lnR>
                      <a:noFill/>
                    </a:lnR>
                    <a:lnT>
                      <a:noFill/>
                    </a:lnT>
                    <a:lnB>
                      <a:noFill/>
                    </a:lnB>
                    <a:solidFill>
                      <a:schemeClr val="tx1">
                        <a:lumMod val="85000"/>
                      </a:schemeClr>
                    </a:solidFill>
                  </a:tcPr>
                </a:tc>
                <a:tc>
                  <a:txBody>
                    <a:bodyPr/>
                    <a:lstStyle/>
                    <a:p>
                      <a:pPr algn="ctr" fontAlgn="b"/>
                      <a:r>
                        <a:rPr lang="es-MX" sz="1100" b="0" i="0" u="none" strike="noStrike" dirty="0">
                          <a:solidFill>
                            <a:srgbClr val="000000"/>
                          </a:solidFill>
                          <a:effectLst/>
                          <a:latin typeface="Arial"/>
                        </a:rPr>
                        <a:t>6%</a:t>
                      </a:r>
                    </a:p>
                  </a:txBody>
                  <a:tcPr marL="90000" marR="90000" marT="46800" marB="46800" anchor="ctr">
                    <a:lnL>
                      <a:noFill/>
                    </a:lnL>
                    <a:lnR>
                      <a:noFill/>
                    </a:lnR>
                    <a:lnT>
                      <a:noFill/>
                    </a:lnT>
                    <a:lnB>
                      <a:noFill/>
                    </a:lnB>
                    <a:solidFill>
                      <a:schemeClr val="tx1">
                        <a:lumMod val="85000"/>
                      </a:schemeClr>
                    </a:solidFill>
                  </a:tcPr>
                </a:tc>
              </a:tr>
              <a:tr h="298898">
                <a:tc>
                  <a:txBody>
                    <a:bodyPr/>
                    <a:lstStyle/>
                    <a:p>
                      <a:pPr algn="l" fontAlgn="b"/>
                      <a:r>
                        <a:rPr lang="es-MX" sz="1100" b="0" i="0" u="none" strike="noStrike" dirty="0" smtClean="0">
                          <a:solidFill>
                            <a:srgbClr val="000000"/>
                          </a:solidFill>
                          <a:effectLst/>
                          <a:latin typeface="+mn-lt"/>
                        </a:rPr>
                        <a:t>Formar equipo de trabajo profesional</a:t>
                      </a:r>
                      <a:endParaRPr lang="es-MX" sz="1100" b="0" i="0" u="none" strike="noStrike" dirty="0">
                        <a:solidFill>
                          <a:srgbClr val="000000"/>
                        </a:solidFill>
                        <a:effectLst/>
                        <a:latin typeface="+mn-lt"/>
                      </a:endParaRPr>
                    </a:p>
                  </a:txBody>
                  <a:tcPr marL="90000" marR="90000" marT="46800" marB="46800" anchor="ctr">
                    <a:lnL>
                      <a:noFill/>
                    </a:lnL>
                    <a:lnR>
                      <a:noFill/>
                    </a:lnR>
                    <a:lnT>
                      <a:noFill/>
                    </a:lnT>
                    <a:lnB>
                      <a:noFill/>
                    </a:lnB>
                    <a:noFill/>
                  </a:tcPr>
                </a:tc>
                <a:tc>
                  <a:txBody>
                    <a:bodyPr/>
                    <a:lstStyle/>
                    <a:p>
                      <a:pPr algn="ctr" fontAlgn="b"/>
                      <a:r>
                        <a:rPr lang="es-MX" sz="1100" b="0" i="0" u="none" strike="noStrike" dirty="0">
                          <a:solidFill>
                            <a:srgbClr val="000000"/>
                          </a:solidFill>
                          <a:effectLst/>
                          <a:latin typeface="Arial"/>
                        </a:rPr>
                        <a:t>5</a:t>
                      </a:r>
                      <a:r>
                        <a:rPr lang="es-MX" sz="1100" b="0" i="0" u="none" strike="noStrike" dirty="0" smtClean="0">
                          <a:solidFill>
                            <a:srgbClr val="000000"/>
                          </a:solidFill>
                          <a:effectLst/>
                          <a:latin typeface="Arial"/>
                        </a:rPr>
                        <a:t>%</a:t>
                      </a:r>
                      <a:endParaRPr lang="es-MX" sz="1100" b="0" i="0" u="none" strike="noStrike" dirty="0">
                        <a:solidFill>
                          <a:srgbClr val="000000"/>
                        </a:solidFill>
                        <a:effectLst/>
                        <a:latin typeface="Arial"/>
                      </a:endParaRPr>
                    </a:p>
                  </a:txBody>
                  <a:tcPr marL="90000" marR="90000" marT="46800" marB="46800" anchor="ctr">
                    <a:lnL>
                      <a:noFill/>
                    </a:lnL>
                    <a:lnR>
                      <a:noFill/>
                    </a:lnR>
                    <a:lnT>
                      <a:noFill/>
                    </a:lnT>
                    <a:lnB>
                      <a:noFill/>
                    </a:lnB>
                    <a:noFill/>
                  </a:tcPr>
                </a:tc>
              </a:tr>
              <a:tr h="298898">
                <a:tc>
                  <a:txBody>
                    <a:bodyPr/>
                    <a:lstStyle/>
                    <a:p>
                      <a:pPr algn="l" fontAlgn="b"/>
                      <a:r>
                        <a:rPr lang="es-MX" sz="1100" b="0" i="0" u="none" strike="noStrike" dirty="0" smtClean="0">
                          <a:solidFill>
                            <a:srgbClr val="000000"/>
                          </a:solidFill>
                          <a:effectLst/>
                          <a:latin typeface="+mn-lt"/>
                        </a:rPr>
                        <a:t>Combatir la impunidad</a:t>
                      </a:r>
                      <a:endParaRPr lang="es-MX" sz="1100" b="0" i="0" u="none" strike="noStrike" dirty="0">
                        <a:solidFill>
                          <a:srgbClr val="000000"/>
                        </a:solidFill>
                        <a:effectLst/>
                        <a:latin typeface="+mn-lt"/>
                      </a:endParaRPr>
                    </a:p>
                  </a:txBody>
                  <a:tcPr marL="90000" marR="90000" marT="46800" marB="46800" anchor="ctr">
                    <a:lnL>
                      <a:noFill/>
                    </a:lnL>
                    <a:lnR>
                      <a:noFill/>
                    </a:lnR>
                    <a:lnT>
                      <a:noFill/>
                    </a:lnT>
                    <a:lnB>
                      <a:noFill/>
                    </a:lnB>
                    <a:solidFill>
                      <a:schemeClr val="tx1">
                        <a:lumMod val="85000"/>
                      </a:schemeClr>
                    </a:solidFill>
                  </a:tcPr>
                </a:tc>
                <a:tc>
                  <a:txBody>
                    <a:bodyPr/>
                    <a:lstStyle/>
                    <a:p>
                      <a:pPr algn="ctr" fontAlgn="b"/>
                      <a:r>
                        <a:rPr lang="es-MX" sz="1100" b="0" i="0" u="none" strike="noStrike" dirty="0">
                          <a:solidFill>
                            <a:srgbClr val="000000"/>
                          </a:solidFill>
                          <a:effectLst/>
                          <a:latin typeface="Arial"/>
                        </a:rPr>
                        <a:t>3%</a:t>
                      </a:r>
                    </a:p>
                  </a:txBody>
                  <a:tcPr marL="90000" marR="90000" marT="46800" marB="46800" anchor="ctr">
                    <a:lnL>
                      <a:noFill/>
                    </a:lnL>
                    <a:lnR>
                      <a:noFill/>
                    </a:lnR>
                    <a:lnT>
                      <a:noFill/>
                    </a:lnT>
                    <a:lnB>
                      <a:noFill/>
                    </a:lnB>
                    <a:solidFill>
                      <a:schemeClr val="tx1">
                        <a:lumMod val="85000"/>
                      </a:schemeClr>
                    </a:solidFill>
                  </a:tcPr>
                </a:tc>
              </a:tr>
              <a:tr h="490703">
                <a:tc>
                  <a:txBody>
                    <a:bodyPr/>
                    <a:lstStyle/>
                    <a:p>
                      <a:pPr algn="l" fontAlgn="b"/>
                      <a:r>
                        <a:rPr lang="es-MX" sz="1050" b="0" i="0" u="none" strike="noStrike" dirty="0">
                          <a:solidFill>
                            <a:srgbClr val="000000"/>
                          </a:solidFill>
                          <a:effectLst/>
                          <a:latin typeface="Arial"/>
                        </a:rPr>
                        <a:t>Enfocar sus políticas a solucionar los mayores problemas del estado</a:t>
                      </a:r>
                    </a:p>
                  </a:txBody>
                  <a:tcPr marL="90000" marR="90000" marT="46800" marB="46800" anchor="ctr">
                    <a:lnL>
                      <a:noFill/>
                    </a:lnL>
                    <a:lnR>
                      <a:noFill/>
                    </a:lnR>
                    <a:lnT>
                      <a:noFill/>
                    </a:lnT>
                    <a:lnB>
                      <a:noFill/>
                    </a:lnB>
                    <a:noFill/>
                  </a:tcPr>
                </a:tc>
                <a:tc>
                  <a:txBody>
                    <a:bodyPr/>
                    <a:lstStyle/>
                    <a:p>
                      <a:pPr algn="ctr" fontAlgn="b"/>
                      <a:r>
                        <a:rPr lang="es-MX" sz="1050" b="0" i="0" u="none" strike="noStrike" dirty="0">
                          <a:solidFill>
                            <a:srgbClr val="000000"/>
                          </a:solidFill>
                          <a:effectLst/>
                          <a:latin typeface="Arial"/>
                        </a:rPr>
                        <a:t>1%</a:t>
                      </a:r>
                    </a:p>
                  </a:txBody>
                  <a:tcPr marL="90000" marR="90000" marT="46800" marB="46800" anchor="ctr">
                    <a:lnL>
                      <a:noFill/>
                    </a:lnL>
                    <a:lnR>
                      <a:noFill/>
                    </a:lnR>
                    <a:lnT>
                      <a:noFill/>
                    </a:lnT>
                    <a:lnB>
                      <a:noFill/>
                    </a:lnB>
                    <a:noFill/>
                  </a:tcPr>
                </a:tc>
              </a:tr>
              <a:tr h="298898">
                <a:tc>
                  <a:txBody>
                    <a:bodyPr/>
                    <a:lstStyle/>
                    <a:p>
                      <a:pPr algn="l" fontAlgn="b"/>
                      <a:r>
                        <a:rPr lang="es-MX" sz="1050" b="0" i="0" u="none" strike="noStrike" dirty="0">
                          <a:solidFill>
                            <a:srgbClr val="000000"/>
                          </a:solidFill>
                          <a:effectLst/>
                          <a:latin typeface="Arial"/>
                        </a:rPr>
                        <a:t>Recuperar la credibilidad de los gobernados</a:t>
                      </a:r>
                    </a:p>
                  </a:txBody>
                  <a:tcPr marL="90000" marR="90000" marT="46800" marB="46800" anchor="ctr">
                    <a:lnL>
                      <a:noFill/>
                    </a:lnL>
                    <a:lnR>
                      <a:noFill/>
                    </a:lnR>
                    <a:lnT>
                      <a:noFill/>
                    </a:lnT>
                    <a:lnB>
                      <a:noFill/>
                    </a:lnB>
                    <a:solidFill>
                      <a:schemeClr val="tx1">
                        <a:lumMod val="85000"/>
                      </a:schemeClr>
                    </a:solidFill>
                  </a:tcPr>
                </a:tc>
                <a:tc>
                  <a:txBody>
                    <a:bodyPr/>
                    <a:lstStyle/>
                    <a:p>
                      <a:pPr algn="ctr" fontAlgn="b"/>
                      <a:r>
                        <a:rPr lang="es-MX" sz="1050" b="0" i="0" u="none" strike="noStrike" dirty="0">
                          <a:solidFill>
                            <a:srgbClr val="000000"/>
                          </a:solidFill>
                          <a:effectLst/>
                          <a:latin typeface="Arial"/>
                        </a:rPr>
                        <a:t>1%</a:t>
                      </a:r>
                    </a:p>
                  </a:txBody>
                  <a:tcPr marL="90000" marR="90000" marT="46800" marB="46800" anchor="ctr">
                    <a:lnL>
                      <a:noFill/>
                    </a:lnL>
                    <a:lnR>
                      <a:noFill/>
                    </a:lnR>
                    <a:lnT>
                      <a:noFill/>
                    </a:lnT>
                    <a:lnB>
                      <a:noFill/>
                    </a:lnB>
                    <a:solidFill>
                      <a:schemeClr val="tx1">
                        <a:lumMod val="85000"/>
                      </a:schemeClr>
                    </a:solidFill>
                  </a:tcPr>
                </a:tc>
              </a:tr>
              <a:tr h="298898">
                <a:tc>
                  <a:txBody>
                    <a:bodyPr/>
                    <a:lstStyle/>
                    <a:p>
                      <a:pPr algn="l" fontAlgn="b"/>
                      <a:r>
                        <a:rPr lang="es-MX" sz="1050" b="0" i="0" u="none" strike="noStrike" dirty="0">
                          <a:solidFill>
                            <a:srgbClr val="000000"/>
                          </a:solidFill>
                          <a:effectLst/>
                          <a:latin typeface="Arial"/>
                        </a:rPr>
                        <a:t>Otras c/menos menciones</a:t>
                      </a:r>
                    </a:p>
                  </a:txBody>
                  <a:tcPr marL="90000" marR="90000" marT="46800" marB="46800" anchor="ctr">
                    <a:lnL>
                      <a:noFill/>
                    </a:lnL>
                    <a:lnR>
                      <a:noFill/>
                    </a:lnR>
                    <a:lnT>
                      <a:noFill/>
                    </a:lnT>
                    <a:lnB w="12700" cap="flat" cmpd="sng" algn="ctr">
                      <a:solidFill>
                        <a:schemeClr val="tx1">
                          <a:lumMod val="50000"/>
                        </a:schemeClr>
                      </a:solidFill>
                      <a:prstDash val="solid"/>
                      <a:round/>
                      <a:headEnd type="none" w="med" len="med"/>
                      <a:tailEnd type="none" w="med" len="med"/>
                    </a:lnB>
                    <a:noFill/>
                  </a:tcPr>
                </a:tc>
                <a:tc>
                  <a:txBody>
                    <a:bodyPr/>
                    <a:lstStyle/>
                    <a:p>
                      <a:pPr algn="ctr" fontAlgn="b"/>
                      <a:r>
                        <a:rPr lang="es-MX" sz="1050" b="0" i="0" u="none" strike="noStrike" dirty="0" smtClean="0">
                          <a:solidFill>
                            <a:srgbClr val="000000"/>
                          </a:solidFill>
                          <a:effectLst/>
                          <a:latin typeface="Arial"/>
                        </a:rPr>
                        <a:t>29%</a:t>
                      </a:r>
                      <a:endParaRPr lang="es-MX" sz="1050" b="0" i="0" u="none" strike="noStrike" dirty="0">
                        <a:solidFill>
                          <a:srgbClr val="000000"/>
                        </a:solidFill>
                        <a:effectLst/>
                        <a:latin typeface="Arial"/>
                      </a:endParaRPr>
                    </a:p>
                  </a:txBody>
                  <a:tcPr marL="90000" marR="90000" marT="46800" marB="46800" anchor="ctr">
                    <a:lnL>
                      <a:noFill/>
                    </a:lnL>
                    <a:lnR>
                      <a:noFill/>
                    </a:lnR>
                    <a:lnT>
                      <a:noFill/>
                    </a:lnT>
                    <a:lnB w="12700" cap="flat" cmpd="sng" algn="ctr">
                      <a:solidFill>
                        <a:schemeClr val="tx1">
                          <a:lumMod val="50000"/>
                        </a:schemeClr>
                      </a:solidFill>
                      <a:prstDash val="solid"/>
                      <a:round/>
                      <a:headEnd type="none" w="med" len="med"/>
                      <a:tailEnd type="none" w="med" len="med"/>
                    </a:lnB>
                    <a:noFill/>
                  </a:tcPr>
                </a:tc>
              </a:tr>
            </a:tbl>
          </a:graphicData>
        </a:graphic>
      </p:graphicFrame>
      <p:sp>
        <p:nvSpPr>
          <p:cNvPr id="4" name="3 CuadroTexto"/>
          <p:cNvSpPr txBox="1"/>
          <p:nvPr/>
        </p:nvSpPr>
        <p:spPr>
          <a:xfrm>
            <a:off x="1115616" y="824588"/>
            <a:ext cx="7056784" cy="461665"/>
          </a:xfrm>
          <a:prstGeom prst="rect">
            <a:avLst/>
          </a:prstGeom>
          <a:noFill/>
        </p:spPr>
        <p:txBody>
          <a:bodyPr wrap="square" rtlCol="0">
            <a:spAutoFit/>
          </a:bodyPr>
          <a:lstStyle/>
          <a:p>
            <a:pPr algn="ctr"/>
            <a:r>
              <a:rPr lang="es-MX" sz="1200" b="1" dirty="0"/>
              <a:t>¿Cuál opina que debe ser la principal tarea del próximo gobierno estatal</a:t>
            </a:r>
            <a:r>
              <a:rPr lang="es-MX" sz="1200" b="1" dirty="0" smtClean="0"/>
              <a:t>?</a:t>
            </a:r>
          </a:p>
          <a:p>
            <a:pPr algn="ctr"/>
            <a:r>
              <a:rPr lang="es-MX" sz="1100" dirty="0"/>
              <a:t>(% total de entrevistados)</a:t>
            </a:r>
          </a:p>
        </p:txBody>
      </p:sp>
      <p:sp>
        <p:nvSpPr>
          <p:cNvPr id="6" name="Rectángulo 5"/>
          <p:cNvSpPr/>
          <p:nvPr/>
        </p:nvSpPr>
        <p:spPr>
          <a:xfrm>
            <a:off x="179512" y="89674"/>
            <a:ext cx="1718099" cy="338554"/>
          </a:xfrm>
          <a:prstGeom prst="rect">
            <a:avLst/>
          </a:prstGeom>
        </p:spPr>
        <p:txBody>
          <a:bodyPr wrap="none">
            <a:spAutoFit/>
          </a:bodyPr>
          <a:lstStyle/>
          <a:p>
            <a:r>
              <a:rPr lang="es-MX" sz="1600" dirty="0" smtClean="0">
                <a:solidFill>
                  <a:schemeClr val="tx1">
                    <a:lumMod val="65000"/>
                  </a:schemeClr>
                </a:solidFill>
                <a:latin typeface="Franklin Gothic Demi Cond" panose="020B0706030402020204" pitchFamily="34" charset="0"/>
              </a:rPr>
              <a:t>Temas coyunturales</a:t>
            </a:r>
            <a:endParaRPr lang="es-MX" sz="1600" dirty="0">
              <a:solidFill>
                <a:schemeClr val="tx1">
                  <a:lumMod val="65000"/>
                </a:schemeClr>
              </a:solidFill>
              <a:latin typeface="Franklin Gothic Demi Cond" panose="020B0706030402020204" pitchFamily="34" charset="0"/>
            </a:endParaRPr>
          </a:p>
        </p:txBody>
      </p:sp>
      <p:sp>
        <p:nvSpPr>
          <p:cNvPr id="7" name="Rectángulo redondeado 6">
            <a:hlinkClick r:id="rId3" action="ppaction://hlinksldjump"/>
          </p:cNvPr>
          <p:cNvSpPr/>
          <p:nvPr/>
        </p:nvSpPr>
        <p:spPr bwMode="auto">
          <a:xfrm>
            <a:off x="7700728" y="6093296"/>
            <a:ext cx="1112912" cy="346175"/>
          </a:xfrm>
          <a:prstGeom prst="roundRect">
            <a:avLst/>
          </a:prstGeom>
          <a:solidFill>
            <a:srgbClr val="C000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s-MX" sz="1400" b="1" i="0" u="none" strike="noStrike" cap="none" normalizeH="0" baseline="0" dirty="0" smtClean="0">
                <a:ln>
                  <a:noFill/>
                </a:ln>
                <a:solidFill>
                  <a:schemeClr val="tx1"/>
                </a:solidFill>
                <a:effectLst/>
                <a:latin typeface="Arial Narrow" panose="020B0606020202030204" pitchFamily="34" charset="0"/>
              </a:rPr>
              <a:t>Ver cruce</a:t>
            </a:r>
          </a:p>
        </p:txBody>
      </p:sp>
    </p:spTree>
    <p:extLst>
      <p:ext uri="{BB962C8B-B14F-4D97-AF65-F5344CB8AC3E}">
        <p14:creationId xmlns:p14="http://schemas.microsoft.com/office/powerpoint/2010/main" val="798488269"/>
      </p:ext>
    </p:extLst>
  </p:cSld>
  <p:clrMapOvr>
    <a:masterClrMapping/>
  </p:clrMapOvr>
  <p:transition>
    <p:randomBa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r>
              <a:rPr lang="es-MX" dirty="0" smtClean="0"/>
              <a:t>Respuestas destacadas</a:t>
            </a:r>
            <a:endParaRPr lang="es-MX" dirty="0"/>
          </a:p>
        </p:txBody>
      </p:sp>
      <p:sp>
        <p:nvSpPr>
          <p:cNvPr id="5" name="4 Marcador de contenido"/>
          <p:cNvSpPr>
            <a:spLocks noGrp="1"/>
          </p:cNvSpPr>
          <p:nvPr>
            <p:ph sz="half" idx="1"/>
          </p:nvPr>
        </p:nvSpPr>
        <p:spPr/>
        <p:txBody>
          <a:bodyPr/>
          <a:lstStyle/>
          <a:p>
            <a:pPr>
              <a:spcAft>
                <a:spcPts val="0"/>
              </a:spcAft>
            </a:pPr>
            <a:r>
              <a:rPr lang="es-MX" sz="1200" dirty="0" smtClean="0"/>
              <a:t>“Controlar </a:t>
            </a:r>
            <a:r>
              <a:rPr lang="es-MX" sz="1200" dirty="0"/>
              <a:t>la seguridad de la ciudadanía y ser </a:t>
            </a:r>
            <a:r>
              <a:rPr lang="es-MX" sz="1200" dirty="0" smtClean="0"/>
              <a:t>transparente </a:t>
            </a:r>
            <a:r>
              <a:rPr lang="es-MX" sz="1200" dirty="0"/>
              <a:t>en el gasto </a:t>
            </a:r>
            <a:r>
              <a:rPr lang="es-MX" sz="1200" dirty="0" smtClean="0"/>
              <a:t>publico.”</a:t>
            </a:r>
          </a:p>
          <a:p>
            <a:pPr>
              <a:spcAft>
                <a:spcPts val="0"/>
              </a:spcAft>
            </a:pPr>
            <a:r>
              <a:rPr lang="es-MX" sz="1200" dirty="0" smtClean="0"/>
              <a:t>“Garantizar </a:t>
            </a:r>
            <a:r>
              <a:rPr lang="es-MX" sz="1200" dirty="0"/>
              <a:t>la </a:t>
            </a:r>
            <a:r>
              <a:rPr lang="es-MX" sz="1200" dirty="0" smtClean="0"/>
              <a:t>seguridad </a:t>
            </a:r>
            <a:r>
              <a:rPr lang="es-MX" sz="1200" dirty="0"/>
              <a:t>y </a:t>
            </a:r>
            <a:r>
              <a:rPr lang="es-MX" sz="1200" dirty="0" smtClean="0"/>
              <a:t>rendir </a:t>
            </a:r>
            <a:r>
              <a:rPr lang="es-MX" sz="1200" dirty="0"/>
              <a:t>c</a:t>
            </a:r>
            <a:r>
              <a:rPr lang="es-MX" sz="1200" dirty="0" smtClean="0"/>
              <a:t>uentas claras, </a:t>
            </a:r>
            <a:r>
              <a:rPr lang="es-MX" sz="1200" dirty="0"/>
              <a:t>evitar el </a:t>
            </a:r>
            <a:r>
              <a:rPr lang="es-MX" sz="1200" dirty="0" smtClean="0"/>
              <a:t>nepotismo </a:t>
            </a:r>
            <a:r>
              <a:rPr lang="es-MX" sz="1200" dirty="0"/>
              <a:t>y el </a:t>
            </a:r>
            <a:r>
              <a:rPr lang="es-MX" sz="1200" dirty="0" smtClean="0"/>
              <a:t>despilfarro.”</a:t>
            </a:r>
          </a:p>
          <a:p>
            <a:pPr>
              <a:spcAft>
                <a:spcPts val="0"/>
              </a:spcAft>
            </a:pPr>
            <a:r>
              <a:rPr lang="es-MX" sz="1200" dirty="0"/>
              <a:t>“Generar un plan de desarrollo serio y bien hecho a largo plazo, con metas y revisiones anuales que permitan darle un rumbo a nuestro estado y promover el desarrollo local en cada comunidad de acuerdo a su vocación.”</a:t>
            </a:r>
          </a:p>
          <a:p>
            <a:pPr>
              <a:spcAft>
                <a:spcPts val="0"/>
              </a:spcAft>
            </a:pPr>
            <a:r>
              <a:rPr lang="es-MX" sz="1200" dirty="0" smtClean="0"/>
              <a:t>“Hacer </a:t>
            </a:r>
            <a:r>
              <a:rPr lang="es-MX" sz="1200" dirty="0"/>
              <a:t>respetar el estado de derecho en todos los ámbitos, iniciando con las propias autoridades</a:t>
            </a:r>
            <a:r>
              <a:rPr lang="es-MX" sz="1200" dirty="0" smtClean="0"/>
              <a:t>.”</a:t>
            </a:r>
          </a:p>
          <a:p>
            <a:pPr>
              <a:spcAft>
                <a:spcPts val="0"/>
              </a:spcAft>
            </a:pPr>
            <a:r>
              <a:rPr lang="es-MX" sz="1200" dirty="0" smtClean="0"/>
              <a:t>“Trabajar </a:t>
            </a:r>
            <a:r>
              <a:rPr lang="es-MX" sz="1200" dirty="0"/>
              <a:t>en la educación y en la condiciones para recibir mayor inversión productiva</a:t>
            </a:r>
            <a:r>
              <a:rPr lang="es-MX" sz="1200" dirty="0" smtClean="0"/>
              <a:t>.”</a:t>
            </a:r>
          </a:p>
          <a:p>
            <a:pPr>
              <a:spcAft>
                <a:spcPts val="0"/>
              </a:spcAft>
            </a:pPr>
            <a:r>
              <a:rPr lang="es-MX" sz="1200" dirty="0" smtClean="0"/>
              <a:t>“Reducir </a:t>
            </a:r>
            <a:r>
              <a:rPr lang="es-MX" sz="1200" dirty="0"/>
              <a:t>impunidad, en todos los rubros: en </a:t>
            </a:r>
            <a:r>
              <a:rPr lang="es-MX" sz="1200" dirty="0" smtClean="0"/>
              <a:t>asesinatos </a:t>
            </a:r>
            <a:r>
              <a:rPr lang="es-MX" sz="1200" dirty="0"/>
              <a:t>y en la ilegalidad con la que se conducen los funcionarios de gobierno estatal y la policía </a:t>
            </a:r>
            <a:r>
              <a:rPr lang="es-MX" sz="1200" dirty="0" smtClean="0"/>
              <a:t>municipal y estatal.</a:t>
            </a:r>
          </a:p>
          <a:p>
            <a:pPr>
              <a:spcAft>
                <a:spcPts val="0"/>
              </a:spcAft>
            </a:pPr>
            <a:r>
              <a:rPr lang="es-MX" sz="1200" dirty="0" smtClean="0"/>
              <a:t>“Una </a:t>
            </a:r>
            <a:r>
              <a:rPr lang="es-MX" sz="1200" dirty="0"/>
              <a:t>de las principales sería entenderse de la educación, </a:t>
            </a:r>
            <a:r>
              <a:rPr lang="es-MX" sz="1200" dirty="0" smtClean="0"/>
              <a:t>para incidir </a:t>
            </a:r>
            <a:r>
              <a:rPr lang="es-MX" sz="1200" dirty="0"/>
              <a:t>en nuestros jóvenes </a:t>
            </a:r>
            <a:r>
              <a:rPr lang="es-MX" sz="1200" dirty="0" smtClean="0"/>
              <a:t>y </a:t>
            </a:r>
            <a:r>
              <a:rPr lang="es-MX" sz="1200" dirty="0"/>
              <a:t>que tengan una visión diferente a la </a:t>
            </a:r>
            <a:r>
              <a:rPr lang="es-MX" sz="1200" dirty="0" smtClean="0"/>
              <a:t>narco-cultura </a:t>
            </a:r>
            <a:r>
              <a:rPr lang="es-MX" sz="1200" dirty="0"/>
              <a:t>que actualmente prevalece en una gran parte de ellos</a:t>
            </a:r>
            <a:r>
              <a:rPr lang="es-MX" sz="1200" dirty="0" smtClean="0"/>
              <a:t>. Tener </a:t>
            </a:r>
            <a:r>
              <a:rPr lang="es-MX" sz="1200" dirty="0"/>
              <a:t>una visión de estado a 50 años. </a:t>
            </a:r>
            <a:r>
              <a:rPr lang="es-MX" sz="1200" dirty="0" smtClean="0"/>
              <a:t>¿A </a:t>
            </a:r>
            <a:r>
              <a:rPr lang="es-MX" sz="1200" dirty="0"/>
              <a:t>donde queremos llevar a Sinaloa?. De esta manera los cambios de gobernantes por sexenio no afectarían las metas ya trazadas. Está visión tendría que ser invitando a participar a los diferentes ámbitos que integran nuestra sociedad. También pondría sobre la mesa un nuevo sistema en nuestros penales. Sectorizarlos por tipo de delito para no hacer maestros a los principiantes</a:t>
            </a:r>
            <a:r>
              <a:rPr lang="es-MX" sz="1200" dirty="0" smtClean="0"/>
              <a:t>.”</a:t>
            </a:r>
          </a:p>
          <a:p>
            <a:pPr>
              <a:spcAft>
                <a:spcPts val="0"/>
              </a:spcAft>
            </a:pPr>
            <a:r>
              <a:rPr lang="es-MX" sz="1200" dirty="0" smtClean="0"/>
              <a:t>“Frenar </a:t>
            </a:r>
            <a:r>
              <a:rPr lang="es-MX" sz="1200" dirty="0"/>
              <a:t>el endeudamiento del estado y motivar que se den las condiciones para atraer grandes industrias al estado</a:t>
            </a:r>
            <a:r>
              <a:rPr lang="es-MX" sz="1200" dirty="0" smtClean="0"/>
              <a:t>.”</a:t>
            </a:r>
          </a:p>
        </p:txBody>
      </p:sp>
      <p:sp>
        <p:nvSpPr>
          <p:cNvPr id="6" name="5 Marcador de contenido"/>
          <p:cNvSpPr>
            <a:spLocks noGrp="1"/>
          </p:cNvSpPr>
          <p:nvPr>
            <p:ph sz="half" idx="2"/>
          </p:nvPr>
        </p:nvSpPr>
        <p:spPr/>
        <p:txBody>
          <a:bodyPr/>
          <a:lstStyle/>
          <a:p>
            <a:pPr>
              <a:spcAft>
                <a:spcPts val="0"/>
              </a:spcAft>
            </a:pPr>
            <a:r>
              <a:rPr lang="es-MX" sz="1200" dirty="0" smtClean="0"/>
              <a:t>“Establecer un marco jurídico que penalice al funcionario público con penas de extinción de dominio y cárcel por corrupción durante su gestión y más allá de esta. Establecer y seguir un plan de desarrollo que dé oportunidades a todos para mejorar la economía del estado, de las empresas y de las familias sinaloenses. Romper con las mafias que existen, como son los camioneros, taxistas, sindicatos, etc.”</a:t>
            </a:r>
          </a:p>
          <a:p>
            <a:pPr>
              <a:spcAft>
                <a:spcPts val="0"/>
              </a:spcAft>
            </a:pPr>
            <a:r>
              <a:rPr lang="es-MX" sz="1200" dirty="0" smtClean="0"/>
              <a:t>“Elegir </a:t>
            </a:r>
            <a:r>
              <a:rPr lang="es-MX" sz="1200" dirty="0"/>
              <a:t>colaboradores , capaces, preparados, honestos y responsables, y no </a:t>
            </a:r>
            <a:r>
              <a:rPr lang="es-MX" sz="1200" dirty="0" smtClean="0"/>
              <a:t>amigos o </a:t>
            </a:r>
            <a:r>
              <a:rPr lang="es-MX" sz="1200" dirty="0"/>
              <a:t>compadres busca </a:t>
            </a:r>
            <a:r>
              <a:rPr lang="es-MX" sz="1200" dirty="0" smtClean="0"/>
              <a:t>chambas.”</a:t>
            </a:r>
          </a:p>
          <a:p>
            <a:pPr>
              <a:spcAft>
                <a:spcPts val="0"/>
              </a:spcAft>
            </a:pPr>
            <a:r>
              <a:rPr lang="es-MX" sz="1200" dirty="0" smtClean="0"/>
              <a:t>“Sanar </a:t>
            </a:r>
            <a:r>
              <a:rPr lang="es-MX" sz="1200" dirty="0"/>
              <a:t>la finanzas mediante toma de decisiones tajantes desde dentro hacia afuera. Priorizar los problemas </a:t>
            </a:r>
            <a:r>
              <a:rPr lang="es-MX" sz="1200" dirty="0" smtClean="0"/>
              <a:t>que </a:t>
            </a:r>
            <a:r>
              <a:rPr lang="es-MX" sz="1200" dirty="0"/>
              <a:t>heredará, y darle continuidad a los programas que ya se vienen manejando. Ser un gobierno más abierto y participativo. Darle más cabida a los jóvenes </a:t>
            </a:r>
            <a:r>
              <a:rPr lang="es-MX" sz="1200" dirty="0" smtClean="0"/>
              <a:t>y/a </a:t>
            </a:r>
            <a:r>
              <a:rPr lang="es-MX" sz="1200" dirty="0"/>
              <a:t>la ciudadanía </a:t>
            </a:r>
            <a:r>
              <a:rPr lang="es-MX" sz="1200" dirty="0" smtClean="0"/>
              <a:t>para gobernar </a:t>
            </a:r>
            <a:r>
              <a:rPr lang="es-MX" sz="1200" dirty="0"/>
              <a:t>juntos</a:t>
            </a:r>
            <a:r>
              <a:rPr lang="es-MX" sz="1200" dirty="0" smtClean="0"/>
              <a:t>.”</a:t>
            </a:r>
          </a:p>
          <a:p>
            <a:pPr>
              <a:spcAft>
                <a:spcPts val="0"/>
              </a:spcAft>
            </a:pPr>
            <a:r>
              <a:rPr lang="es-MX" sz="1200" dirty="0" smtClean="0"/>
              <a:t>“Controlar </a:t>
            </a:r>
            <a:r>
              <a:rPr lang="es-MX" sz="1200" dirty="0"/>
              <a:t>la violencia y cambiar la imagen de Sinaloa. No todos somos "Narcos" hay muchas personas haciendo cosas muy interesantes y solo se nos cataloga por la </a:t>
            </a:r>
            <a:r>
              <a:rPr lang="es-MX" sz="1200" dirty="0" smtClean="0"/>
              <a:t>violencia.”</a:t>
            </a:r>
          </a:p>
          <a:p>
            <a:pPr>
              <a:spcAft>
                <a:spcPts val="0"/>
              </a:spcAft>
            </a:pPr>
            <a:r>
              <a:rPr lang="es-MX" sz="1200" dirty="0" smtClean="0"/>
              <a:t>“El próximo gobernador debería </a:t>
            </a:r>
            <a:r>
              <a:rPr lang="es-MX" sz="1200" dirty="0"/>
              <a:t>empezar </a:t>
            </a:r>
            <a:r>
              <a:rPr lang="es-MX" sz="1200" dirty="0" smtClean="0"/>
              <a:t>dando atención </a:t>
            </a:r>
            <a:r>
              <a:rPr lang="es-MX" sz="1200" dirty="0"/>
              <a:t>real a la </a:t>
            </a:r>
            <a:r>
              <a:rPr lang="es-MX" sz="1200" dirty="0" smtClean="0"/>
              <a:t>ciudadanía</a:t>
            </a:r>
            <a:r>
              <a:rPr lang="es-MX" sz="1200" dirty="0"/>
              <a:t>, y tratar de quitar toda la </a:t>
            </a:r>
            <a:r>
              <a:rPr lang="es-MX" sz="1200" dirty="0" smtClean="0"/>
              <a:t>simulación </a:t>
            </a:r>
            <a:r>
              <a:rPr lang="es-MX" sz="1200" dirty="0"/>
              <a:t>que existe en las diferentes dependencias, las cuales </a:t>
            </a:r>
            <a:r>
              <a:rPr lang="es-MX" sz="1200" dirty="0" smtClean="0"/>
              <a:t>solo hacen </a:t>
            </a:r>
            <a:r>
              <a:rPr lang="es-MX" sz="1200" dirty="0"/>
              <a:t>ejercicios de </a:t>
            </a:r>
            <a:r>
              <a:rPr lang="es-MX" sz="1200" dirty="0" smtClean="0"/>
              <a:t>justificación para </a:t>
            </a:r>
            <a:r>
              <a:rPr lang="es-MX" sz="1200" dirty="0"/>
              <a:t>allegarse </a:t>
            </a:r>
            <a:r>
              <a:rPr lang="es-MX" sz="1200" dirty="0" smtClean="0"/>
              <a:t>presupuestos: </a:t>
            </a:r>
            <a:r>
              <a:rPr lang="es-MX" sz="1200" dirty="0"/>
              <a:t>la secretaria de salud, simula dar salud, la secretaria de seguridad simula dar seguridad, y </a:t>
            </a:r>
            <a:r>
              <a:rPr lang="es-MX" sz="1200" dirty="0" smtClean="0"/>
              <a:t>así </a:t>
            </a:r>
            <a:r>
              <a:rPr lang="es-MX" sz="1200" dirty="0"/>
              <a:t>todas tienen cuentas pendientes, y sus presupuestos de </a:t>
            </a:r>
            <a:r>
              <a:rPr lang="es-MX" sz="1200" dirty="0" smtClean="0"/>
              <a:t>operación </a:t>
            </a:r>
            <a:r>
              <a:rPr lang="es-MX" sz="1200" dirty="0"/>
              <a:t>cada año tienen </a:t>
            </a:r>
            <a:r>
              <a:rPr lang="es-MX" sz="1200" dirty="0" smtClean="0"/>
              <a:t>incrementos</a:t>
            </a:r>
            <a:r>
              <a:rPr lang="es-MX" sz="1200" dirty="0"/>
              <a:t>.</a:t>
            </a:r>
            <a:r>
              <a:rPr lang="es-MX" sz="1200" dirty="0" smtClean="0"/>
              <a:t> </a:t>
            </a:r>
            <a:r>
              <a:rPr lang="es-MX" sz="1200" dirty="0"/>
              <a:t>S</a:t>
            </a:r>
            <a:r>
              <a:rPr lang="es-MX" sz="1200" dirty="0" smtClean="0"/>
              <a:t>e deberían </a:t>
            </a:r>
            <a:r>
              <a:rPr lang="es-MX" sz="1200" dirty="0"/>
              <a:t>medir por sus logros y </a:t>
            </a:r>
            <a:r>
              <a:rPr lang="es-MX" sz="1200" dirty="0" smtClean="0"/>
              <a:t>así </a:t>
            </a:r>
            <a:r>
              <a:rPr lang="es-MX" sz="1200" dirty="0"/>
              <a:t>poder premiarlos o </a:t>
            </a:r>
            <a:r>
              <a:rPr lang="es-MX" sz="1200" dirty="0" smtClean="0"/>
              <a:t>castigarlos </a:t>
            </a:r>
            <a:r>
              <a:rPr lang="es-MX" sz="1200" dirty="0"/>
              <a:t>y acabar con la </a:t>
            </a:r>
            <a:r>
              <a:rPr lang="es-MX" sz="1200" dirty="0" smtClean="0"/>
              <a:t>simulación</a:t>
            </a:r>
            <a:r>
              <a:rPr lang="es-MX" sz="1200" dirty="0"/>
              <a:t>.</a:t>
            </a:r>
            <a:r>
              <a:rPr lang="es-MX" sz="1200" dirty="0" smtClean="0"/>
              <a:t> </a:t>
            </a:r>
            <a:r>
              <a:rPr lang="es-MX" sz="1200" dirty="0"/>
              <a:t>C</a:t>
            </a:r>
            <a:r>
              <a:rPr lang="es-MX" sz="1200" dirty="0" smtClean="0"/>
              <a:t>laro </a:t>
            </a:r>
            <a:r>
              <a:rPr lang="es-MX" sz="1200" dirty="0"/>
              <a:t>que </a:t>
            </a:r>
            <a:r>
              <a:rPr lang="es-MX" sz="1200" dirty="0" smtClean="0"/>
              <a:t>aunque hay más </a:t>
            </a:r>
            <a:r>
              <a:rPr lang="es-MX" sz="1200" dirty="0"/>
              <a:t>cosas y situaciones por arreglar y mejorar, </a:t>
            </a:r>
            <a:r>
              <a:rPr lang="es-MX" sz="1200" dirty="0" smtClean="0"/>
              <a:t>tampoco </a:t>
            </a:r>
            <a:r>
              <a:rPr lang="es-MX" sz="1200" dirty="0"/>
              <a:t>todo </a:t>
            </a:r>
            <a:r>
              <a:rPr lang="es-MX" sz="1200" dirty="0" smtClean="0"/>
              <a:t>está perdido</a:t>
            </a:r>
            <a:r>
              <a:rPr lang="es-MX" sz="1200" dirty="0"/>
              <a:t>.</a:t>
            </a:r>
          </a:p>
        </p:txBody>
      </p:sp>
      <p:sp>
        <p:nvSpPr>
          <p:cNvPr id="3" name="2 Marcador de número de diapositiva"/>
          <p:cNvSpPr>
            <a:spLocks noGrp="1"/>
          </p:cNvSpPr>
          <p:nvPr>
            <p:ph type="sldNum" sz="quarter" idx="10"/>
          </p:nvPr>
        </p:nvSpPr>
        <p:spPr/>
        <p:txBody>
          <a:bodyPr/>
          <a:lstStyle/>
          <a:p>
            <a:pPr>
              <a:defRPr/>
            </a:pPr>
            <a:fld id="{224C0BB5-8FD2-48FE-8BF9-0AB39B5B5644}" type="slidenum">
              <a:rPr lang="es-ES" smtClean="0"/>
              <a:pPr>
                <a:defRPr/>
              </a:pPr>
              <a:t>11</a:t>
            </a:fld>
            <a:endParaRPr lang="es-ES" dirty="0"/>
          </a:p>
        </p:txBody>
      </p:sp>
    </p:spTree>
  </p:cSld>
  <p:clrMapOvr>
    <a:masterClrMapping/>
  </p:clrMapOvr>
  <p:transition>
    <p:randomBa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1 Título"/>
          <p:cNvSpPr>
            <a:spLocks noGrp="1"/>
          </p:cNvSpPr>
          <p:nvPr>
            <p:ph type="title"/>
          </p:nvPr>
        </p:nvSpPr>
        <p:spPr/>
        <p:txBody>
          <a:bodyPr/>
          <a:lstStyle/>
          <a:p>
            <a:r>
              <a:rPr lang="es-MX" dirty="0" smtClean="0"/>
              <a:t>Máximo logro del gobierno de MLV</a:t>
            </a:r>
            <a:endParaRPr lang="es-ES" dirty="0" smtClean="0"/>
          </a:p>
        </p:txBody>
      </p:sp>
      <p:sp>
        <p:nvSpPr>
          <p:cNvPr id="10242" name="3 Marcador de número de diapositiva"/>
          <p:cNvSpPr>
            <a:spLocks noGrp="1"/>
          </p:cNvSpPr>
          <p:nvPr>
            <p:ph type="sldNum" sz="quarter" idx="10"/>
          </p:nvPr>
        </p:nvSpPr>
        <p:spPr>
          <a:noFill/>
        </p:spPr>
        <p:txBody>
          <a:bodyPr/>
          <a:lstStyle/>
          <a:p>
            <a:fld id="{1C0F6389-4923-4C16-87F0-089CFD36BA73}" type="slidenum">
              <a:rPr lang="es-ES" smtClean="0"/>
              <a:pPr/>
              <a:t>12</a:t>
            </a:fld>
            <a:endParaRPr lang="es-ES" dirty="0" smtClean="0"/>
          </a:p>
        </p:txBody>
      </p:sp>
      <p:graphicFrame>
        <p:nvGraphicFramePr>
          <p:cNvPr id="20" name="19 Tabla"/>
          <p:cNvGraphicFramePr>
            <a:graphicFrameLocks noGrp="1"/>
          </p:cNvGraphicFramePr>
          <p:nvPr>
            <p:extLst>
              <p:ext uri="{D42A27DB-BD31-4B8C-83A1-F6EECF244321}">
                <p14:modId xmlns:p14="http://schemas.microsoft.com/office/powerpoint/2010/main" val="2594501764"/>
              </p:ext>
            </p:extLst>
          </p:nvPr>
        </p:nvGraphicFramePr>
        <p:xfrm>
          <a:off x="2555776" y="1484784"/>
          <a:ext cx="4032448" cy="4752530"/>
        </p:xfrm>
        <a:graphic>
          <a:graphicData uri="http://schemas.openxmlformats.org/drawingml/2006/table">
            <a:tbl>
              <a:tblPr/>
              <a:tblGrid>
                <a:gridCol w="3240360"/>
                <a:gridCol w="792088"/>
              </a:tblGrid>
              <a:tr h="396637">
                <a:tc>
                  <a:txBody>
                    <a:bodyPr/>
                    <a:lstStyle/>
                    <a:p>
                      <a:pPr algn="l" fontAlgn="b"/>
                      <a:r>
                        <a:rPr lang="es-MX" sz="1800" b="0" i="0" u="none" strike="noStrike" dirty="0">
                          <a:solidFill>
                            <a:srgbClr val="000000"/>
                          </a:solidFill>
                          <a:effectLst/>
                          <a:latin typeface="Arial"/>
                        </a:rPr>
                        <a:t>Ninguno</a:t>
                      </a:r>
                    </a:p>
                  </a:txBody>
                  <a:tcPr marL="90000" marR="90000" marT="46800" marB="46800" anchor="ctr">
                    <a:lnL>
                      <a:noFill/>
                    </a:lnL>
                    <a:lnR>
                      <a:noFill/>
                    </a:lnR>
                    <a:lnT>
                      <a:noFill/>
                    </a:lnT>
                    <a:lnB>
                      <a:noFill/>
                    </a:lnB>
                    <a:solidFill>
                      <a:schemeClr val="tx1">
                        <a:lumMod val="85000"/>
                      </a:schemeClr>
                    </a:solidFill>
                  </a:tcPr>
                </a:tc>
                <a:tc>
                  <a:txBody>
                    <a:bodyPr/>
                    <a:lstStyle/>
                    <a:p>
                      <a:pPr algn="ctr" fontAlgn="b"/>
                      <a:r>
                        <a:rPr lang="es-MX" sz="1800" b="0" i="0" u="none" strike="noStrike" dirty="0">
                          <a:solidFill>
                            <a:srgbClr val="000000"/>
                          </a:solidFill>
                          <a:effectLst/>
                          <a:latin typeface="Arial"/>
                        </a:rPr>
                        <a:t>45%</a:t>
                      </a:r>
                    </a:p>
                  </a:txBody>
                  <a:tcPr marL="90000" marR="90000" marT="46800" marB="46800" anchor="ctr">
                    <a:lnL>
                      <a:noFill/>
                    </a:lnL>
                    <a:lnR>
                      <a:noFill/>
                    </a:lnR>
                    <a:lnT>
                      <a:noFill/>
                    </a:lnT>
                    <a:lnB>
                      <a:noFill/>
                    </a:lnB>
                    <a:solidFill>
                      <a:schemeClr val="tx1">
                        <a:lumMod val="85000"/>
                      </a:schemeClr>
                    </a:solidFill>
                  </a:tcPr>
                </a:tc>
              </a:tr>
              <a:tr h="298060">
                <a:tc>
                  <a:txBody>
                    <a:bodyPr/>
                    <a:lstStyle/>
                    <a:p>
                      <a:pPr algn="l" fontAlgn="b"/>
                      <a:r>
                        <a:rPr lang="es-MX" sz="1200" b="0" i="0" u="none" strike="noStrike" dirty="0">
                          <a:solidFill>
                            <a:srgbClr val="000000"/>
                          </a:solidFill>
                          <a:effectLst/>
                          <a:latin typeface="Arial"/>
                        </a:rPr>
                        <a:t>El </a:t>
                      </a:r>
                      <a:r>
                        <a:rPr lang="es-MX" sz="1200" b="0" i="0" u="none" strike="noStrike" dirty="0" smtClean="0">
                          <a:solidFill>
                            <a:srgbClr val="000000"/>
                          </a:solidFill>
                          <a:effectLst/>
                          <a:latin typeface="Arial"/>
                        </a:rPr>
                        <a:t>gasoducto</a:t>
                      </a:r>
                      <a:endParaRPr lang="es-MX" sz="1200" b="0" i="0" u="none" strike="noStrike" dirty="0">
                        <a:solidFill>
                          <a:srgbClr val="000000"/>
                        </a:solidFill>
                        <a:effectLst/>
                        <a:latin typeface="Arial"/>
                      </a:endParaRPr>
                    </a:p>
                  </a:txBody>
                  <a:tcPr marL="90000" marR="90000" marT="46800" marB="46800" anchor="ctr">
                    <a:lnL>
                      <a:noFill/>
                    </a:lnL>
                    <a:lnR>
                      <a:noFill/>
                    </a:lnR>
                    <a:lnT>
                      <a:noFill/>
                    </a:lnT>
                    <a:lnB>
                      <a:noFill/>
                    </a:lnB>
                    <a:noFill/>
                  </a:tcPr>
                </a:tc>
                <a:tc>
                  <a:txBody>
                    <a:bodyPr/>
                    <a:lstStyle/>
                    <a:p>
                      <a:pPr algn="ctr" fontAlgn="b"/>
                      <a:r>
                        <a:rPr lang="es-MX" sz="1200" b="0" i="0" u="none" strike="noStrike" dirty="0">
                          <a:solidFill>
                            <a:srgbClr val="000000"/>
                          </a:solidFill>
                          <a:effectLst/>
                          <a:latin typeface="Arial"/>
                        </a:rPr>
                        <a:t>9%</a:t>
                      </a:r>
                    </a:p>
                  </a:txBody>
                  <a:tcPr marL="90000" marR="90000" marT="46800" marB="46800" anchor="ctr">
                    <a:lnL>
                      <a:noFill/>
                    </a:lnL>
                    <a:lnR>
                      <a:noFill/>
                    </a:lnR>
                    <a:lnT>
                      <a:noFill/>
                    </a:lnT>
                    <a:lnB>
                      <a:noFill/>
                    </a:lnB>
                    <a:noFill/>
                  </a:tcPr>
                </a:tc>
              </a:tr>
              <a:tr h="281630">
                <a:tc>
                  <a:txBody>
                    <a:bodyPr/>
                    <a:lstStyle/>
                    <a:p>
                      <a:pPr algn="l" fontAlgn="b"/>
                      <a:r>
                        <a:rPr lang="es-MX" sz="1100" b="0" i="0" u="none" strike="noStrike" dirty="0">
                          <a:solidFill>
                            <a:srgbClr val="000000"/>
                          </a:solidFill>
                          <a:effectLst/>
                          <a:latin typeface="Arial"/>
                        </a:rPr>
                        <a:t>Disminuir la inseguridad/delincuencia</a:t>
                      </a:r>
                    </a:p>
                  </a:txBody>
                  <a:tcPr marL="90000" marR="90000" marT="46800" marB="46800" anchor="ctr">
                    <a:lnL>
                      <a:noFill/>
                    </a:lnL>
                    <a:lnR>
                      <a:noFill/>
                    </a:lnR>
                    <a:lnT>
                      <a:noFill/>
                    </a:lnT>
                    <a:lnB>
                      <a:noFill/>
                    </a:lnB>
                    <a:solidFill>
                      <a:schemeClr val="tx1">
                        <a:lumMod val="85000"/>
                      </a:schemeClr>
                    </a:solidFill>
                  </a:tcPr>
                </a:tc>
                <a:tc>
                  <a:txBody>
                    <a:bodyPr/>
                    <a:lstStyle/>
                    <a:p>
                      <a:pPr algn="ctr" fontAlgn="b"/>
                      <a:r>
                        <a:rPr lang="es-MX" sz="1100" b="0" i="0" u="none" strike="noStrike" dirty="0">
                          <a:solidFill>
                            <a:srgbClr val="000000"/>
                          </a:solidFill>
                          <a:effectLst/>
                          <a:latin typeface="Arial"/>
                        </a:rPr>
                        <a:t>4%</a:t>
                      </a:r>
                    </a:p>
                  </a:txBody>
                  <a:tcPr marL="90000" marR="90000" marT="46800" marB="46800" anchor="ctr">
                    <a:lnL>
                      <a:noFill/>
                    </a:lnL>
                    <a:lnR>
                      <a:noFill/>
                    </a:lnR>
                    <a:lnT>
                      <a:noFill/>
                    </a:lnT>
                    <a:lnB>
                      <a:noFill/>
                    </a:lnB>
                    <a:solidFill>
                      <a:schemeClr val="tx1">
                        <a:lumMod val="85000"/>
                      </a:schemeClr>
                    </a:solidFill>
                  </a:tcPr>
                </a:tc>
              </a:tr>
              <a:tr h="462355">
                <a:tc>
                  <a:txBody>
                    <a:bodyPr/>
                    <a:lstStyle/>
                    <a:p>
                      <a:pPr algn="l" fontAlgn="b"/>
                      <a:r>
                        <a:rPr lang="es-MX" sz="1100" b="0" i="0" u="none" strike="noStrike" dirty="0">
                          <a:solidFill>
                            <a:srgbClr val="000000"/>
                          </a:solidFill>
                          <a:effectLst/>
                          <a:latin typeface="Arial"/>
                        </a:rPr>
                        <a:t>Desarrollo en infraestructura de las principales ciudades</a:t>
                      </a:r>
                    </a:p>
                  </a:txBody>
                  <a:tcPr marL="90000" marR="90000" marT="46800" marB="46800" anchor="ctr">
                    <a:lnL>
                      <a:noFill/>
                    </a:lnL>
                    <a:lnR>
                      <a:noFill/>
                    </a:lnR>
                    <a:lnT>
                      <a:noFill/>
                    </a:lnT>
                    <a:lnB>
                      <a:noFill/>
                    </a:lnB>
                    <a:noFill/>
                  </a:tcPr>
                </a:tc>
                <a:tc>
                  <a:txBody>
                    <a:bodyPr/>
                    <a:lstStyle/>
                    <a:p>
                      <a:pPr algn="ctr" fontAlgn="b"/>
                      <a:r>
                        <a:rPr lang="es-MX" sz="1100" b="0" i="0" u="none" strike="noStrike" dirty="0">
                          <a:solidFill>
                            <a:srgbClr val="000000"/>
                          </a:solidFill>
                          <a:effectLst/>
                          <a:latin typeface="Arial"/>
                        </a:rPr>
                        <a:t>4%</a:t>
                      </a:r>
                    </a:p>
                  </a:txBody>
                  <a:tcPr marL="90000" marR="90000" marT="46800" marB="46800" anchor="ctr">
                    <a:lnL>
                      <a:noFill/>
                    </a:lnL>
                    <a:lnR>
                      <a:noFill/>
                    </a:lnR>
                    <a:lnT>
                      <a:noFill/>
                    </a:lnT>
                    <a:lnB>
                      <a:noFill/>
                    </a:lnB>
                    <a:noFill/>
                  </a:tcPr>
                </a:tc>
              </a:tr>
              <a:tr h="281630">
                <a:tc>
                  <a:txBody>
                    <a:bodyPr/>
                    <a:lstStyle/>
                    <a:p>
                      <a:pPr algn="l" fontAlgn="b"/>
                      <a:r>
                        <a:rPr lang="es-MX" sz="1100" b="0" i="0" u="none" strike="noStrike" dirty="0">
                          <a:solidFill>
                            <a:srgbClr val="000000"/>
                          </a:solidFill>
                          <a:effectLst/>
                          <a:latin typeface="Arial"/>
                        </a:rPr>
                        <a:t>Lograr la alternancia de poder</a:t>
                      </a:r>
                    </a:p>
                  </a:txBody>
                  <a:tcPr marL="90000" marR="90000" marT="46800" marB="46800" anchor="ctr">
                    <a:lnL>
                      <a:noFill/>
                    </a:lnL>
                    <a:lnR>
                      <a:noFill/>
                    </a:lnR>
                    <a:lnT>
                      <a:noFill/>
                    </a:lnT>
                    <a:lnB>
                      <a:noFill/>
                    </a:lnB>
                    <a:solidFill>
                      <a:schemeClr val="tx1">
                        <a:lumMod val="85000"/>
                      </a:schemeClr>
                    </a:solidFill>
                  </a:tcPr>
                </a:tc>
                <a:tc>
                  <a:txBody>
                    <a:bodyPr/>
                    <a:lstStyle/>
                    <a:p>
                      <a:pPr algn="ctr" fontAlgn="b"/>
                      <a:r>
                        <a:rPr lang="es-MX" sz="1100" b="0" i="0" u="none" strike="noStrike" dirty="0">
                          <a:solidFill>
                            <a:srgbClr val="000000"/>
                          </a:solidFill>
                          <a:effectLst/>
                          <a:latin typeface="Arial"/>
                        </a:rPr>
                        <a:t>3%</a:t>
                      </a:r>
                    </a:p>
                  </a:txBody>
                  <a:tcPr marL="90000" marR="90000" marT="46800" marB="46800" anchor="ctr">
                    <a:lnL>
                      <a:noFill/>
                    </a:lnL>
                    <a:lnR>
                      <a:noFill/>
                    </a:lnR>
                    <a:lnT>
                      <a:noFill/>
                    </a:lnT>
                    <a:lnB>
                      <a:noFill/>
                    </a:lnB>
                    <a:solidFill>
                      <a:schemeClr val="tx1">
                        <a:lumMod val="85000"/>
                      </a:schemeClr>
                    </a:solidFill>
                  </a:tcPr>
                </a:tc>
              </a:tr>
              <a:tr h="281630">
                <a:tc>
                  <a:txBody>
                    <a:bodyPr/>
                    <a:lstStyle/>
                    <a:p>
                      <a:pPr algn="l" fontAlgn="b"/>
                      <a:r>
                        <a:rPr lang="es-MX" sz="1100" b="0" i="0" u="none" strike="noStrike" dirty="0">
                          <a:solidFill>
                            <a:srgbClr val="000000"/>
                          </a:solidFill>
                          <a:effectLst/>
                          <a:latin typeface="Arial"/>
                        </a:rPr>
                        <a:t>La mejora turística de Mazatlán</a:t>
                      </a:r>
                    </a:p>
                  </a:txBody>
                  <a:tcPr marL="90000" marR="90000" marT="46800" marB="46800" anchor="ctr">
                    <a:lnL>
                      <a:noFill/>
                    </a:lnL>
                    <a:lnR>
                      <a:noFill/>
                    </a:lnR>
                    <a:lnT>
                      <a:noFill/>
                    </a:lnT>
                    <a:lnB>
                      <a:noFill/>
                    </a:lnB>
                    <a:noFill/>
                  </a:tcPr>
                </a:tc>
                <a:tc>
                  <a:txBody>
                    <a:bodyPr/>
                    <a:lstStyle/>
                    <a:p>
                      <a:pPr algn="ctr" fontAlgn="b"/>
                      <a:r>
                        <a:rPr lang="es-MX" sz="1100" b="0" i="0" u="none" strike="noStrike" dirty="0">
                          <a:solidFill>
                            <a:srgbClr val="000000"/>
                          </a:solidFill>
                          <a:effectLst/>
                          <a:latin typeface="Arial"/>
                        </a:rPr>
                        <a:t>3%</a:t>
                      </a:r>
                    </a:p>
                  </a:txBody>
                  <a:tcPr marL="90000" marR="90000" marT="46800" marB="46800" anchor="ctr">
                    <a:lnL>
                      <a:noFill/>
                    </a:lnL>
                    <a:lnR>
                      <a:noFill/>
                    </a:lnR>
                    <a:lnT>
                      <a:noFill/>
                    </a:lnT>
                    <a:lnB>
                      <a:noFill/>
                    </a:lnB>
                    <a:noFill/>
                  </a:tcPr>
                </a:tc>
              </a:tr>
              <a:tr h="281630">
                <a:tc>
                  <a:txBody>
                    <a:bodyPr/>
                    <a:lstStyle/>
                    <a:p>
                      <a:pPr algn="l" fontAlgn="b"/>
                      <a:r>
                        <a:rPr lang="es-MX" sz="1100" b="0" i="0" u="none" strike="noStrike" dirty="0">
                          <a:solidFill>
                            <a:srgbClr val="000000"/>
                          </a:solidFill>
                          <a:effectLst/>
                          <a:latin typeface="Arial"/>
                        </a:rPr>
                        <a:t>Las obras de vialidad en Culiacán</a:t>
                      </a:r>
                    </a:p>
                  </a:txBody>
                  <a:tcPr marL="90000" marR="90000" marT="46800" marB="46800" anchor="ctr">
                    <a:lnL>
                      <a:noFill/>
                    </a:lnL>
                    <a:lnR>
                      <a:noFill/>
                    </a:lnR>
                    <a:lnT>
                      <a:noFill/>
                    </a:lnT>
                    <a:lnB>
                      <a:noFill/>
                    </a:lnB>
                    <a:solidFill>
                      <a:schemeClr val="tx1">
                        <a:lumMod val="85000"/>
                      </a:schemeClr>
                    </a:solidFill>
                  </a:tcPr>
                </a:tc>
                <a:tc>
                  <a:txBody>
                    <a:bodyPr/>
                    <a:lstStyle/>
                    <a:p>
                      <a:pPr algn="ctr" fontAlgn="b"/>
                      <a:r>
                        <a:rPr lang="es-MX" sz="1100" b="0" i="0" u="none" strike="noStrike" dirty="0">
                          <a:solidFill>
                            <a:srgbClr val="000000"/>
                          </a:solidFill>
                          <a:effectLst/>
                          <a:latin typeface="Arial"/>
                        </a:rPr>
                        <a:t>3%</a:t>
                      </a:r>
                    </a:p>
                  </a:txBody>
                  <a:tcPr marL="90000" marR="90000" marT="46800" marB="46800" anchor="ctr">
                    <a:lnL>
                      <a:noFill/>
                    </a:lnL>
                    <a:lnR>
                      <a:noFill/>
                    </a:lnR>
                    <a:lnT>
                      <a:noFill/>
                    </a:lnT>
                    <a:lnB>
                      <a:noFill/>
                    </a:lnB>
                    <a:solidFill>
                      <a:schemeClr val="tx1">
                        <a:lumMod val="85000"/>
                      </a:schemeClr>
                    </a:solidFill>
                  </a:tcPr>
                </a:tc>
              </a:tr>
              <a:tr h="281630">
                <a:tc>
                  <a:txBody>
                    <a:bodyPr/>
                    <a:lstStyle/>
                    <a:p>
                      <a:pPr algn="l" fontAlgn="b"/>
                      <a:r>
                        <a:rPr lang="es-MX" sz="1100" b="0" i="0" u="none" strike="noStrike" dirty="0">
                          <a:solidFill>
                            <a:srgbClr val="000000"/>
                          </a:solidFill>
                          <a:effectLst/>
                          <a:latin typeface="Arial"/>
                        </a:rPr>
                        <a:t>Eliminar la tenencia</a:t>
                      </a:r>
                    </a:p>
                  </a:txBody>
                  <a:tcPr marL="90000" marR="90000" marT="46800" marB="46800" anchor="ctr">
                    <a:lnL>
                      <a:noFill/>
                    </a:lnL>
                    <a:lnR>
                      <a:noFill/>
                    </a:lnR>
                    <a:lnT>
                      <a:noFill/>
                    </a:lnT>
                    <a:lnB>
                      <a:noFill/>
                    </a:lnB>
                    <a:noFill/>
                  </a:tcPr>
                </a:tc>
                <a:tc>
                  <a:txBody>
                    <a:bodyPr/>
                    <a:lstStyle/>
                    <a:p>
                      <a:pPr algn="ctr" fontAlgn="b"/>
                      <a:r>
                        <a:rPr lang="es-MX" sz="1100" b="0" i="0" u="none" strike="noStrike" dirty="0">
                          <a:solidFill>
                            <a:srgbClr val="000000"/>
                          </a:solidFill>
                          <a:effectLst/>
                          <a:latin typeface="Arial"/>
                        </a:rPr>
                        <a:t>2%</a:t>
                      </a:r>
                    </a:p>
                  </a:txBody>
                  <a:tcPr marL="90000" marR="90000" marT="46800" marB="46800" anchor="ctr">
                    <a:lnL>
                      <a:noFill/>
                    </a:lnL>
                    <a:lnR>
                      <a:noFill/>
                    </a:lnR>
                    <a:lnT>
                      <a:noFill/>
                    </a:lnT>
                    <a:lnB>
                      <a:noFill/>
                    </a:lnB>
                    <a:noFill/>
                  </a:tcPr>
                </a:tc>
              </a:tr>
              <a:tr h="273416">
                <a:tc>
                  <a:txBody>
                    <a:bodyPr/>
                    <a:lstStyle/>
                    <a:p>
                      <a:pPr algn="l" fontAlgn="b"/>
                      <a:r>
                        <a:rPr lang="es-MX" sz="1050" b="0" i="0" u="none" strike="noStrike" dirty="0">
                          <a:solidFill>
                            <a:srgbClr val="000000"/>
                          </a:solidFill>
                          <a:effectLst/>
                          <a:latin typeface="Arial"/>
                        </a:rPr>
                        <a:t>Útiles y uniformes escolares</a:t>
                      </a:r>
                    </a:p>
                  </a:txBody>
                  <a:tcPr marL="90000" marR="90000" marT="46800" marB="46800" anchor="ctr">
                    <a:lnL>
                      <a:noFill/>
                    </a:lnL>
                    <a:lnR>
                      <a:noFill/>
                    </a:lnR>
                    <a:lnT>
                      <a:noFill/>
                    </a:lnT>
                    <a:lnB>
                      <a:noFill/>
                    </a:lnB>
                    <a:solidFill>
                      <a:schemeClr val="tx1">
                        <a:lumMod val="85000"/>
                      </a:schemeClr>
                    </a:solidFill>
                  </a:tcPr>
                </a:tc>
                <a:tc>
                  <a:txBody>
                    <a:bodyPr/>
                    <a:lstStyle/>
                    <a:p>
                      <a:pPr algn="ctr" fontAlgn="b"/>
                      <a:r>
                        <a:rPr lang="es-MX" sz="1050" b="0" i="0" u="none" strike="noStrike" dirty="0">
                          <a:solidFill>
                            <a:srgbClr val="000000"/>
                          </a:solidFill>
                          <a:effectLst/>
                          <a:latin typeface="Arial"/>
                        </a:rPr>
                        <a:t>2%</a:t>
                      </a:r>
                    </a:p>
                  </a:txBody>
                  <a:tcPr marL="90000" marR="90000" marT="46800" marB="46800" anchor="ctr">
                    <a:lnL>
                      <a:noFill/>
                    </a:lnL>
                    <a:lnR>
                      <a:noFill/>
                    </a:lnR>
                    <a:lnT>
                      <a:noFill/>
                    </a:lnT>
                    <a:lnB>
                      <a:noFill/>
                    </a:lnB>
                    <a:solidFill>
                      <a:schemeClr val="tx1">
                        <a:lumMod val="85000"/>
                      </a:schemeClr>
                    </a:solidFill>
                  </a:tcPr>
                </a:tc>
              </a:tr>
              <a:tr h="273416">
                <a:tc>
                  <a:txBody>
                    <a:bodyPr/>
                    <a:lstStyle/>
                    <a:p>
                      <a:pPr algn="l" fontAlgn="b"/>
                      <a:r>
                        <a:rPr lang="es-MX" sz="1050" b="0" i="0" u="none" strike="noStrike" dirty="0">
                          <a:solidFill>
                            <a:srgbClr val="000000"/>
                          </a:solidFill>
                          <a:effectLst/>
                          <a:latin typeface="Arial"/>
                        </a:rPr>
                        <a:t>Apoyar al deporte</a:t>
                      </a:r>
                    </a:p>
                  </a:txBody>
                  <a:tcPr marL="90000" marR="90000" marT="46800" marB="46800" anchor="ctr">
                    <a:lnL>
                      <a:noFill/>
                    </a:lnL>
                    <a:lnR>
                      <a:noFill/>
                    </a:lnR>
                    <a:lnT>
                      <a:noFill/>
                    </a:lnT>
                    <a:lnB>
                      <a:noFill/>
                    </a:lnB>
                    <a:noFill/>
                  </a:tcPr>
                </a:tc>
                <a:tc>
                  <a:txBody>
                    <a:bodyPr/>
                    <a:lstStyle/>
                    <a:p>
                      <a:pPr algn="ctr" fontAlgn="b"/>
                      <a:r>
                        <a:rPr lang="es-MX" sz="1050" b="0" i="0" u="none" strike="noStrike" dirty="0">
                          <a:solidFill>
                            <a:srgbClr val="000000"/>
                          </a:solidFill>
                          <a:effectLst/>
                          <a:latin typeface="Arial"/>
                        </a:rPr>
                        <a:t>1%</a:t>
                      </a:r>
                    </a:p>
                  </a:txBody>
                  <a:tcPr marL="90000" marR="90000" marT="46800" marB="46800" anchor="ctr">
                    <a:lnL>
                      <a:noFill/>
                    </a:lnL>
                    <a:lnR>
                      <a:noFill/>
                    </a:lnR>
                    <a:lnT>
                      <a:noFill/>
                    </a:lnT>
                    <a:lnB>
                      <a:noFill/>
                    </a:lnB>
                    <a:noFill/>
                  </a:tcPr>
                </a:tc>
              </a:tr>
              <a:tr h="273416">
                <a:tc>
                  <a:txBody>
                    <a:bodyPr/>
                    <a:lstStyle/>
                    <a:p>
                      <a:pPr algn="l" fontAlgn="b"/>
                      <a:r>
                        <a:rPr lang="es-MX" sz="1050" b="0" i="0" u="none" strike="noStrike" dirty="0">
                          <a:solidFill>
                            <a:srgbClr val="000000"/>
                          </a:solidFill>
                          <a:effectLst/>
                          <a:latin typeface="Arial"/>
                        </a:rPr>
                        <a:t>Obra pública</a:t>
                      </a:r>
                    </a:p>
                  </a:txBody>
                  <a:tcPr marL="90000" marR="90000" marT="46800" marB="46800" anchor="ctr">
                    <a:lnL>
                      <a:noFill/>
                    </a:lnL>
                    <a:lnR>
                      <a:noFill/>
                    </a:lnR>
                    <a:lnT>
                      <a:noFill/>
                    </a:lnT>
                    <a:lnB>
                      <a:noFill/>
                    </a:lnB>
                    <a:solidFill>
                      <a:schemeClr val="tx1">
                        <a:lumMod val="85000"/>
                      </a:schemeClr>
                    </a:solidFill>
                  </a:tcPr>
                </a:tc>
                <a:tc>
                  <a:txBody>
                    <a:bodyPr/>
                    <a:lstStyle/>
                    <a:p>
                      <a:pPr algn="ctr" fontAlgn="b"/>
                      <a:r>
                        <a:rPr lang="es-MX" sz="1050" b="0" i="0" u="none" strike="noStrike" dirty="0">
                          <a:solidFill>
                            <a:srgbClr val="000000"/>
                          </a:solidFill>
                          <a:effectLst/>
                          <a:latin typeface="Arial"/>
                        </a:rPr>
                        <a:t>1%</a:t>
                      </a:r>
                    </a:p>
                  </a:txBody>
                  <a:tcPr marL="90000" marR="90000" marT="46800" marB="46800" anchor="ctr">
                    <a:lnL>
                      <a:noFill/>
                    </a:lnL>
                    <a:lnR>
                      <a:noFill/>
                    </a:lnR>
                    <a:lnT>
                      <a:noFill/>
                    </a:lnT>
                    <a:lnB>
                      <a:noFill/>
                    </a:lnB>
                    <a:solidFill>
                      <a:schemeClr val="tx1">
                        <a:lumMod val="85000"/>
                      </a:schemeClr>
                    </a:solidFill>
                  </a:tcPr>
                </a:tc>
              </a:tr>
              <a:tr h="273416">
                <a:tc>
                  <a:txBody>
                    <a:bodyPr/>
                    <a:lstStyle/>
                    <a:p>
                      <a:pPr algn="l" fontAlgn="b"/>
                      <a:r>
                        <a:rPr lang="es-MX" sz="1050" b="0" i="0" u="none" strike="noStrike" dirty="0">
                          <a:solidFill>
                            <a:srgbClr val="000000"/>
                          </a:solidFill>
                          <a:effectLst/>
                          <a:latin typeface="Arial"/>
                        </a:rPr>
                        <a:t>Culminar su mandato</a:t>
                      </a:r>
                    </a:p>
                  </a:txBody>
                  <a:tcPr marL="90000" marR="90000" marT="46800" marB="46800" anchor="ctr">
                    <a:lnL>
                      <a:noFill/>
                    </a:lnL>
                    <a:lnR>
                      <a:noFill/>
                    </a:lnR>
                    <a:lnT>
                      <a:noFill/>
                    </a:lnT>
                    <a:lnB>
                      <a:noFill/>
                    </a:lnB>
                    <a:noFill/>
                  </a:tcPr>
                </a:tc>
                <a:tc>
                  <a:txBody>
                    <a:bodyPr/>
                    <a:lstStyle/>
                    <a:p>
                      <a:pPr algn="ctr" fontAlgn="b"/>
                      <a:r>
                        <a:rPr lang="es-MX" sz="1050" b="0" i="0" u="none" strike="noStrike" dirty="0">
                          <a:solidFill>
                            <a:srgbClr val="000000"/>
                          </a:solidFill>
                          <a:effectLst/>
                          <a:latin typeface="Arial"/>
                        </a:rPr>
                        <a:t>1%</a:t>
                      </a:r>
                    </a:p>
                  </a:txBody>
                  <a:tcPr marL="90000" marR="90000" marT="46800" marB="46800" anchor="ctr">
                    <a:lnL>
                      <a:noFill/>
                    </a:lnL>
                    <a:lnR>
                      <a:noFill/>
                    </a:lnR>
                    <a:lnT>
                      <a:noFill/>
                    </a:lnT>
                    <a:lnB>
                      <a:noFill/>
                    </a:lnB>
                    <a:noFill/>
                  </a:tcPr>
                </a:tc>
              </a:tr>
              <a:tr h="273416">
                <a:tc>
                  <a:txBody>
                    <a:bodyPr/>
                    <a:lstStyle/>
                    <a:p>
                      <a:pPr algn="l" fontAlgn="b"/>
                      <a:r>
                        <a:rPr lang="es-MX" sz="1050" b="0" i="0" u="none" strike="noStrike" dirty="0">
                          <a:solidFill>
                            <a:srgbClr val="000000"/>
                          </a:solidFill>
                          <a:effectLst/>
                          <a:latin typeface="Arial"/>
                        </a:rPr>
                        <a:t>El estadio de béisbol de Culiacán</a:t>
                      </a:r>
                    </a:p>
                  </a:txBody>
                  <a:tcPr marL="90000" marR="90000" marT="46800" marB="46800" anchor="ctr">
                    <a:lnL>
                      <a:noFill/>
                    </a:lnL>
                    <a:lnR>
                      <a:noFill/>
                    </a:lnR>
                    <a:lnT>
                      <a:noFill/>
                    </a:lnT>
                    <a:lnB>
                      <a:noFill/>
                    </a:lnB>
                    <a:solidFill>
                      <a:schemeClr val="tx1">
                        <a:lumMod val="85000"/>
                      </a:schemeClr>
                    </a:solidFill>
                  </a:tcPr>
                </a:tc>
                <a:tc>
                  <a:txBody>
                    <a:bodyPr/>
                    <a:lstStyle/>
                    <a:p>
                      <a:pPr algn="ctr" fontAlgn="b"/>
                      <a:r>
                        <a:rPr lang="es-MX" sz="1050" b="0" i="0" u="none" strike="noStrike" dirty="0">
                          <a:solidFill>
                            <a:srgbClr val="000000"/>
                          </a:solidFill>
                          <a:effectLst/>
                          <a:latin typeface="Arial"/>
                        </a:rPr>
                        <a:t>1%</a:t>
                      </a:r>
                    </a:p>
                  </a:txBody>
                  <a:tcPr marL="90000" marR="90000" marT="46800" marB="46800" anchor="ctr">
                    <a:lnL>
                      <a:noFill/>
                    </a:lnL>
                    <a:lnR>
                      <a:noFill/>
                    </a:lnR>
                    <a:lnT>
                      <a:noFill/>
                    </a:lnT>
                    <a:lnB>
                      <a:noFill/>
                    </a:lnB>
                    <a:solidFill>
                      <a:schemeClr val="tx1">
                        <a:lumMod val="85000"/>
                      </a:schemeClr>
                    </a:solidFill>
                  </a:tcPr>
                </a:tc>
              </a:tr>
              <a:tr h="273416">
                <a:tc>
                  <a:txBody>
                    <a:bodyPr/>
                    <a:lstStyle/>
                    <a:p>
                      <a:pPr algn="l" fontAlgn="b"/>
                      <a:r>
                        <a:rPr lang="es-MX" sz="1050" b="0" i="0" u="none" strike="noStrike" dirty="0">
                          <a:solidFill>
                            <a:srgbClr val="000000"/>
                          </a:solidFill>
                          <a:effectLst/>
                          <a:latin typeface="Arial"/>
                        </a:rPr>
                        <a:t>Gobierno en movimiento</a:t>
                      </a:r>
                    </a:p>
                  </a:txBody>
                  <a:tcPr marL="90000" marR="90000" marT="46800" marB="46800" anchor="ctr">
                    <a:lnL>
                      <a:noFill/>
                    </a:lnL>
                    <a:lnR>
                      <a:noFill/>
                    </a:lnR>
                    <a:lnT>
                      <a:noFill/>
                    </a:lnT>
                    <a:lnB>
                      <a:noFill/>
                    </a:lnB>
                    <a:noFill/>
                  </a:tcPr>
                </a:tc>
                <a:tc>
                  <a:txBody>
                    <a:bodyPr/>
                    <a:lstStyle/>
                    <a:p>
                      <a:pPr algn="ctr" fontAlgn="b"/>
                      <a:r>
                        <a:rPr lang="es-MX" sz="1050" b="0" i="0" u="none" strike="noStrike" dirty="0">
                          <a:solidFill>
                            <a:srgbClr val="000000"/>
                          </a:solidFill>
                          <a:effectLst/>
                          <a:latin typeface="Arial"/>
                        </a:rPr>
                        <a:t>1%</a:t>
                      </a:r>
                    </a:p>
                  </a:txBody>
                  <a:tcPr marL="90000" marR="90000" marT="46800" marB="46800" anchor="ctr">
                    <a:lnL>
                      <a:noFill/>
                    </a:lnL>
                    <a:lnR>
                      <a:noFill/>
                    </a:lnR>
                    <a:lnT>
                      <a:noFill/>
                    </a:lnT>
                    <a:lnB>
                      <a:noFill/>
                    </a:lnB>
                    <a:noFill/>
                  </a:tcPr>
                </a:tc>
              </a:tr>
              <a:tr h="273416">
                <a:tc>
                  <a:txBody>
                    <a:bodyPr/>
                    <a:lstStyle/>
                    <a:p>
                      <a:pPr algn="l" fontAlgn="b"/>
                      <a:r>
                        <a:rPr lang="es-MX" sz="1050" b="0" i="0" u="none" strike="noStrike" dirty="0">
                          <a:solidFill>
                            <a:srgbClr val="000000"/>
                          </a:solidFill>
                          <a:effectLst/>
                          <a:latin typeface="Arial"/>
                        </a:rPr>
                        <a:t>Otras c/menos menciones</a:t>
                      </a:r>
                    </a:p>
                  </a:txBody>
                  <a:tcPr marL="90000" marR="90000" marT="46800" marB="46800" anchor="ctr">
                    <a:lnL>
                      <a:noFill/>
                    </a:lnL>
                    <a:lnR>
                      <a:noFill/>
                    </a:lnR>
                    <a:lnT>
                      <a:noFill/>
                    </a:lnT>
                    <a:lnB w="12700" cap="flat" cmpd="sng" algn="ctr">
                      <a:noFill/>
                      <a:prstDash val="solid"/>
                      <a:round/>
                      <a:headEnd type="none" w="med" len="med"/>
                      <a:tailEnd type="none" w="med" len="med"/>
                    </a:lnB>
                    <a:solidFill>
                      <a:schemeClr val="tx1">
                        <a:lumMod val="85000"/>
                      </a:schemeClr>
                    </a:solidFill>
                  </a:tcPr>
                </a:tc>
                <a:tc>
                  <a:txBody>
                    <a:bodyPr/>
                    <a:lstStyle/>
                    <a:p>
                      <a:pPr algn="ctr" fontAlgn="b"/>
                      <a:r>
                        <a:rPr lang="es-MX" sz="1050" b="0" i="0" u="none" strike="noStrike" dirty="0">
                          <a:solidFill>
                            <a:srgbClr val="000000"/>
                          </a:solidFill>
                          <a:effectLst/>
                          <a:latin typeface="Arial"/>
                        </a:rPr>
                        <a:t>17%</a:t>
                      </a:r>
                    </a:p>
                  </a:txBody>
                  <a:tcPr marL="90000" marR="90000" marT="46800" marB="46800" anchor="ctr">
                    <a:lnL>
                      <a:noFill/>
                    </a:lnL>
                    <a:lnR>
                      <a:noFill/>
                    </a:lnR>
                    <a:lnT>
                      <a:noFill/>
                    </a:lnT>
                    <a:lnB w="12700" cap="flat" cmpd="sng" algn="ctr">
                      <a:noFill/>
                      <a:prstDash val="solid"/>
                      <a:round/>
                      <a:headEnd type="none" w="med" len="med"/>
                      <a:tailEnd type="none" w="med" len="med"/>
                    </a:lnB>
                    <a:solidFill>
                      <a:schemeClr val="tx1">
                        <a:lumMod val="85000"/>
                      </a:schemeClr>
                    </a:solidFill>
                  </a:tcPr>
                </a:tc>
              </a:tr>
              <a:tr h="273416">
                <a:tc>
                  <a:txBody>
                    <a:bodyPr/>
                    <a:lstStyle/>
                    <a:p>
                      <a:pPr algn="l" fontAlgn="b"/>
                      <a:r>
                        <a:rPr lang="es-MX" sz="1050" b="0" i="0" u="none" strike="noStrike" dirty="0">
                          <a:solidFill>
                            <a:srgbClr val="000000"/>
                          </a:solidFill>
                          <a:effectLst/>
                          <a:latin typeface="Arial"/>
                        </a:rPr>
                        <a:t>No contestó</a:t>
                      </a:r>
                    </a:p>
                  </a:txBody>
                  <a:tcPr marL="90000" marR="90000" marT="46800" marB="46800" anchor="ctr">
                    <a:lnL>
                      <a:noFill/>
                    </a:lnL>
                    <a:lnR>
                      <a:noFill/>
                    </a:lnR>
                    <a:lnT>
                      <a:noFill/>
                    </a:lnT>
                    <a:lnB w="12700" cap="flat" cmpd="sng" algn="ctr">
                      <a:solidFill>
                        <a:schemeClr val="tx1">
                          <a:lumMod val="50000"/>
                        </a:schemeClr>
                      </a:solidFill>
                      <a:prstDash val="solid"/>
                      <a:round/>
                      <a:headEnd type="none" w="med" len="med"/>
                      <a:tailEnd type="none" w="med" len="med"/>
                    </a:lnB>
                    <a:noFill/>
                  </a:tcPr>
                </a:tc>
                <a:tc>
                  <a:txBody>
                    <a:bodyPr/>
                    <a:lstStyle/>
                    <a:p>
                      <a:pPr algn="ctr" fontAlgn="b"/>
                      <a:r>
                        <a:rPr lang="es-MX" sz="1050" b="0" i="0" u="none" strike="noStrike" dirty="0">
                          <a:solidFill>
                            <a:srgbClr val="000000"/>
                          </a:solidFill>
                          <a:effectLst/>
                          <a:latin typeface="Arial"/>
                        </a:rPr>
                        <a:t>3%</a:t>
                      </a:r>
                    </a:p>
                  </a:txBody>
                  <a:tcPr marL="90000" marR="90000" marT="46800" marB="46800" anchor="ctr">
                    <a:lnL>
                      <a:noFill/>
                    </a:lnL>
                    <a:lnR>
                      <a:noFill/>
                    </a:lnR>
                    <a:lnT>
                      <a:noFill/>
                    </a:lnT>
                    <a:lnB w="12700" cap="flat" cmpd="sng" algn="ctr">
                      <a:solidFill>
                        <a:schemeClr val="tx1">
                          <a:lumMod val="50000"/>
                        </a:schemeClr>
                      </a:solidFill>
                      <a:prstDash val="solid"/>
                      <a:round/>
                      <a:headEnd type="none" w="med" len="med"/>
                      <a:tailEnd type="none" w="med" len="med"/>
                    </a:lnB>
                    <a:noFill/>
                  </a:tcPr>
                </a:tc>
              </a:tr>
            </a:tbl>
          </a:graphicData>
        </a:graphic>
      </p:graphicFrame>
      <p:sp>
        <p:nvSpPr>
          <p:cNvPr id="4" name="3 CuadroTexto"/>
          <p:cNvSpPr txBox="1"/>
          <p:nvPr/>
        </p:nvSpPr>
        <p:spPr>
          <a:xfrm>
            <a:off x="899592" y="824588"/>
            <a:ext cx="7200800" cy="461665"/>
          </a:xfrm>
          <a:prstGeom prst="rect">
            <a:avLst/>
          </a:prstGeom>
          <a:noFill/>
        </p:spPr>
        <p:txBody>
          <a:bodyPr wrap="square" rtlCol="0">
            <a:spAutoFit/>
          </a:bodyPr>
          <a:lstStyle/>
          <a:p>
            <a:pPr algn="ctr"/>
            <a:r>
              <a:rPr lang="es-MX" sz="1200" b="1" dirty="0"/>
              <a:t>En su opinión, ¿cuál ha sido el máximo logro del gobierno de Mario López Valdez</a:t>
            </a:r>
            <a:r>
              <a:rPr lang="es-MX" sz="1200" b="1" dirty="0" smtClean="0"/>
              <a:t>?</a:t>
            </a:r>
          </a:p>
          <a:p>
            <a:pPr algn="ctr"/>
            <a:r>
              <a:rPr lang="es-MX" sz="1100" dirty="0" smtClean="0"/>
              <a:t>(% total de entrevistados)</a:t>
            </a:r>
            <a:endParaRPr lang="es-MX" sz="1100" dirty="0"/>
          </a:p>
        </p:txBody>
      </p:sp>
      <p:sp>
        <p:nvSpPr>
          <p:cNvPr id="6" name="Rectángulo 5"/>
          <p:cNvSpPr/>
          <p:nvPr/>
        </p:nvSpPr>
        <p:spPr>
          <a:xfrm>
            <a:off x="179512" y="89674"/>
            <a:ext cx="1718099" cy="338554"/>
          </a:xfrm>
          <a:prstGeom prst="rect">
            <a:avLst/>
          </a:prstGeom>
        </p:spPr>
        <p:txBody>
          <a:bodyPr wrap="none">
            <a:spAutoFit/>
          </a:bodyPr>
          <a:lstStyle/>
          <a:p>
            <a:r>
              <a:rPr lang="es-MX" sz="1600" dirty="0" smtClean="0">
                <a:solidFill>
                  <a:schemeClr val="tx1">
                    <a:lumMod val="65000"/>
                  </a:schemeClr>
                </a:solidFill>
                <a:latin typeface="Franklin Gothic Demi Cond" panose="020B0706030402020204" pitchFamily="34" charset="0"/>
              </a:rPr>
              <a:t>Temas coyunturales</a:t>
            </a:r>
            <a:endParaRPr lang="es-MX" sz="1600" dirty="0">
              <a:solidFill>
                <a:schemeClr val="tx1">
                  <a:lumMod val="65000"/>
                </a:schemeClr>
              </a:solidFill>
              <a:latin typeface="Franklin Gothic Demi Cond" panose="020B0706030402020204" pitchFamily="34" charset="0"/>
            </a:endParaRPr>
          </a:p>
        </p:txBody>
      </p:sp>
      <p:sp>
        <p:nvSpPr>
          <p:cNvPr id="7" name="Rectángulo redondeado 6">
            <a:hlinkClick r:id="rId3" action="ppaction://hlinksldjump"/>
          </p:cNvPr>
          <p:cNvSpPr/>
          <p:nvPr/>
        </p:nvSpPr>
        <p:spPr bwMode="auto">
          <a:xfrm>
            <a:off x="7700728" y="6093296"/>
            <a:ext cx="1112912" cy="346175"/>
          </a:xfrm>
          <a:prstGeom prst="roundRect">
            <a:avLst/>
          </a:prstGeom>
          <a:solidFill>
            <a:srgbClr val="C000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s-MX" sz="1400" b="1" i="0" u="none" strike="noStrike" cap="none" normalizeH="0" baseline="0" dirty="0" smtClean="0">
                <a:ln>
                  <a:noFill/>
                </a:ln>
                <a:solidFill>
                  <a:schemeClr val="tx1"/>
                </a:solidFill>
                <a:effectLst/>
                <a:latin typeface="Arial Narrow" panose="020B0606020202030204" pitchFamily="34" charset="0"/>
              </a:rPr>
              <a:t>Ver cruce</a:t>
            </a:r>
          </a:p>
        </p:txBody>
      </p:sp>
    </p:spTree>
    <p:extLst>
      <p:ext uri="{BB962C8B-B14F-4D97-AF65-F5344CB8AC3E}">
        <p14:creationId xmlns:p14="http://schemas.microsoft.com/office/powerpoint/2010/main" val="3384798454"/>
      </p:ext>
    </p:extLst>
  </p:cSld>
  <p:clrMapOvr>
    <a:masterClrMapping/>
  </p:clrMapOvr>
  <p:transition>
    <p:randomBa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r>
              <a:rPr lang="es-MX" dirty="0" smtClean="0"/>
              <a:t>Respuestas destacadas</a:t>
            </a:r>
            <a:endParaRPr lang="es-MX" dirty="0"/>
          </a:p>
        </p:txBody>
      </p:sp>
      <p:sp>
        <p:nvSpPr>
          <p:cNvPr id="5" name="4 Marcador de contenido"/>
          <p:cNvSpPr>
            <a:spLocks noGrp="1"/>
          </p:cNvSpPr>
          <p:nvPr>
            <p:ph sz="half" idx="1"/>
          </p:nvPr>
        </p:nvSpPr>
        <p:spPr/>
        <p:txBody>
          <a:bodyPr/>
          <a:lstStyle/>
          <a:p>
            <a:r>
              <a:rPr lang="es-MX" sz="1200" dirty="0" smtClean="0"/>
              <a:t>“Creo </a:t>
            </a:r>
            <a:r>
              <a:rPr lang="es-MX" sz="1200" dirty="0"/>
              <a:t>que llegar a su fin, pudiera considerarse su </a:t>
            </a:r>
            <a:r>
              <a:rPr lang="es-MX" sz="1200" dirty="0" smtClean="0"/>
              <a:t>máximo logro.”</a:t>
            </a:r>
          </a:p>
          <a:p>
            <a:r>
              <a:rPr lang="es-MX" sz="1200" dirty="0" smtClean="0"/>
              <a:t>“La </a:t>
            </a:r>
            <a:r>
              <a:rPr lang="es-MX" sz="1200" dirty="0"/>
              <a:t>disminución en los índices de criminalidad</a:t>
            </a:r>
            <a:r>
              <a:rPr lang="es-MX" sz="1200" dirty="0" smtClean="0"/>
              <a:t>.”</a:t>
            </a:r>
          </a:p>
          <a:p>
            <a:r>
              <a:rPr lang="es-MX" sz="1200" dirty="0" smtClean="0"/>
              <a:t>“Cumplir </a:t>
            </a:r>
            <a:r>
              <a:rPr lang="es-MX" sz="1200" dirty="0"/>
              <a:t>en un </a:t>
            </a:r>
            <a:r>
              <a:rPr lang="es-MX" sz="1200" dirty="0" smtClean="0"/>
              <a:t>20% </a:t>
            </a:r>
            <a:r>
              <a:rPr lang="es-MX" sz="1200" dirty="0"/>
              <a:t>las </a:t>
            </a:r>
            <a:r>
              <a:rPr lang="es-MX" sz="1200" dirty="0" smtClean="0"/>
              <a:t>expectativas </a:t>
            </a:r>
            <a:r>
              <a:rPr lang="es-MX" sz="1200" dirty="0"/>
              <a:t>que </a:t>
            </a:r>
            <a:r>
              <a:rPr lang="es-MX" sz="1200" dirty="0" smtClean="0"/>
              <a:t>creó </a:t>
            </a:r>
            <a:r>
              <a:rPr lang="es-MX" sz="1200" dirty="0"/>
              <a:t>en su </a:t>
            </a:r>
            <a:r>
              <a:rPr lang="es-MX" sz="1200" dirty="0" smtClean="0"/>
              <a:t>campaña.”</a:t>
            </a:r>
          </a:p>
          <a:p>
            <a:r>
              <a:rPr lang="es-MX" sz="1200" dirty="0" smtClean="0"/>
              <a:t>“El </a:t>
            </a:r>
            <a:r>
              <a:rPr lang="es-MX" sz="1200" dirty="0"/>
              <a:t>desarrollo </a:t>
            </a:r>
            <a:r>
              <a:rPr lang="es-MX" sz="1200" dirty="0" smtClean="0"/>
              <a:t>de gasoductos </a:t>
            </a:r>
            <a:r>
              <a:rPr lang="es-MX" sz="1200" dirty="0"/>
              <a:t>que traerán beneficios de </a:t>
            </a:r>
            <a:r>
              <a:rPr lang="es-MX" sz="1200" dirty="0" smtClean="0"/>
              <a:t>futuro.”</a:t>
            </a:r>
          </a:p>
          <a:p>
            <a:r>
              <a:rPr lang="es-MX" sz="1200" dirty="0" smtClean="0"/>
              <a:t>“El </a:t>
            </a:r>
            <a:r>
              <a:rPr lang="es-MX" sz="1200" dirty="0"/>
              <a:t>gas, turismo en Mazatlán, casi ningún secuestro. Ha escuchado a todos</a:t>
            </a:r>
            <a:r>
              <a:rPr lang="es-MX" sz="1200" dirty="0" smtClean="0"/>
              <a:t>.”</a:t>
            </a:r>
            <a:endParaRPr lang="es-MX" sz="1200" dirty="0"/>
          </a:p>
          <a:p>
            <a:r>
              <a:rPr lang="es-MX" sz="1200" dirty="0" smtClean="0"/>
              <a:t>“En </a:t>
            </a:r>
            <a:r>
              <a:rPr lang="es-MX" sz="1200" dirty="0"/>
              <a:t>lo personal, me parece que fue un sexenio fallido. No creo que se haya hecho algo trascendente</a:t>
            </a:r>
            <a:r>
              <a:rPr lang="es-MX" sz="1200" dirty="0" smtClean="0"/>
              <a:t>.”</a:t>
            </a:r>
          </a:p>
          <a:p>
            <a:r>
              <a:rPr lang="es-MX" sz="1200" dirty="0" smtClean="0"/>
              <a:t>“La </a:t>
            </a:r>
            <a:r>
              <a:rPr lang="es-MX" sz="1200" dirty="0"/>
              <a:t>continuidad en la atracción de inversiones</a:t>
            </a:r>
            <a:r>
              <a:rPr lang="es-MX" sz="1200" dirty="0" smtClean="0"/>
              <a:t>.”</a:t>
            </a:r>
          </a:p>
          <a:p>
            <a:r>
              <a:rPr lang="es-MX" sz="1200" dirty="0" smtClean="0"/>
              <a:t>“Gobierno pobre y estadio de beisbol de ricos.”</a:t>
            </a:r>
          </a:p>
          <a:p>
            <a:r>
              <a:rPr lang="es-MX" sz="1200" dirty="0" smtClean="0"/>
              <a:t>“Ganar </a:t>
            </a:r>
            <a:r>
              <a:rPr lang="es-MX" sz="1200" dirty="0"/>
              <a:t>la </a:t>
            </a:r>
            <a:r>
              <a:rPr lang="es-MX" sz="1200" dirty="0" smtClean="0"/>
              <a:t>elección</a:t>
            </a:r>
            <a:r>
              <a:rPr lang="es-MX" sz="1200" dirty="0"/>
              <a:t>. Es lo ú</a:t>
            </a:r>
            <a:r>
              <a:rPr lang="es-MX" sz="1200" dirty="0" smtClean="0"/>
              <a:t>nico </a:t>
            </a:r>
            <a:r>
              <a:rPr lang="es-MX" sz="1200" dirty="0"/>
              <a:t>que </a:t>
            </a:r>
            <a:r>
              <a:rPr lang="es-MX" sz="1200" dirty="0" smtClean="0"/>
              <a:t>hizo.”</a:t>
            </a:r>
          </a:p>
          <a:p>
            <a:r>
              <a:rPr lang="es-MX" sz="1200" dirty="0" smtClean="0"/>
              <a:t>“Mantener </a:t>
            </a:r>
            <a:r>
              <a:rPr lang="es-MX" sz="1200" dirty="0"/>
              <a:t>operativa y </a:t>
            </a:r>
            <a:r>
              <a:rPr lang="es-MX" sz="1200" dirty="0" smtClean="0"/>
              <a:t>funcional </a:t>
            </a:r>
            <a:r>
              <a:rPr lang="es-MX" sz="1200" dirty="0"/>
              <a:t>a la Unidad </a:t>
            </a:r>
            <a:r>
              <a:rPr lang="es-MX" sz="1200" dirty="0" smtClean="0"/>
              <a:t>Antisecuestros.”</a:t>
            </a:r>
          </a:p>
          <a:p>
            <a:r>
              <a:rPr lang="es-MX" sz="1200" dirty="0" smtClean="0"/>
              <a:t>“Veo </a:t>
            </a:r>
            <a:r>
              <a:rPr lang="es-MX" sz="1200" dirty="0"/>
              <a:t>muchos más males que cosas </a:t>
            </a:r>
            <a:r>
              <a:rPr lang="es-MX" sz="1200" dirty="0" smtClean="0"/>
              <a:t>positivas: endeudamiento, </a:t>
            </a:r>
            <a:r>
              <a:rPr lang="es-MX" sz="1200" dirty="0"/>
              <a:t>deshonestidad y que probablemente el programa federal de el gas que viene dirigido a más de 26 estados y la conclusión de la carretera Mazatlán de más de 4 sexenios que le tocó su </a:t>
            </a:r>
            <a:r>
              <a:rPr lang="es-MX" sz="1200" dirty="0" smtClean="0"/>
              <a:t>terminación, son </a:t>
            </a:r>
            <a:r>
              <a:rPr lang="es-MX" sz="1200" dirty="0"/>
              <a:t>dos creo más bien proyectos federales bien invertidos La falta de pago del gobierno y la mala aplicación de sus recursos va a marcar esta </a:t>
            </a:r>
            <a:r>
              <a:rPr lang="es-MX" sz="1200" dirty="0" smtClean="0"/>
              <a:t>administración, así como </a:t>
            </a:r>
            <a:r>
              <a:rPr lang="es-MX" sz="1200" dirty="0"/>
              <a:t>su </a:t>
            </a:r>
            <a:r>
              <a:rPr lang="es-MX" sz="1200" dirty="0" smtClean="0"/>
              <a:t>deshonestidad.”</a:t>
            </a:r>
          </a:p>
          <a:p>
            <a:r>
              <a:rPr lang="es-MX" sz="1200" dirty="0" smtClean="0"/>
              <a:t>“Considero </a:t>
            </a:r>
            <a:r>
              <a:rPr lang="es-MX" sz="1200" dirty="0"/>
              <a:t>que dentro de todo, paz social</a:t>
            </a:r>
            <a:r>
              <a:rPr lang="es-MX" sz="1200" dirty="0" smtClean="0"/>
              <a:t>, a </a:t>
            </a:r>
            <a:r>
              <a:rPr lang="es-MX" sz="1200" dirty="0"/>
              <a:t>costa de o</a:t>
            </a:r>
            <a:r>
              <a:rPr lang="es-MX" sz="1200" dirty="0" smtClean="0"/>
              <a:t>bra </a:t>
            </a:r>
            <a:r>
              <a:rPr lang="es-MX" sz="1200" dirty="0"/>
              <a:t>publica y desarrollo </a:t>
            </a:r>
            <a:r>
              <a:rPr lang="es-MX" sz="1200" dirty="0" smtClean="0"/>
              <a:t>rural.</a:t>
            </a:r>
          </a:p>
          <a:p>
            <a:endParaRPr lang="es-MX" sz="1200" dirty="0" smtClean="0"/>
          </a:p>
          <a:p>
            <a:endParaRPr lang="es-MX" sz="1200" dirty="0" smtClean="0"/>
          </a:p>
          <a:p>
            <a:endParaRPr lang="es-MX" sz="1200" dirty="0"/>
          </a:p>
          <a:p>
            <a:endParaRPr lang="es-MX" sz="1200" dirty="0"/>
          </a:p>
        </p:txBody>
      </p:sp>
      <p:sp>
        <p:nvSpPr>
          <p:cNvPr id="6" name="5 Marcador de contenido"/>
          <p:cNvSpPr>
            <a:spLocks noGrp="1"/>
          </p:cNvSpPr>
          <p:nvPr>
            <p:ph sz="half" idx="2"/>
          </p:nvPr>
        </p:nvSpPr>
        <p:spPr/>
        <p:txBody>
          <a:bodyPr/>
          <a:lstStyle/>
          <a:p>
            <a:r>
              <a:rPr lang="es-MX" sz="1200" dirty="0" smtClean="0"/>
              <a:t>“No </a:t>
            </a:r>
            <a:r>
              <a:rPr lang="es-MX" sz="1200" dirty="0"/>
              <a:t>conozco logros significativos que me permitan opinar</a:t>
            </a:r>
            <a:r>
              <a:rPr lang="es-MX" sz="1200" dirty="0" smtClean="0"/>
              <a:t>.”</a:t>
            </a:r>
          </a:p>
          <a:p>
            <a:r>
              <a:rPr lang="es-MX" sz="1200" dirty="0"/>
              <a:t>“Gobierno en movimiento</a:t>
            </a:r>
            <a:r>
              <a:rPr lang="es-MX" sz="1200" dirty="0" smtClean="0"/>
              <a:t>.”</a:t>
            </a:r>
          </a:p>
          <a:p>
            <a:r>
              <a:rPr lang="es-MX" sz="1200" dirty="0" smtClean="0"/>
              <a:t>“No </a:t>
            </a:r>
            <a:r>
              <a:rPr lang="es-MX" sz="1200" dirty="0"/>
              <a:t>le veo ninguno que </a:t>
            </a:r>
            <a:r>
              <a:rPr lang="es-MX" sz="1200" dirty="0" smtClean="0"/>
              <a:t>sobresalga.”</a:t>
            </a:r>
          </a:p>
          <a:p>
            <a:r>
              <a:rPr lang="es-MX" sz="1200" dirty="0" smtClean="0"/>
              <a:t>“Proyecto </a:t>
            </a:r>
            <a:r>
              <a:rPr lang="es-MX" sz="1200" dirty="0"/>
              <a:t>del gas natural</a:t>
            </a:r>
            <a:r>
              <a:rPr lang="es-MX" sz="1200" dirty="0" smtClean="0"/>
              <a:t>.”</a:t>
            </a:r>
          </a:p>
          <a:p>
            <a:r>
              <a:rPr lang="es-MX" sz="1200" dirty="0" smtClean="0"/>
              <a:t>“Para mi, es </a:t>
            </a:r>
            <a:r>
              <a:rPr lang="es-MX" sz="1200" dirty="0"/>
              <a:t>un sexenio opaco, sin grandes cambios o logros</a:t>
            </a:r>
            <a:r>
              <a:rPr lang="es-MX" sz="1200" dirty="0" smtClean="0"/>
              <a:t>.”</a:t>
            </a:r>
          </a:p>
          <a:p>
            <a:r>
              <a:rPr lang="es-MX" sz="1200" dirty="0" smtClean="0"/>
              <a:t>“Recuperar </a:t>
            </a:r>
            <a:r>
              <a:rPr lang="es-MX" sz="1200" dirty="0"/>
              <a:t>los lugares de descanso (</a:t>
            </a:r>
            <a:r>
              <a:rPr lang="es-MX" sz="1200" dirty="0" err="1"/>
              <a:t>Altata</a:t>
            </a:r>
            <a:r>
              <a:rPr lang="es-MX" sz="1200" dirty="0"/>
              <a:t>, Mazatlán), que eran muy violentos</a:t>
            </a:r>
            <a:r>
              <a:rPr lang="es-MX" sz="1200" dirty="0" smtClean="0"/>
              <a:t>.”</a:t>
            </a:r>
          </a:p>
          <a:p>
            <a:r>
              <a:rPr lang="es-MX" sz="1200" dirty="0" smtClean="0"/>
              <a:t>“Percibo </a:t>
            </a:r>
            <a:r>
              <a:rPr lang="es-MX" sz="1200" dirty="0"/>
              <a:t>un sexenio más que </a:t>
            </a:r>
            <a:r>
              <a:rPr lang="es-MX" sz="1200" dirty="0" smtClean="0"/>
              <a:t>mediocre, </a:t>
            </a:r>
            <a:r>
              <a:rPr lang="es-MX" sz="1200" dirty="0"/>
              <a:t>sin ningún gran logro</a:t>
            </a:r>
            <a:r>
              <a:rPr lang="es-MX" sz="1200" dirty="0" smtClean="0"/>
              <a:t>.”</a:t>
            </a:r>
          </a:p>
          <a:p>
            <a:r>
              <a:rPr lang="es-MX" sz="1200" dirty="0" smtClean="0"/>
              <a:t>“Su </a:t>
            </a:r>
            <a:r>
              <a:rPr lang="es-MX" sz="1200" dirty="0"/>
              <a:t>lenguaje claro, el </a:t>
            </a:r>
            <a:r>
              <a:rPr lang="es-MX" sz="1200" dirty="0" smtClean="0"/>
              <a:t>gasoducto</a:t>
            </a:r>
            <a:r>
              <a:rPr lang="es-MX" sz="1200" dirty="0"/>
              <a:t>, involucrar a la sociedad en la responsabilidad del estado que queremos, buen discurso, el </a:t>
            </a:r>
            <a:r>
              <a:rPr lang="es-MX" sz="1200" dirty="0" smtClean="0"/>
              <a:t>Gobierno </a:t>
            </a:r>
            <a:r>
              <a:rPr lang="es-MX" sz="1200" dirty="0"/>
              <a:t>en </a:t>
            </a:r>
            <a:r>
              <a:rPr lang="es-MX" sz="1200" dirty="0" smtClean="0"/>
              <a:t>Movimiento me </a:t>
            </a:r>
            <a:r>
              <a:rPr lang="es-MX" sz="1200" dirty="0"/>
              <a:t>parece un logro</a:t>
            </a:r>
            <a:r>
              <a:rPr lang="es-MX" sz="1200" dirty="0" smtClean="0"/>
              <a:t>.”</a:t>
            </a:r>
          </a:p>
          <a:p>
            <a:r>
              <a:rPr lang="es-MX" sz="1200" dirty="0" smtClean="0"/>
              <a:t>“Tal </a:t>
            </a:r>
            <a:r>
              <a:rPr lang="es-MX" sz="1200" dirty="0"/>
              <a:t>vez en lo deportivo. Creo que al final de las cuentas se va a quedar mucho a </a:t>
            </a:r>
            <a:r>
              <a:rPr lang="es-MX" sz="1200" dirty="0" smtClean="0"/>
              <a:t>deber”</a:t>
            </a:r>
          </a:p>
          <a:p>
            <a:r>
              <a:rPr lang="es-MX" sz="1200" dirty="0" smtClean="0"/>
              <a:t>“La desilusión del cambio que prometió en la operatividad del gobierno en su conjunto. Falto de seriedad, transparencia y eficiencia.”</a:t>
            </a:r>
          </a:p>
          <a:p>
            <a:r>
              <a:rPr lang="es-MX" sz="1200" dirty="0" smtClean="0"/>
              <a:t>“(El mayor logro) podría </a:t>
            </a:r>
            <a:r>
              <a:rPr lang="es-MX" sz="1200" dirty="0"/>
              <a:t>ser parte de la infraestructura que se ha llevado a cabo dentro de su </a:t>
            </a:r>
            <a:r>
              <a:rPr lang="es-MX" sz="1200" dirty="0" smtClean="0"/>
              <a:t>gobierno, como </a:t>
            </a:r>
            <a:r>
              <a:rPr lang="es-MX" sz="1200" dirty="0"/>
              <a:t>la entrada del gas natural. También en el sistema educativo medio superior, somos de los estados con mayor cobertura</a:t>
            </a:r>
            <a:r>
              <a:rPr lang="es-MX" sz="1200" dirty="0" smtClean="0"/>
              <a:t>.”</a:t>
            </a:r>
          </a:p>
          <a:p>
            <a:r>
              <a:rPr lang="es-MX" sz="1200" dirty="0" smtClean="0"/>
              <a:t>“No </a:t>
            </a:r>
            <a:r>
              <a:rPr lang="es-MX" sz="1200" dirty="0"/>
              <a:t>creo que tenga un logro por el cual sea recordado, ya que son mas los problemas de </a:t>
            </a:r>
            <a:r>
              <a:rPr lang="es-MX" sz="1200" dirty="0" smtClean="0"/>
              <a:t>corrupción </a:t>
            </a:r>
            <a:r>
              <a:rPr lang="es-MX" sz="1200" dirty="0"/>
              <a:t>y su falta de liderazgo que ensombrece todo lo que pudo haber </a:t>
            </a:r>
            <a:r>
              <a:rPr lang="es-MX" sz="1200" dirty="0" smtClean="0"/>
              <a:t>hecho.”</a:t>
            </a:r>
          </a:p>
        </p:txBody>
      </p:sp>
      <p:sp>
        <p:nvSpPr>
          <p:cNvPr id="3" name="2 Marcador de número de diapositiva"/>
          <p:cNvSpPr>
            <a:spLocks noGrp="1"/>
          </p:cNvSpPr>
          <p:nvPr>
            <p:ph type="sldNum" sz="quarter" idx="10"/>
          </p:nvPr>
        </p:nvSpPr>
        <p:spPr/>
        <p:txBody>
          <a:bodyPr/>
          <a:lstStyle/>
          <a:p>
            <a:pPr>
              <a:defRPr/>
            </a:pPr>
            <a:fld id="{224C0BB5-8FD2-48FE-8BF9-0AB39B5B5644}" type="slidenum">
              <a:rPr lang="es-ES" smtClean="0"/>
              <a:pPr>
                <a:defRPr/>
              </a:pPr>
              <a:t>13</a:t>
            </a:fld>
            <a:endParaRPr lang="es-ES" dirty="0"/>
          </a:p>
        </p:txBody>
      </p:sp>
    </p:spTree>
  </p:cSld>
  <p:clrMapOvr>
    <a:masterClrMapping/>
  </p:clrMapOvr>
  <p:transition>
    <p:randomBa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1 Título"/>
          <p:cNvSpPr>
            <a:spLocks noGrp="1"/>
          </p:cNvSpPr>
          <p:nvPr>
            <p:ph type="title"/>
          </p:nvPr>
        </p:nvSpPr>
        <p:spPr/>
        <p:txBody>
          <a:bodyPr/>
          <a:lstStyle/>
          <a:p>
            <a:r>
              <a:rPr lang="es-MX" dirty="0" smtClean="0"/>
              <a:t>Mayor falla del gobierno de MLV</a:t>
            </a:r>
            <a:endParaRPr lang="es-ES" dirty="0" smtClean="0"/>
          </a:p>
        </p:txBody>
      </p:sp>
      <p:sp>
        <p:nvSpPr>
          <p:cNvPr id="10242" name="3 Marcador de número de diapositiva"/>
          <p:cNvSpPr>
            <a:spLocks noGrp="1"/>
          </p:cNvSpPr>
          <p:nvPr>
            <p:ph type="sldNum" sz="quarter" idx="10"/>
          </p:nvPr>
        </p:nvSpPr>
        <p:spPr>
          <a:noFill/>
        </p:spPr>
        <p:txBody>
          <a:bodyPr/>
          <a:lstStyle/>
          <a:p>
            <a:fld id="{1C0F6389-4923-4C16-87F0-089CFD36BA73}" type="slidenum">
              <a:rPr lang="es-ES" smtClean="0"/>
              <a:pPr/>
              <a:t>14</a:t>
            </a:fld>
            <a:endParaRPr lang="es-ES" dirty="0" smtClean="0"/>
          </a:p>
        </p:txBody>
      </p:sp>
      <p:sp>
        <p:nvSpPr>
          <p:cNvPr id="4" name="3 CuadroTexto"/>
          <p:cNvSpPr txBox="1"/>
          <p:nvPr/>
        </p:nvSpPr>
        <p:spPr>
          <a:xfrm>
            <a:off x="899592" y="824588"/>
            <a:ext cx="7272808" cy="646331"/>
          </a:xfrm>
          <a:prstGeom prst="rect">
            <a:avLst/>
          </a:prstGeom>
          <a:noFill/>
        </p:spPr>
        <p:txBody>
          <a:bodyPr wrap="square" rtlCol="0">
            <a:spAutoFit/>
          </a:bodyPr>
          <a:lstStyle/>
          <a:p>
            <a:pPr algn="ctr"/>
            <a:r>
              <a:rPr lang="es-MX" sz="1200" b="1" dirty="0"/>
              <a:t>En su opinión, ¿cuál ha sido la mayor falla del gobierno de Mario López </a:t>
            </a:r>
            <a:r>
              <a:rPr lang="es-MX" sz="1200" b="1" dirty="0" smtClean="0"/>
              <a:t>Valdez,</a:t>
            </a:r>
          </a:p>
          <a:p>
            <a:pPr algn="ctr"/>
            <a:r>
              <a:rPr lang="es-MX" sz="1200" b="1" dirty="0" smtClean="0"/>
              <a:t>en </a:t>
            </a:r>
            <a:r>
              <a:rPr lang="es-MX" sz="1200" b="1" dirty="0"/>
              <a:t>qué ha quedado a deber? </a:t>
            </a:r>
            <a:endParaRPr lang="es-MX" sz="1200" b="1" dirty="0" smtClean="0"/>
          </a:p>
          <a:p>
            <a:pPr algn="ctr"/>
            <a:r>
              <a:rPr lang="es-MX" sz="1100" dirty="0" smtClean="0"/>
              <a:t>(% total de entrevistados)</a:t>
            </a:r>
            <a:endParaRPr lang="es-MX" sz="1100" dirty="0"/>
          </a:p>
        </p:txBody>
      </p:sp>
      <p:graphicFrame>
        <p:nvGraphicFramePr>
          <p:cNvPr id="8" name="7 Tabla"/>
          <p:cNvGraphicFramePr>
            <a:graphicFrameLocks noGrp="1"/>
          </p:cNvGraphicFramePr>
          <p:nvPr>
            <p:extLst>
              <p:ext uri="{D42A27DB-BD31-4B8C-83A1-F6EECF244321}">
                <p14:modId xmlns:p14="http://schemas.microsoft.com/office/powerpoint/2010/main" val="2629720742"/>
              </p:ext>
            </p:extLst>
          </p:nvPr>
        </p:nvGraphicFramePr>
        <p:xfrm>
          <a:off x="2771800" y="1628796"/>
          <a:ext cx="3744416" cy="4092161"/>
        </p:xfrm>
        <a:graphic>
          <a:graphicData uri="http://schemas.openxmlformats.org/drawingml/2006/table">
            <a:tbl>
              <a:tblPr/>
              <a:tblGrid>
                <a:gridCol w="3008906"/>
                <a:gridCol w="735510"/>
              </a:tblGrid>
              <a:tr h="325491">
                <a:tc>
                  <a:txBody>
                    <a:bodyPr/>
                    <a:lstStyle/>
                    <a:p>
                      <a:pPr algn="l" rtl="0" fontAlgn="b"/>
                      <a:r>
                        <a:rPr lang="es-MX" sz="1600" b="0" i="0" u="none" strike="noStrike" dirty="0" smtClean="0">
                          <a:solidFill>
                            <a:srgbClr val="000000"/>
                          </a:solidFill>
                          <a:effectLst/>
                          <a:latin typeface="Arial"/>
                        </a:rPr>
                        <a:t>Inseguridad / delincuencia / violencia</a:t>
                      </a:r>
                      <a:endParaRPr lang="es-MX" sz="1600" b="0" i="0" u="none" strike="noStrike" dirty="0">
                        <a:solidFill>
                          <a:srgbClr val="000000"/>
                        </a:solidFill>
                        <a:effectLst/>
                        <a:latin typeface="Arial"/>
                      </a:endParaRPr>
                    </a:p>
                  </a:txBody>
                  <a:tcPr marL="90000" marR="90000" marT="46800" marB="46800" anchor="ctr">
                    <a:lnL>
                      <a:noFill/>
                    </a:lnL>
                    <a:lnR>
                      <a:noFill/>
                    </a:lnR>
                    <a:lnT>
                      <a:noFill/>
                    </a:lnT>
                    <a:lnB>
                      <a:noFill/>
                    </a:lnB>
                    <a:solidFill>
                      <a:schemeClr val="tx1">
                        <a:lumMod val="85000"/>
                      </a:schemeClr>
                    </a:solidFill>
                  </a:tcPr>
                </a:tc>
                <a:tc>
                  <a:txBody>
                    <a:bodyPr/>
                    <a:lstStyle/>
                    <a:p>
                      <a:pPr algn="ctr" fontAlgn="b"/>
                      <a:r>
                        <a:rPr lang="es-MX" sz="1600" b="0" i="0" u="none" strike="noStrike" dirty="0" smtClean="0">
                          <a:solidFill>
                            <a:srgbClr val="000000"/>
                          </a:solidFill>
                          <a:effectLst/>
                          <a:latin typeface="Arial"/>
                        </a:rPr>
                        <a:t>23%</a:t>
                      </a:r>
                      <a:endParaRPr lang="es-MX" sz="1600" b="0" i="0" u="none" strike="noStrike" dirty="0">
                        <a:solidFill>
                          <a:srgbClr val="000000"/>
                        </a:solidFill>
                        <a:effectLst/>
                        <a:latin typeface="Arial"/>
                      </a:endParaRPr>
                    </a:p>
                  </a:txBody>
                  <a:tcPr marL="90000" marR="90000" marT="46800" marB="46800" anchor="ctr">
                    <a:lnL>
                      <a:noFill/>
                    </a:lnL>
                    <a:lnR>
                      <a:noFill/>
                    </a:lnR>
                    <a:lnT>
                      <a:noFill/>
                    </a:lnT>
                    <a:lnB>
                      <a:noFill/>
                    </a:lnB>
                    <a:solidFill>
                      <a:schemeClr val="tx1">
                        <a:lumMod val="85000"/>
                      </a:schemeClr>
                    </a:solidFill>
                  </a:tcPr>
                </a:tc>
              </a:tr>
              <a:tr h="325491">
                <a:tc>
                  <a:txBody>
                    <a:bodyPr/>
                    <a:lstStyle/>
                    <a:p>
                      <a:pPr algn="l" rtl="0" fontAlgn="b"/>
                      <a:r>
                        <a:rPr lang="es-MX" sz="1400" b="0" i="0" u="none" strike="noStrike" dirty="0">
                          <a:solidFill>
                            <a:srgbClr val="000000"/>
                          </a:solidFill>
                          <a:effectLst/>
                          <a:latin typeface="Arial"/>
                        </a:rPr>
                        <a:t>La </a:t>
                      </a:r>
                      <a:r>
                        <a:rPr lang="es-MX" sz="1400" b="0" i="0" u="none" strike="noStrike" dirty="0" smtClean="0">
                          <a:solidFill>
                            <a:srgbClr val="000000"/>
                          </a:solidFill>
                          <a:effectLst/>
                          <a:latin typeface="Arial"/>
                        </a:rPr>
                        <a:t>corrupción, falta de transparencia</a:t>
                      </a:r>
                      <a:r>
                        <a:rPr lang="es-MX" sz="1400" b="0" i="0" u="none" strike="noStrike" baseline="0" dirty="0" smtClean="0">
                          <a:solidFill>
                            <a:srgbClr val="000000"/>
                          </a:solidFill>
                          <a:effectLst/>
                          <a:latin typeface="Arial"/>
                        </a:rPr>
                        <a:t> en sus acciones</a:t>
                      </a:r>
                      <a:endParaRPr lang="es-MX" sz="1400" b="0" i="0" u="none" strike="noStrike" dirty="0">
                        <a:solidFill>
                          <a:srgbClr val="000000"/>
                        </a:solidFill>
                        <a:effectLst/>
                        <a:latin typeface="Arial"/>
                      </a:endParaRPr>
                    </a:p>
                  </a:txBody>
                  <a:tcPr marL="90000" marR="90000" marT="46800" marB="46800" anchor="ctr">
                    <a:lnL>
                      <a:noFill/>
                    </a:lnL>
                    <a:lnR>
                      <a:noFill/>
                    </a:lnR>
                    <a:lnT>
                      <a:noFill/>
                    </a:lnT>
                    <a:lnB>
                      <a:noFill/>
                    </a:lnB>
                    <a:noFill/>
                  </a:tcPr>
                </a:tc>
                <a:tc>
                  <a:txBody>
                    <a:bodyPr/>
                    <a:lstStyle/>
                    <a:p>
                      <a:pPr algn="ctr" fontAlgn="b"/>
                      <a:r>
                        <a:rPr lang="es-MX" sz="1400" b="0" i="0" u="none" strike="noStrike" dirty="0" smtClean="0">
                          <a:solidFill>
                            <a:srgbClr val="000000"/>
                          </a:solidFill>
                          <a:effectLst/>
                          <a:latin typeface="Arial"/>
                        </a:rPr>
                        <a:t>20%</a:t>
                      </a:r>
                      <a:endParaRPr lang="es-MX" sz="1400" b="0" i="0" u="none" strike="noStrike" dirty="0">
                        <a:solidFill>
                          <a:srgbClr val="000000"/>
                        </a:solidFill>
                        <a:effectLst/>
                        <a:latin typeface="Arial"/>
                      </a:endParaRPr>
                    </a:p>
                  </a:txBody>
                  <a:tcPr marL="90000" marR="90000" marT="46800" marB="46800" anchor="ctr">
                    <a:lnL>
                      <a:noFill/>
                    </a:lnL>
                    <a:lnR>
                      <a:noFill/>
                    </a:lnR>
                    <a:lnT>
                      <a:noFill/>
                    </a:lnT>
                    <a:lnB>
                      <a:noFill/>
                    </a:lnB>
                    <a:noFill/>
                  </a:tcPr>
                </a:tc>
              </a:tr>
              <a:tr h="277011">
                <a:tc>
                  <a:txBody>
                    <a:bodyPr/>
                    <a:lstStyle/>
                    <a:p>
                      <a:pPr algn="l" fontAlgn="b"/>
                      <a:r>
                        <a:rPr lang="es-MX" sz="1100" b="0" i="0" u="none" strike="noStrike" dirty="0">
                          <a:solidFill>
                            <a:srgbClr val="000000"/>
                          </a:solidFill>
                          <a:effectLst/>
                          <a:latin typeface="Arial"/>
                        </a:rPr>
                        <a:t>Endeudamiento</a:t>
                      </a:r>
                    </a:p>
                  </a:txBody>
                  <a:tcPr marL="90000" marR="90000" marT="46800" marB="46800" anchor="ctr">
                    <a:lnL>
                      <a:noFill/>
                    </a:lnL>
                    <a:lnR>
                      <a:noFill/>
                    </a:lnR>
                    <a:lnT>
                      <a:noFill/>
                    </a:lnT>
                    <a:lnB>
                      <a:noFill/>
                    </a:lnB>
                    <a:solidFill>
                      <a:schemeClr val="tx1">
                        <a:lumMod val="85000"/>
                      </a:schemeClr>
                    </a:solidFill>
                  </a:tcPr>
                </a:tc>
                <a:tc>
                  <a:txBody>
                    <a:bodyPr/>
                    <a:lstStyle/>
                    <a:p>
                      <a:pPr algn="ctr" fontAlgn="b"/>
                      <a:r>
                        <a:rPr lang="es-MX" sz="1100" b="0" i="0" u="none" strike="noStrike" dirty="0">
                          <a:solidFill>
                            <a:srgbClr val="000000"/>
                          </a:solidFill>
                          <a:effectLst/>
                          <a:latin typeface="Arial"/>
                        </a:rPr>
                        <a:t>5%</a:t>
                      </a:r>
                    </a:p>
                  </a:txBody>
                  <a:tcPr marL="90000" marR="90000" marT="46800" marB="46800" anchor="ctr">
                    <a:lnL>
                      <a:noFill/>
                    </a:lnL>
                    <a:lnR>
                      <a:noFill/>
                    </a:lnR>
                    <a:lnT>
                      <a:noFill/>
                    </a:lnT>
                    <a:lnB>
                      <a:noFill/>
                    </a:lnB>
                    <a:solidFill>
                      <a:schemeClr val="tx1">
                        <a:lumMod val="85000"/>
                      </a:schemeClr>
                    </a:solidFill>
                  </a:tcPr>
                </a:tc>
              </a:tr>
              <a:tr h="277011">
                <a:tc>
                  <a:txBody>
                    <a:bodyPr/>
                    <a:lstStyle/>
                    <a:p>
                      <a:pPr algn="l" fontAlgn="b"/>
                      <a:r>
                        <a:rPr lang="es-MX" sz="1100" b="0" i="0" u="none" strike="noStrike" dirty="0">
                          <a:solidFill>
                            <a:srgbClr val="000000"/>
                          </a:solidFill>
                          <a:effectLst/>
                          <a:latin typeface="Arial"/>
                        </a:rPr>
                        <a:t>No han hecho nada</a:t>
                      </a:r>
                    </a:p>
                  </a:txBody>
                  <a:tcPr marL="90000" marR="90000" marT="46800" marB="46800" anchor="ctr">
                    <a:lnL>
                      <a:noFill/>
                    </a:lnL>
                    <a:lnR>
                      <a:noFill/>
                    </a:lnR>
                    <a:lnT>
                      <a:noFill/>
                    </a:lnT>
                    <a:lnB>
                      <a:noFill/>
                    </a:lnB>
                    <a:noFill/>
                  </a:tcPr>
                </a:tc>
                <a:tc>
                  <a:txBody>
                    <a:bodyPr/>
                    <a:lstStyle/>
                    <a:p>
                      <a:pPr algn="ctr" fontAlgn="b"/>
                      <a:r>
                        <a:rPr lang="es-MX" sz="1100" b="0" i="0" u="none" strike="noStrike" dirty="0">
                          <a:solidFill>
                            <a:srgbClr val="000000"/>
                          </a:solidFill>
                          <a:effectLst/>
                          <a:latin typeface="Arial"/>
                        </a:rPr>
                        <a:t>5%</a:t>
                      </a:r>
                    </a:p>
                  </a:txBody>
                  <a:tcPr marL="90000" marR="90000" marT="46800" marB="46800" anchor="ctr">
                    <a:lnL>
                      <a:noFill/>
                    </a:lnL>
                    <a:lnR>
                      <a:noFill/>
                    </a:lnR>
                    <a:lnT>
                      <a:noFill/>
                    </a:lnT>
                    <a:lnB>
                      <a:noFill/>
                    </a:lnB>
                    <a:noFill/>
                  </a:tcPr>
                </a:tc>
              </a:tr>
              <a:tr h="277011">
                <a:tc>
                  <a:txBody>
                    <a:bodyPr/>
                    <a:lstStyle/>
                    <a:p>
                      <a:pPr algn="l" rtl="0" fontAlgn="b"/>
                      <a:r>
                        <a:rPr lang="es-MX" sz="1100" b="0" i="0" u="none" strike="noStrike" dirty="0">
                          <a:solidFill>
                            <a:srgbClr val="000000"/>
                          </a:solidFill>
                          <a:effectLst/>
                          <a:latin typeface="Arial"/>
                        </a:rPr>
                        <a:t>No cumplir promesas de campaña</a:t>
                      </a:r>
                    </a:p>
                  </a:txBody>
                  <a:tcPr marL="90000" marR="90000" marT="46800" marB="46800" anchor="ctr">
                    <a:lnL>
                      <a:noFill/>
                    </a:lnL>
                    <a:lnR>
                      <a:noFill/>
                    </a:lnR>
                    <a:lnT>
                      <a:noFill/>
                    </a:lnT>
                    <a:lnB>
                      <a:noFill/>
                    </a:lnB>
                    <a:solidFill>
                      <a:schemeClr val="tx1">
                        <a:lumMod val="85000"/>
                      </a:schemeClr>
                    </a:solidFill>
                  </a:tcPr>
                </a:tc>
                <a:tc>
                  <a:txBody>
                    <a:bodyPr/>
                    <a:lstStyle/>
                    <a:p>
                      <a:pPr algn="ctr" fontAlgn="b"/>
                      <a:r>
                        <a:rPr lang="es-MX" sz="1100" b="0" i="0" u="none" strike="noStrike" dirty="0">
                          <a:solidFill>
                            <a:srgbClr val="000000"/>
                          </a:solidFill>
                          <a:effectLst/>
                          <a:latin typeface="Arial"/>
                        </a:rPr>
                        <a:t>4%</a:t>
                      </a:r>
                    </a:p>
                  </a:txBody>
                  <a:tcPr marL="90000" marR="90000" marT="46800" marB="46800" anchor="ctr">
                    <a:lnL>
                      <a:noFill/>
                    </a:lnL>
                    <a:lnR>
                      <a:noFill/>
                    </a:lnR>
                    <a:lnT>
                      <a:noFill/>
                    </a:lnT>
                    <a:lnB>
                      <a:noFill/>
                    </a:lnB>
                    <a:solidFill>
                      <a:schemeClr val="tx1">
                        <a:lumMod val="85000"/>
                      </a:schemeClr>
                    </a:solidFill>
                  </a:tcPr>
                </a:tc>
              </a:tr>
              <a:tr h="277011">
                <a:tc>
                  <a:txBody>
                    <a:bodyPr/>
                    <a:lstStyle/>
                    <a:p>
                      <a:pPr algn="l" fontAlgn="b"/>
                      <a:r>
                        <a:rPr lang="es-MX" sz="1100" b="0" i="0" u="none" strike="noStrike" dirty="0">
                          <a:solidFill>
                            <a:srgbClr val="000000"/>
                          </a:solidFill>
                          <a:effectLst/>
                          <a:latin typeface="Arial"/>
                        </a:rPr>
                        <a:t>Equipo de trabajo de los políticos</a:t>
                      </a:r>
                    </a:p>
                  </a:txBody>
                  <a:tcPr marL="90000" marR="90000" marT="46800" marB="46800" anchor="ctr">
                    <a:lnL>
                      <a:noFill/>
                    </a:lnL>
                    <a:lnR>
                      <a:noFill/>
                    </a:lnR>
                    <a:lnT>
                      <a:noFill/>
                    </a:lnT>
                    <a:lnB>
                      <a:noFill/>
                    </a:lnB>
                    <a:noFill/>
                  </a:tcPr>
                </a:tc>
                <a:tc>
                  <a:txBody>
                    <a:bodyPr/>
                    <a:lstStyle/>
                    <a:p>
                      <a:pPr algn="ctr" fontAlgn="b"/>
                      <a:r>
                        <a:rPr lang="es-MX" sz="1100" b="0" i="0" u="none" strike="noStrike" dirty="0">
                          <a:solidFill>
                            <a:srgbClr val="000000"/>
                          </a:solidFill>
                          <a:effectLst/>
                          <a:latin typeface="Arial"/>
                        </a:rPr>
                        <a:t>3%</a:t>
                      </a:r>
                    </a:p>
                  </a:txBody>
                  <a:tcPr marL="90000" marR="90000" marT="46800" marB="46800" anchor="ctr">
                    <a:lnL>
                      <a:noFill/>
                    </a:lnL>
                    <a:lnR>
                      <a:noFill/>
                    </a:lnR>
                    <a:lnT>
                      <a:noFill/>
                    </a:lnT>
                    <a:lnB>
                      <a:noFill/>
                    </a:lnB>
                    <a:noFill/>
                  </a:tcPr>
                </a:tc>
              </a:tr>
              <a:tr h="268931">
                <a:tc>
                  <a:txBody>
                    <a:bodyPr/>
                    <a:lstStyle/>
                    <a:p>
                      <a:pPr algn="l" fontAlgn="b"/>
                      <a:r>
                        <a:rPr lang="es-MX" sz="1050" b="0" i="0" u="none" strike="noStrike" dirty="0">
                          <a:solidFill>
                            <a:srgbClr val="000000"/>
                          </a:solidFill>
                          <a:effectLst/>
                          <a:latin typeface="Arial"/>
                        </a:rPr>
                        <a:t>Impunidad</a:t>
                      </a:r>
                    </a:p>
                  </a:txBody>
                  <a:tcPr marL="90000" marR="90000" marT="46800" marB="46800" anchor="ctr">
                    <a:lnL>
                      <a:noFill/>
                    </a:lnL>
                    <a:lnR>
                      <a:noFill/>
                    </a:lnR>
                    <a:lnT>
                      <a:noFill/>
                    </a:lnT>
                    <a:lnB>
                      <a:noFill/>
                    </a:lnB>
                    <a:solidFill>
                      <a:schemeClr val="tx1">
                        <a:lumMod val="85000"/>
                      </a:schemeClr>
                    </a:solidFill>
                  </a:tcPr>
                </a:tc>
                <a:tc>
                  <a:txBody>
                    <a:bodyPr/>
                    <a:lstStyle/>
                    <a:p>
                      <a:pPr algn="ctr" fontAlgn="b"/>
                      <a:r>
                        <a:rPr lang="es-MX" sz="1050" b="0" i="0" u="none" strike="noStrike" dirty="0">
                          <a:solidFill>
                            <a:srgbClr val="000000"/>
                          </a:solidFill>
                          <a:effectLst/>
                          <a:latin typeface="Arial"/>
                        </a:rPr>
                        <a:t>2%</a:t>
                      </a:r>
                    </a:p>
                  </a:txBody>
                  <a:tcPr marL="90000" marR="90000" marT="46800" marB="46800" anchor="ctr">
                    <a:lnL>
                      <a:noFill/>
                    </a:lnL>
                    <a:lnR>
                      <a:noFill/>
                    </a:lnR>
                    <a:lnT>
                      <a:noFill/>
                    </a:lnT>
                    <a:lnB>
                      <a:noFill/>
                    </a:lnB>
                    <a:solidFill>
                      <a:schemeClr val="tx1">
                        <a:lumMod val="85000"/>
                      </a:schemeClr>
                    </a:solidFill>
                  </a:tcPr>
                </a:tc>
              </a:tr>
              <a:tr h="268931">
                <a:tc>
                  <a:txBody>
                    <a:bodyPr/>
                    <a:lstStyle/>
                    <a:p>
                      <a:pPr algn="l" rtl="0" fontAlgn="b"/>
                      <a:r>
                        <a:rPr lang="es-MX" sz="1050" b="0" i="0" u="none" strike="noStrike" dirty="0">
                          <a:solidFill>
                            <a:srgbClr val="000000"/>
                          </a:solidFill>
                          <a:effectLst/>
                          <a:latin typeface="Arial"/>
                        </a:rPr>
                        <a:t>Falta educación</a:t>
                      </a:r>
                    </a:p>
                  </a:txBody>
                  <a:tcPr marL="90000" marR="90000" marT="46800" marB="46800" anchor="ctr">
                    <a:lnL>
                      <a:noFill/>
                    </a:lnL>
                    <a:lnR>
                      <a:noFill/>
                    </a:lnR>
                    <a:lnT>
                      <a:noFill/>
                    </a:lnT>
                    <a:lnB>
                      <a:noFill/>
                    </a:lnB>
                    <a:noFill/>
                  </a:tcPr>
                </a:tc>
                <a:tc>
                  <a:txBody>
                    <a:bodyPr/>
                    <a:lstStyle/>
                    <a:p>
                      <a:pPr algn="ctr" fontAlgn="b"/>
                      <a:r>
                        <a:rPr lang="es-MX" sz="1050" b="0" i="0" u="none" strike="noStrike" dirty="0">
                          <a:solidFill>
                            <a:srgbClr val="000000"/>
                          </a:solidFill>
                          <a:effectLst/>
                          <a:latin typeface="Arial"/>
                        </a:rPr>
                        <a:t>1%</a:t>
                      </a:r>
                    </a:p>
                  </a:txBody>
                  <a:tcPr marL="90000" marR="90000" marT="46800" marB="46800" anchor="ctr">
                    <a:lnL>
                      <a:noFill/>
                    </a:lnL>
                    <a:lnR>
                      <a:noFill/>
                    </a:lnR>
                    <a:lnT>
                      <a:noFill/>
                    </a:lnT>
                    <a:lnB>
                      <a:noFill/>
                    </a:lnB>
                    <a:noFill/>
                  </a:tcPr>
                </a:tc>
              </a:tr>
              <a:tr h="268931">
                <a:tc>
                  <a:txBody>
                    <a:bodyPr/>
                    <a:lstStyle/>
                    <a:p>
                      <a:pPr algn="l" rtl="0" fontAlgn="b"/>
                      <a:r>
                        <a:rPr lang="es-MX" sz="1050" b="0" i="0" u="none" strike="noStrike" dirty="0">
                          <a:solidFill>
                            <a:srgbClr val="000000"/>
                          </a:solidFill>
                          <a:effectLst/>
                          <a:latin typeface="Arial"/>
                        </a:rPr>
                        <a:t>Falta de empleos</a:t>
                      </a:r>
                    </a:p>
                  </a:txBody>
                  <a:tcPr marL="90000" marR="90000" marT="46800" marB="46800" anchor="ctr">
                    <a:lnL>
                      <a:noFill/>
                    </a:lnL>
                    <a:lnR>
                      <a:noFill/>
                    </a:lnR>
                    <a:lnT>
                      <a:noFill/>
                    </a:lnT>
                    <a:lnB>
                      <a:noFill/>
                    </a:lnB>
                    <a:solidFill>
                      <a:schemeClr val="tx1">
                        <a:lumMod val="85000"/>
                      </a:schemeClr>
                    </a:solidFill>
                  </a:tcPr>
                </a:tc>
                <a:tc>
                  <a:txBody>
                    <a:bodyPr/>
                    <a:lstStyle/>
                    <a:p>
                      <a:pPr algn="ctr" fontAlgn="b"/>
                      <a:r>
                        <a:rPr lang="es-MX" sz="1050" b="0" i="0" u="none" strike="noStrike" dirty="0">
                          <a:solidFill>
                            <a:srgbClr val="000000"/>
                          </a:solidFill>
                          <a:effectLst/>
                          <a:latin typeface="Arial"/>
                        </a:rPr>
                        <a:t>1%</a:t>
                      </a:r>
                    </a:p>
                  </a:txBody>
                  <a:tcPr marL="90000" marR="90000" marT="46800" marB="46800" anchor="ctr">
                    <a:lnL>
                      <a:noFill/>
                    </a:lnL>
                    <a:lnR>
                      <a:noFill/>
                    </a:lnR>
                    <a:lnT>
                      <a:noFill/>
                    </a:lnT>
                    <a:lnB>
                      <a:noFill/>
                    </a:lnB>
                    <a:solidFill>
                      <a:schemeClr val="tx1">
                        <a:lumMod val="85000"/>
                      </a:schemeClr>
                    </a:solidFill>
                  </a:tcPr>
                </a:tc>
              </a:tr>
              <a:tr h="268931">
                <a:tc>
                  <a:txBody>
                    <a:bodyPr/>
                    <a:lstStyle/>
                    <a:p>
                      <a:pPr algn="l" fontAlgn="b"/>
                      <a:r>
                        <a:rPr lang="es-MX" sz="1050" b="0" i="0" u="none" strike="noStrike" dirty="0">
                          <a:solidFill>
                            <a:srgbClr val="000000"/>
                          </a:solidFill>
                          <a:effectLst/>
                          <a:latin typeface="Arial"/>
                        </a:rPr>
                        <a:t>Falta de seriedad</a:t>
                      </a:r>
                    </a:p>
                  </a:txBody>
                  <a:tcPr marL="90000" marR="90000" marT="46800" marB="46800" anchor="ctr">
                    <a:lnL>
                      <a:noFill/>
                    </a:lnL>
                    <a:lnR>
                      <a:noFill/>
                    </a:lnR>
                    <a:lnT>
                      <a:noFill/>
                    </a:lnT>
                    <a:lnB>
                      <a:noFill/>
                    </a:lnB>
                    <a:noFill/>
                  </a:tcPr>
                </a:tc>
                <a:tc>
                  <a:txBody>
                    <a:bodyPr/>
                    <a:lstStyle/>
                    <a:p>
                      <a:pPr algn="ctr" fontAlgn="b"/>
                      <a:r>
                        <a:rPr lang="es-MX" sz="1050" b="0" i="0" u="none" strike="noStrike" dirty="0">
                          <a:solidFill>
                            <a:srgbClr val="000000"/>
                          </a:solidFill>
                          <a:effectLst/>
                          <a:latin typeface="Arial"/>
                        </a:rPr>
                        <a:t>1%</a:t>
                      </a:r>
                    </a:p>
                  </a:txBody>
                  <a:tcPr marL="90000" marR="90000" marT="46800" marB="46800" anchor="ctr">
                    <a:lnL>
                      <a:noFill/>
                    </a:lnL>
                    <a:lnR>
                      <a:noFill/>
                    </a:lnR>
                    <a:lnT>
                      <a:noFill/>
                    </a:lnT>
                    <a:lnB>
                      <a:noFill/>
                    </a:lnB>
                    <a:noFill/>
                  </a:tcPr>
                </a:tc>
              </a:tr>
              <a:tr h="268931">
                <a:tc>
                  <a:txBody>
                    <a:bodyPr/>
                    <a:lstStyle/>
                    <a:p>
                      <a:pPr algn="l" fontAlgn="b"/>
                      <a:r>
                        <a:rPr lang="es-MX" sz="1050" b="0" i="0" u="none" strike="noStrike" dirty="0">
                          <a:solidFill>
                            <a:srgbClr val="000000"/>
                          </a:solidFill>
                          <a:effectLst/>
                          <a:latin typeface="Arial"/>
                        </a:rPr>
                        <a:t>Narcotráfico</a:t>
                      </a:r>
                    </a:p>
                  </a:txBody>
                  <a:tcPr marL="90000" marR="90000" marT="46800" marB="46800" anchor="ctr">
                    <a:lnL>
                      <a:noFill/>
                    </a:lnL>
                    <a:lnR>
                      <a:noFill/>
                    </a:lnR>
                    <a:lnT>
                      <a:noFill/>
                    </a:lnT>
                    <a:lnB>
                      <a:noFill/>
                    </a:lnB>
                    <a:solidFill>
                      <a:schemeClr val="tx1">
                        <a:lumMod val="85000"/>
                      </a:schemeClr>
                    </a:solidFill>
                  </a:tcPr>
                </a:tc>
                <a:tc>
                  <a:txBody>
                    <a:bodyPr/>
                    <a:lstStyle/>
                    <a:p>
                      <a:pPr algn="ctr" fontAlgn="b"/>
                      <a:r>
                        <a:rPr lang="es-MX" sz="1050" b="0" i="0" u="none" strike="noStrike" dirty="0">
                          <a:solidFill>
                            <a:srgbClr val="000000"/>
                          </a:solidFill>
                          <a:effectLst/>
                          <a:latin typeface="Arial"/>
                        </a:rPr>
                        <a:t>1%</a:t>
                      </a:r>
                    </a:p>
                  </a:txBody>
                  <a:tcPr marL="90000" marR="90000" marT="46800" marB="46800" anchor="ctr">
                    <a:lnL>
                      <a:noFill/>
                    </a:lnL>
                    <a:lnR>
                      <a:noFill/>
                    </a:lnR>
                    <a:lnT>
                      <a:noFill/>
                    </a:lnT>
                    <a:lnB>
                      <a:noFill/>
                    </a:lnB>
                    <a:solidFill>
                      <a:schemeClr val="tx1">
                        <a:lumMod val="85000"/>
                      </a:schemeClr>
                    </a:solidFill>
                  </a:tcPr>
                </a:tc>
              </a:tr>
              <a:tr h="268931">
                <a:tc>
                  <a:txBody>
                    <a:bodyPr/>
                    <a:lstStyle/>
                    <a:p>
                      <a:pPr algn="l" fontAlgn="b"/>
                      <a:r>
                        <a:rPr lang="es-MX" sz="1050" b="0" i="0" u="none" strike="noStrike" dirty="0">
                          <a:solidFill>
                            <a:srgbClr val="000000"/>
                          </a:solidFill>
                          <a:effectLst/>
                          <a:latin typeface="Arial"/>
                        </a:rPr>
                        <a:t>Otras c/menos menciones</a:t>
                      </a:r>
                    </a:p>
                  </a:txBody>
                  <a:tcPr marL="90000" marR="90000" marT="46800" marB="46800" anchor="ctr">
                    <a:lnL>
                      <a:noFill/>
                    </a:lnL>
                    <a:lnR>
                      <a:noFill/>
                    </a:lnR>
                    <a:lnT>
                      <a:noFill/>
                    </a:lnT>
                    <a:lnB w="12700" cap="flat" cmpd="sng" algn="ctr">
                      <a:noFill/>
                      <a:prstDash val="solid"/>
                      <a:round/>
                      <a:headEnd type="none" w="med" len="med"/>
                      <a:tailEnd type="none" w="med" len="med"/>
                    </a:lnB>
                    <a:noFill/>
                  </a:tcPr>
                </a:tc>
                <a:tc>
                  <a:txBody>
                    <a:bodyPr/>
                    <a:lstStyle/>
                    <a:p>
                      <a:pPr algn="ctr" fontAlgn="b"/>
                      <a:r>
                        <a:rPr lang="es-MX" sz="1050" b="0" i="0" u="none" strike="noStrike" dirty="0">
                          <a:solidFill>
                            <a:srgbClr val="000000"/>
                          </a:solidFill>
                          <a:effectLst/>
                          <a:latin typeface="Arial"/>
                        </a:rPr>
                        <a:t>34%</a:t>
                      </a:r>
                    </a:p>
                  </a:txBody>
                  <a:tcPr marL="90000" marR="90000" marT="46800" marB="46800" anchor="ctr">
                    <a:lnL>
                      <a:noFill/>
                    </a:lnL>
                    <a:lnR>
                      <a:noFill/>
                    </a:lnR>
                    <a:lnT>
                      <a:noFill/>
                    </a:lnT>
                    <a:lnB w="12700" cap="flat" cmpd="sng" algn="ctr">
                      <a:noFill/>
                      <a:prstDash val="solid"/>
                      <a:round/>
                      <a:headEnd type="none" w="med" len="med"/>
                      <a:tailEnd type="none" w="med" len="med"/>
                    </a:lnB>
                    <a:noFill/>
                  </a:tcPr>
                </a:tc>
              </a:tr>
              <a:tr h="268931">
                <a:tc>
                  <a:txBody>
                    <a:bodyPr/>
                    <a:lstStyle/>
                    <a:p>
                      <a:pPr algn="l" fontAlgn="b"/>
                      <a:r>
                        <a:rPr lang="es-MX" sz="1050" b="0" i="0" u="none" strike="noStrike" dirty="0">
                          <a:solidFill>
                            <a:srgbClr val="000000"/>
                          </a:solidFill>
                          <a:effectLst/>
                          <a:latin typeface="Arial"/>
                        </a:rPr>
                        <a:t>No sabe</a:t>
                      </a:r>
                    </a:p>
                  </a:txBody>
                  <a:tcPr marL="90000" marR="90000" marT="46800" marB="46800" anchor="ctr">
                    <a:lnL>
                      <a:noFill/>
                    </a:lnL>
                    <a:lnR>
                      <a:noFill/>
                    </a:lnR>
                    <a:lnT>
                      <a:noFill/>
                    </a:lnT>
                    <a:lnB w="12700" cap="flat" cmpd="sng" algn="ctr">
                      <a:solidFill>
                        <a:schemeClr val="tx1">
                          <a:lumMod val="50000"/>
                        </a:schemeClr>
                      </a:solidFill>
                      <a:prstDash val="solid"/>
                      <a:round/>
                      <a:headEnd type="none" w="med" len="med"/>
                      <a:tailEnd type="none" w="med" len="med"/>
                    </a:lnB>
                    <a:solidFill>
                      <a:schemeClr val="tx1">
                        <a:lumMod val="85000"/>
                      </a:schemeClr>
                    </a:solidFill>
                  </a:tcPr>
                </a:tc>
                <a:tc>
                  <a:txBody>
                    <a:bodyPr/>
                    <a:lstStyle/>
                    <a:p>
                      <a:pPr algn="ctr" fontAlgn="b"/>
                      <a:r>
                        <a:rPr lang="es-MX" sz="1050" b="0" i="0" u="none" strike="noStrike" dirty="0">
                          <a:solidFill>
                            <a:srgbClr val="000000"/>
                          </a:solidFill>
                          <a:effectLst/>
                          <a:latin typeface="Arial"/>
                        </a:rPr>
                        <a:t>1%</a:t>
                      </a:r>
                    </a:p>
                  </a:txBody>
                  <a:tcPr marL="90000" marR="90000" marT="46800" marB="46800" anchor="ctr">
                    <a:lnL>
                      <a:noFill/>
                    </a:lnL>
                    <a:lnR>
                      <a:noFill/>
                    </a:lnR>
                    <a:lnT>
                      <a:noFill/>
                    </a:lnT>
                    <a:lnB w="12700" cap="flat" cmpd="sng" algn="ctr">
                      <a:solidFill>
                        <a:schemeClr val="tx1">
                          <a:lumMod val="50000"/>
                        </a:schemeClr>
                      </a:solidFill>
                      <a:prstDash val="solid"/>
                      <a:round/>
                      <a:headEnd type="none" w="med" len="med"/>
                      <a:tailEnd type="none" w="med" len="med"/>
                    </a:lnB>
                    <a:solidFill>
                      <a:schemeClr val="tx1">
                        <a:lumMod val="85000"/>
                      </a:schemeClr>
                    </a:solidFill>
                  </a:tcPr>
                </a:tc>
              </a:tr>
            </a:tbl>
          </a:graphicData>
        </a:graphic>
      </p:graphicFrame>
      <p:sp>
        <p:nvSpPr>
          <p:cNvPr id="6" name="Rectángulo 5"/>
          <p:cNvSpPr/>
          <p:nvPr/>
        </p:nvSpPr>
        <p:spPr>
          <a:xfrm>
            <a:off x="179512" y="89674"/>
            <a:ext cx="1718099" cy="338554"/>
          </a:xfrm>
          <a:prstGeom prst="rect">
            <a:avLst/>
          </a:prstGeom>
        </p:spPr>
        <p:txBody>
          <a:bodyPr wrap="none">
            <a:spAutoFit/>
          </a:bodyPr>
          <a:lstStyle/>
          <a:p>
            <a:r>
              <a:rPr lang="es-MX" sz="1600" dirty="0" smtClean="0">
                <a:solidFill>
                  <a:schemeClr val="tx1">
                    <a:lumMod val="65000"/>
                  </a:schemeClr>
                </a:solidFill>
                <a:latin typeface="Franklin Gothic Demi Cond" panose="020B0706030402020204" pitchFamily="34" charset="0"/>
              </a:rPr>
              <a:t>Temas coyunturales</a:t>
            </a:r>
            <a:endParaRPr lang="es-MX" sz="1600" dirty="0">
              <a:solidFill>
                <a:schemeClr val="tx1">
                  <a:lumMod val="65000"/>
                </a:schemeClr>
              </a:solidFill>
              <a:latin typeface="Franklin Gothic Demi Cond" panose="020B0706030402020204" pitchFamily="34" charset="0"/>
            </a:endParaRPr>
          </a:p>
        </p:txBody>
      </p:sp>
      <p:sp>
        <p:nvSpPr>
          <p:cNvPr id="7" name="Rectángulo redondeado 6">
            <a:hlinkClick r:id="rId3" action="ppaction://hlinksldjump"/>
          </p:cNvPr>
          <p:cNvSpPr/>
          <p:nvPr/>
        </p:nvSpPr>
        <p:spPr bwMode="auto">
          <a:xfrm>
            <a:off x="7700728" y="6093296"/>
            <a:ext cx="1112912" cy="346175"/>
          </a:xfrm>
          <a:prstGeom prst="roundRect">
            <a:avLst/>
          </a:prstGeom>
          <a:solidFill>
            <a:srgbClr val="C000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s-MX" sz="1400" b="1" i="0" u="none" strike="noStrike" cap="none" normalizeH="0" baseline="0" dirty="0" smtClean="0">
                <a:ln>
                  <a:noFill/>
                </a:ln>
                <a:solidFill>
                  <a:schemeClr val="tx1"/>
                </a:solidFill>
                <a:effectLst/>
                <a:latin typeface="Arial Narrow" panose="020B0606020202030204" pitchFamily="34" charset="0"/>
              </a:rPr>
              <a:t>Ver cruce</a:t>
            </a:r>
          </a:p>
        </p:txBody>
      </p:sp>
    </p:spTree>
    <p:extLst>
      <p:ext uri="{BB962C8B-B14F-4D97-AF65-F5344CB8AC3E}">
        <p14:creationId xmlns:p14="http://schemas.microsoft.com/office/powerpoint/2010/main" val="3542449435"/>
      </p:ext>
    </p:extLst>
  </p:cSld>
  <p:clrMapOvr>
    <a:masterClrMapping/>
  </p:clrMapOvr>
  <p:transition>
    <p:randomBa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r>
              <a:rPr lang="es-MX" smtClean="0"/>
              <a:t>Respuestas destacadas</a:t>
            </a:r>
            <a:endParaRPr lang="es-MX" dirty="0"/>
          </a:p>
        </p:txBody>
      </p:sp>
      <p:sp>
        <p:nvSpPr>
          <p:cNvPr id="5" name="4 Marcador de contenido"/>
          <p:cNvSpPr>
            <a:spLocks noGrp="1"/>
          </p:cNvSpPr>
          <p:nvPr>
            <p:ph sz="half" idx="1"/>
          </p:nvPr>
        </p:nvSpPr>
        <p:spPr/>
        <p:txBody>
          <a:bodyPr/>
          <a:lstStyle/>
          <a:p>
            <a:pPr>
              <a:spcAft>
                <a:spcPts val="0"/>
              </a:spcAft>
            </a:pPr>
            <a:r>
              <a:rPr lang="es-MX" sz="1200" dirty="0" smtClean="0"/>
              <a:t>“(Fala de) claridad. Enriquecimiento a la vista. Falta de vocación de servir.”</a:t>
            </a:r>
          </a:p>
          <a:p>
            <a:pPr>
              <a:spcAft>
                <a:spcPts val="0"/>
              </a:spcAft>
            </a:pPr>
            <a:r>
              <a:rPr lang="es-MX" sz="1200" dirty="0" smtClean="0"/>
              <a:t>“Corrupción a sus anchas.”</a:t>
            </a:r>
          </a:p>
          <a:p>
            <a:pPr>
              <a:spcAft>
                <a:spcPts val="0"/>
              </a:spcAft>
            </a:pPr>
            <a:r>
              <a:rPr lang="es-MX" sz="1200" dirty="0" smtClean="0"/>
              <a:t>“Dejar que la corrupción y despilfarro que había en el anterior gobierno creciera.”</a:t>
            </a:r>
          </a:p>
          <a:p>
            <a:pPr>
              <a:spcAft>
                <a:spcPts val="0"/>
              </a:spcAft>
            </a:pPr>
            <a:r>
              <a:rPr lang="es-MX" sz="1200" dirty="0" smtClean="0"/>
              <a:t>“Falta de seriedad en su operación, desorganización financiera, corruptelas burdas sin recato.”</a:t>
            </a:r>
          </a:p>
          <a:p>
            <a:pPr>
              <a:spcAft>
                <a:spcPts val="0"/>
              </a:spcAft>
            </a:pPr>
            <a:r>
              <a:rPr lang="es-MX" sz="1200" dirty="0" smtClean="0"/>
              <a:t>“Falta de activación de la economía y de integrar un gobierno serio y responsable.”</a:t>
            </a:r>
          </a:p>
          <a:p>
            <a:pPr>
              <a:spcAft>
                <a:spcPts val="0"/>
              </a:spcAft>
            </a:pPr>
            <a:r>
              <a:rPr lang="es-MX" sz="1200" dirty="0" smtClean="0"/>
              <a:t>“Falta de seguridad, de respeto al derecho, excesiva corrupción, </a:t>
            </a:r>
            <a:r>
              <a:rPr lang="es-MX" sz="1200" dirty="0" err="1" smtClean="0"/>
              <a:t>etc</a:t>
            </a:r>
            <a:r>
              <a:rPr lang="es-MX" sz="1200" dirty="0" smtClean="0"/>
              <a:t>,, etc., etc.”</a:t>
            </a:r>
          </a:p>
          <a:p>
            <a:pPr>
              <a:spcAft>
                <a:spcPts val="0"/>
              </a:spcAft>
            </a:pPr>
            <a:r>
              <a:rPr lang="es-MX" sz="1200" dirty="0" smtClean="0"/>
              <a:t>“No cumplir su palabra de un verdadero cambio en Sinaloa.”</a:t>
            </a:r>
          </a:p>
          <a:p>
            <a:pPr>
              <a:spcAft>
                <a:spcPts val="0"/>
              </a:spcAft>
            </a:pPr>
            <a:r>
              <a:rPr lang="es-MX" sz="1200" dirty="0" smtClean="0"/>
              <a:t>“Mucho desorden financiero y corrupción.”</a:t>
            </a:r>
          </a:p>
          <a:p>
            <a:pPr>
              <a:spcAft>
                <a:spcPts val="0"/>
              </a:spcAft>
            </a:pPr>
            <a:r>
              <a:rPr lang="es-MX" sz="1200" dirty="0" smtClean="0"/>
              <a:t>(“No tener) una visión de estado y un equipo congruente con esa visión. Demasiadas ocurrencias.”</a:t>
            </a:r>
          </a:p>
          <a:p>
            <a:pPr>
              <a:spcAft>
                <a:spcPts val="0"/>
              </a:spcAft>
            </a:pPr>
            <a:r>
              <a:rPr lang="es-MX" sz="1200" dirty="0" smtClean="0"/>
              <a:t>“</a:t>
            </a:r>
            <a:r>
              <a:rPr lang="es-MX" sz="1200" dirty="0"/>
              <a:t>L</a:t>
            </a:r>
            <a:r>
              <a:rPr lang="es-MX" sz="1200" dirty="0" smtClean="0"/>
              <a:t>a falta de congruencia entre los planteamientos de campaña y lo que se hizo, y que se rodeó solo de incondicionales y no de los mejores elementos del estado.”</a:t>
            </a:r>
          </a:p>
          <a:p>
            <a:pPr>
              <a:spcAft>
                <a:spcPts val="0"/>
              </a:spcAft>
            </a:pPr>
            <a:r>
              <a:rPr lang="es-MX" sz="1200" dirty="0" smtClean="0"/>
              <a:t>“Igual que todos los gobiernos anteriores, ha quedado mucho a deber, y el próximo no va ser la excepción si no cambian la manera de trabajar. Deberá ser un gobierno con un proyecto definido, austero, trasparente e incluyente, promotor de un verdadero desarrollo económico, político y social.</a:t>
            </a:r>
          </a:p>
          <a:p>
            <a:pPr>
              <a:spcAft>
                <a:spcPts val="0"/>
              </a:spcAft>
            </a:pPr>
            <a:r>
              <a:rPr lang="es-MX" sz="1200" dirty="0" smtClean="0"/>
              <a:t>“Corrupción </a:t>
            </a:r>
            <a:r>
              <a:rPr lang="es-MX" sz="1200" dirty="0"/>
              <a:t>en la Obra Pública. Desplazar a los verdaderos constructores y comerciantes para beneficiar a través del gasto </a:t>
            </a:r>
            <a:r>
              <a:rPr lang="es-MX" sz="1200" dirty="0" smtClean="0"/>
              <a:t>público </a:t>
            </a:r>
            <a:r>
              <a:rPr lang="es-MX" sz="1200" dirty="0"/>
              <a:t>a nuevas empresas de No empresarios., Aislarse de los liderazgos empresariales serios de la sociedad. Pensar que todos en Culiacán no lo apoyaron</a:t>
            </a:r>
            <a:r>
              <a:rPr lang="es-MX" sz="1200" dirty="0" smtClean="0"/>
              <a:t>.”</a:t>
            </a:r>
          </a:p>
        </p:txBody>
      </p:sp>
      <p:sp>
        <p:nvSpPr>
          <p:cNvPr id="6" name="5 Marcador de contenido"/>
          <p:cNvSpPr>
            <a:spLocks noGrp="1"/>
          </p:cNvSpPr>
          <p:nvPr>
            <p:ph sz="half" idx="2"/>
          </p:nvPr>
        </p:nvSpPr>
        <p:spPr/>
        <p:txBody>
          <a:bodyPr/>
          <a:lstStyle/>
          <a:p>
            <a:pPr>
              <a:spcAft>
                <a:spcPts val="0"/>
              </a:spcAft>
            </a:pPr>
            <a:r>
              <a:rPr lang="es-MX" sz="1200" dirty="0" smtClean="0"/>
              <a:t>“La muy baja atención al problema de impunidad o poca contribución al estado de derecho.”</a:t>
            </a:r>
          </a:p>
          <a:p>
            <a:pPr>
              <a:spcAft>
                <a:spcPts val="0"/>
              </a:spcAft>
            </a:pPr>
            <a:r>
              <a:rPr lang="es-MX" sz="1200" dirty="0" smtClean="0"/>
              <a:t>“Pésimo manejo de finanzas públicas.”</a:t>
            </a:r>
          </a:p>
          <a:p>
            <a:pPr>
              <a:spcAft>
                <a:spcPts val="0"/>
              </a:spcAft>
            </a:pPr>
            <a:r>
              <a:rPr lang="es-MX" sz="1200" dirty="0" smtClean="0"/>
              <a:t>“Demasiada corrupción, uso muy ineficiente de recursos públicos. Creo que debía muchos favores y los pagó, no está mal que pague lo que debe, pero Sí que deba lo que no le corresponde deber.”</a:t>
            </a:r>
          </a:p>
          <a:p>
            <a:pPr>
              <a:spcAft>
                <a:spcPts val="0"/>
              </a:spcAft>
            </a:pPr>
            <a:r>
              <a:rPr lang="es-MX" sz="1200" dirty="0" smtClean="0"/>
              <a:t>“Promovió la corrupción, en lugar de combatirla, como fue la promesa de campaña de su tristemente célebre "gobierno del cambio" (entre comillas porque resalta por pésimo, y en minúsculas porque no merece más).”</a:t>
            </a:r>
          </a:p>
          <a:p>
            <a:pPr>
              <a:spcAft>
                <a:spcPts val="0"/>
              </a:spcAft>
            </a:pPr>
            <a:r>
              <a:rPr lang="es-MX" sz="1200" dirty="0" smtClean="0"/>
              <a:t>“Endeudamiento altísimo y aplicación de recursos que no significó mejora económica. </a:t>
            </a:r>
            <a:r>
              <a:rPr lang="es-MX" sz="1200" dirty="0"/>
              <a:t>V</a:t>
            </a:r>
            <a:r>
              <a:rPr lang="es-MX" sz="1200" dirty="0" smtClean="0"/>
              <a:t>a a dejar el estado virtualmente en quiebra y tendrá que hacerse un programa a largo plazo para pagar esas deudas tanto bancarias como no bancarias y hacer una tarea titánica por el desorden financiero y aplicación sin sentido de esos recursos, además de lo poco claro de su correcta aplicación. Que hasta en la auditoría del congreso mencionan que se pasó 2600 millones de pesos más de los 5 mil millones autorizados Además de un comentario realmente que impresiona: que no se sabe dónde se aplicaron esos recursos. Implica un endeudamiento indiscriminado y nada clara su aplicación Una administración que creo es de las peores que ha tenido Sinaloa.”</a:t>
            </a:r>
          </a:p>
          <a:p>
            <a:pPr>
              <a:spcAft>
                <a:spcPts val="0"/>
              </a:spcAft>
            </a:pPr>
            <a:r>
              <a:rPr lang="es-MX" sz="1200" dirty="0" smtClean="0"/>
              <a:t>“No </a:t>
            </a:r>
            <a:r>
              <a:rPr lang="es-MX" sz="1200" dirty="0"/>
              <a:t>haber podido armar un buen equipo de trabajo... Fue de cuotas y </a:t>
            </a:r>
            <a:r>
              <a:rPr lang="es-MX" sz="1200" dirty="0" smtClean="0"/>
              <a:t>cuates. </a:t>
            </a:r>
            <a:r>
              <a:rPr lang="es-MX" sz="1200" dirty="0"/>
              <a:t>Ninguna coordinación entre sí</a:t>
            </a:r>
            <a:r>
              <a:rPr lang="es-MX" sz="1200" dirty="0" smtClean="0"/>
              <a:t>.”</a:t>
            </a:r>
          </a:p>
          <a:p>
            <a:pPr>
              <a:spcAft>
                <a:spcPts val="0"/>
              </a:spcAft>
            </a:pPr>
            <a:r>
              <a:rPr lang="es-MX" sz="1200" dirty="0" smtClean="0"/>
              <a:t>“El no haberse rodeado de un equipo de trabajo competente, y tener un gobierno de sobornos descarados, un jineteo de dinero y un pésimo manejo de las finanzas públicas.”</a:t>
            </a:r>
          </a:p>
        </p:txBody>
      </p:sp>
      <p:sp>
        <p:nvSpPr>
          <p:cNvPr id="3" name="2 Marcador de número de diapositiva"/>
          <p:cNvSpPr>
            <a:spLocks noGrp="1"/>
          </p:cNvSpPr>
          <p:nvPr>
            <p:ph type="sldNum" sz="quarter" idx="10"/>
          </p:nvPr>
        </p:nvSpPr>
        <p:spPr/>
        <p:txBody>
          <a:bodyPr/>
          <a:lstStyle/>
          <a:p>
            <a:fld id="{224C0BB5-8FD2-48FE-8BF9-0AB39B5B5644}" type="slidenum">
              <a:rPr lang="es-ES" smtClean="0"/>
              <a:pPr/>
              <a:t>15</a:t>
            </a:fld>
            <a:endParaRPr lang="es-ES" dirty="0"/>
          </a:p>
        </p:txBody>
      </p:sp>
    </p:spTree>
  </p:cSld>
  <p:clrMapOvr>
    <a:masterClrMapping/>
  </p:clrMapOvr>
  <p:transition>
    <p:randomBa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Evaluación de funcionarios</a:t>
            </a:r>
            <a:endParaRPr lang="es-MX" dirty="0"/>
          </a:p>
        </p:txBody>
      </p:sp>
      <p:sp>
        <p:nvSpPr>
          <p:cNvPr id="4" name="3 Marcador de número de diapositiva"/>
          <p:cNvSpPr>
            <a:spLocks noGrp="1"/>
          </p:cNvSpPr>
          <p:nvPr>
            <p:ph type="sldNum" sz="quarter" idx="10"/>
          </p:nvPr>
        </p:nvSpPr>
        <p:spPr/>
        <p:txBody>
          <a:bodyPr/>
          <a:lstStyle/>
          <a:p>
            <a:pPr>
              <a:defRPr/>
            </a:pPr>
            <a:fld id="{0D534D2B-3B87-48F5-9D26-805FA5575DED}" type="slidenum">
              <a:rPr lang="es-ES" smtClean="0"/>
              <a:pPr>
                <a:defRPr/>
              </a:pPr>
              <a:t>16</a:t>
            </a:fld>
            <a:endParaRPr lang="es-ES" dirty="0"/>
          </a:p>
        </p:txBody>
      </p:sp>
      <p:sp>
        <p:nvSpPr>
          <p:cNvPr id="5" name="4 CuadroTexto"/>
          <p:cNvSpPr txBox="1"/>
          <p:nvPr/>
        </p:nvSpPr>
        <p:spPr>
          <a:xfrm>
            <a:off x="899592" y="764704"/>
            <a:ext cx="7560840" cy="646331"/>
          </a:xfrm>
          <a:prstGeom prst="rect">
            <a:avLst/>
          </a:prstGeom>
          <a:noFill/>
        </p:spPr>
        <p:txBody>
          <a:bodyPr wrap="square" rtlCol="0">
            <a:spAutoFit/>
          </a:bodyPr>
          <a:lstStyle/>
          <a:p>
            <a:pPr algn="ctr"/>
            <a:r>
              <a:rPr lang="es-MX" sz="1200" b="1" dirty="0"/>
              <a:t>En una escala de 1 al 10, donde 1 es pésimo y 10 es excelente, ¿cómo califica lo que al momento han realizado en su gestión los siguientes funcionarios públicos?</a:t>
            </a:r>
            <a:r>
              <a:rPr lang="es-MX" sz="1200" dirty="0"/>
              <a:t> </a:t>
            </a:r>
            <a:endParaRPr lang="es-MX" sz="1200" dirty="0" smtClean="0"/>
          </a:p>
          <a:p>
            <a:pPr algn="ctr"/>
            <a:r>
              <a:rPr lang="es-MX" sz="1100" dirty="0" smtClean="0"/>
              <a:t>(% de cada grupo de entrevistados)</a:t>
            </a:r>
            <a:endParaRPr lang="es-MX" sz="1100" dirty="0"/>
          </a:p>
        </p:txBody>
      </p:sp>
      <p:graphicFrame>
        <p:nvGraphicFramePr>
          <p:cNvPr id="11" name="2 Gráfico"/>
          <p:cNvGraphicFramePr>
            <a:graphicFrameLocks/>
          </p:cNvGraphicFramePr>
          <p:nvPr>
            <p:extLst>
              <p:ext uri="{D42A27DB-BD31-4B8C-83A1-F6EECF244321}">
                <p14:modId xmlns:p14="http://schemas.microsoft.com/office/powerpoint/2010/main" val="3021905102"/>
              </p:ext>
            </p:extLst>
          </p:nvPr>
        </p:nvGraphicFramePr>
        <p:xfrm>
          <a:off x="395536" y="1763800"/>
          <a:ext cx="8280920" cy="3967336"/>
        </p:xfrm>
        <a:graphic>
          <a:graphicData uri="http://schemas.openxmlformats.org/drawingml/2006/chart">
            <c:chart xmlns:c="http://schemas.openxmlformats.org/drawingml/2006/chart" xmlns:r="http://schemas.openxmlformats.org/officeDocument/2006/relationships" r:id="rId3"/>
          </a:graphicData>
        </a:graphic>
      </p:graphicFrame>
      <p:sp>
        <p:nvSpPr>
          <p:cNvPr id="3" name="2 CuadroTexto"/>
          <p:cNvSpPr txBox="1"/>
          <p:nvPr/>
        </p:nvSpPr>
        <p:spPr>
          <a:xfrm>
            <a:off x="611561" y="6021288"/>
            <a:ext cx="2736303" cy="430887"/>
          </a:xfrm>
          <a:prstGeom prst="rect">
            <a:avLst/>
          </a:prstGeom>
          <a:noFill/>
        </p:spPr>
        <p:txBody>
          <a:bodyPr wrap="square" rtlCol="0">
            <a:spAutoFit/>
          </a:bodyPr>
          <a:lstStyle/>
          <a:p>
            <a:r>
              <a:rPr lang="es-MX" sz="1050" dirty="0" smtClean="0"/>
              <a:t>*/ Para este promedio sólo se tomo en cuenta los entrevistados de Culiacán.</a:t>
            </a:r>
            <a:endParaRPr lang="es-MX" sz="1050" dirty="0"/>
          </a:p>
        </p:txBody>
      </p:sp>
      <p:sp>
        <p:nvSpPr>
          <p:cNvPr id="6" name="5 CuadroTexto"/>
          <p:cNvSpPr txBox="1"/>
          <p:nvPr/>
        </p:nvSpPr>
        <p:spPr>
          <a:xfrm>
            <a:off x="1547664" y="5301208"/>
            <a:ext cx="243978" cy="276999"/>
          </a:xfrm>
          <a:prstGeom prst="rect">
            <a:avLst/>
          </a:prstGeom>
          <a:noFill/>
        </p:spPr>
        <p:txBody>
          <a:bodyPr wrap="none" rtlCol="0">
            <a:spAutoFit/>
          </a:bodyPr>
          <a:lstStyle/>
          <a:p>
            <a:r>
              <a:rPr lang="es-MX" sz="1200" dirty="0" smtClean="0"/>
              <a:t>*</a:t>
            </a:r>
            <a:endParaRPr lang="es-MX" sz="1200" dirty="0"/>
          </a:p>
        </p:txBody>
      </p:sp>
      <p:sp>
        <p:nvSpPr>
          <p:cNvPr id="8" name="Rectángulo 7"/>
          <p:cNvSpPr/>
          <p:nvPr/>
        </p:nvSpPr>
        <p:spPr>
          <a:xfrm>
            <a:off x="179512" y="89674"/>
            <a:ext cx="1718099" cy="338554"/>
          </a:xfrm>
          <a:prstGeom prst="rect">
            <a:avLst/>
          </a:prstGeom>
        </p:spPr>
        <p:txBody>
          <a:bodyPr wrap="none">
            <a:spAutoFit/>
          </a:bodyPr>
          <a:lstStyle/>
          <a:p>
            <a:r>
              <a:rPr lang="es-MX" sz="1600" dirty="0" smtClean="0">
                <a:solidFill>
                  <a:schemeClr val="tx1">
                    <a:lumMod val="65000"/>
                  </a:schemeClr>
                </a:solidFill>
                <a:latin typeface="Franklin Gothic Demi Cond" panose="020B0706030402020204" pitchFamily="34" charset="0"/>
              </a:rPr>
              <a:t>Temas coyunturales</a:t>
            </a:r>
            <a:endParaRPr lang="es-MX" sz="1600" dirty="0">
              <a:solidFill>
                <a:schemeClr val="tx1">
                  <a:lumMod val="65000"/>
                </a:schemeClr>
              </a:solidFill>
              <a:latin typeface="Franklin Gothic Demi Cond" panose="020B0706030402020204" pitchFamily="34" charset="0"/>
            </a:endParaRPr>
          </a:p>
        </p:txBody>
      </p:sp>
      <p:sp>
        <p:nvSpPr>
          <p:cNvPr id="9" name="Rectángulo redondeado 8">
            <a:hlinkClick r:id="rId4" action="ppaction://hlinksldjump"/>
          </p:cNvPr>
          <p:cNvSpPr/>
          <p:nvPr/>
        </p:nvSpPr>
        <p:spPr bwMode="auto">
          <a:xfrm>
            <a:off x="7700728" y="6093296"/>
            <a:ext cx="1112912" cy="346175"/>
          </a:xfrm>
          <a:prstGeom prst="roundRect">
            <a:avLst/>
          </a:prstGeom>
          <a:solidFill>
            <a:srgbClr val="C000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s-MX" sz="1400" b="1" i="0" u="none" strike="noStrike" cap="none" normalizeH="0" baseline="0" dirty="0" smtClean="0">
                <a:ln>
                  <a:noFill/>
                </a:ln>
                <a:solidFill>
                  <a:schemeClr val="tx1"/>
                </a:solidFill>
                <a:effectLst/>
                <a:latin typeface="Arial Narrow" panose="020B0606020202030204" pitchFamily="34" charset="0"/>
              </a:rPr>
              <a:t>Ver cruce</a:t>
            </a:r>
          </a:p>
        </p:txBody>
      </p:sp>
    </p:spTree>
    <p:extLst>
      <p:ext uri="{BB962C8B-B14F-4D97-AF65-F5344CB8AC3E}">
        <p14:creationId xmlns:p14="http://schemas.microsoft.com/office/powerpoint/2010/main" val="57721091"/>
      </p:ext>
    </p:extLst>
  </p:cSld>
  <p:clrMapOvr>
    <a:masterClrMapping/>
  </p:clrMapOvr>
  <p:transition>
    <p:randomBa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Comparativo de períodos gubernamentales</a:t>
            </a:r>
            <a:endParaRPr lang="es-MX" dirty="0"/>
          </a:p>
        </p:txBody>
      </p:sp>
      <p:sp>
        <p:nvSpPr>
          <p:cNvPr id="4" name="3 Marcador de número de diapositiva"/>
          <p:cNvSpPr>
            <a:spLocks noGrp="1"/>
          </p:cNvSpPr>
          <p:nvPr>
            <p:ph type="sldNum" sz="quarter" idx="10"/>
          </p:nvPr>
        </p:nvSpPr>
        <p:spPr/>
        <p:txBody>
          <a:bodyPr/>
          <a:lstStyle/>
          <a:p>
            <a:pPr>
              <a:defRPr/>
            </a:pPr>
            <a:fld id="{0D534D2B-3B87-48F5-9D26-805FA5575DED}" type="slidenum">
              <a:rPr lang="es-ES" smtClean="0"/>
              <a:pPr>
                <a:defRPr/>
              </a:pPr>
              <a:t>17</a:t>
            </a:fld>
            <a:endParaRPr lang="es-ES" dirty="0"/>
          </a:p>
        </p:txBody>
      </p:sp>
      <p:sp>
        <p:nvSpPr>
          <p:cNvPr id="5" name="4 CuadroTexto"/>
          <p:cNvSpPr txBox="1"/>
          <p:nvPr/>
        </p:nvSpPr>
        <p:spPr>
          <a:xfrm>
            <a:off x="899592" y="824588"/>
            <a:ext cx="7560840" cy="646331"/>
          </a:xfrm>
          <a:prstGeom prst="rect">
            <a:avLst/>
          </a:prstGeom>
          <a:noFill/>
        </p:spPr>
        <p:txBody>
          <a:bodyPr wrap="square" rtlCol="0">
            <a:spAutoFit/>
          </a:bodyPr>
          <a:lstStyle/>
          <a:p>
            <a:pPr algn="ctr"/>
            <a:r>
              <a:rPr lang="es-MX" sz="1200" b="1" dirty="0"/>
              <a:t>Comparando el actual periodo gubernamental con el anterior, </a:t>
            </a:r>
            <a:endParaRPr lang="es-MX" sz="1200" b="1" dirty="0" smtClean="0"/>
          </a:p>
          <a:p>
            <a:pPr algn="ctr"/>
            <a:r>
              <a:rPr lang="es-MX" sz="1200" b="1" dirty="0" smtClean="0"/>
              <a:t>¿</a:t>
            </a:r>
            <a:r>
              <a:rPr lang="es-MX" sz="1200" b="1" dirty="0"/>
              <a:t>cuál considera que ha sido mejor</a:t>
            </a:r>
            <a:r>
              <a:rPr lang="es-MX" sz="1200" dirty="0"/>
              <a:t> </a:t>
            </a:r>
            <a:endParaRPr lang="es-MX" sz="1200" dirty="0" smtClean="0"/>
          </a:p>
          <a:p>
            <a:pPr algn="ctr"/>
            <a:r>
              <a:rPr lang="es-MX" sz="1100" dirty="0" smtClean="0"/>
              <a:t>(% del total de entrevistados)</a:t>
            </a:r>
            <a:endParaRPr lang="es-MX" sz="1100" dirty="0"/>
          </a:p>
        </p:txBody>
      </p:sp>
      <p:sp>
        <p:nvSpPr>
          <p:cNvPr id="6" name="Rectángulo 5"/>
          <p:cNvSpPr/>
          <p:nvPr/>
        </p:nvSpPr>
        <p:spPr>
          <a:xfrm>
            <a:off x="179512" y="89674"/>
            <a:ext cx="1718099" cy="338554"/>
          </a:xfrm>
          <a:prstGeom prst="rect">
            <a:avLst/>
          </a:prstGeom>
        </p:spPr>
        <p:txBody>
          <a:bodyPr wrap="none">
            <a:spAutoFit/>
          </a:bodyPr>
          <a:lstStyle/>
          <a:p>
            <a:r>
              <a:rPr lang="es-MX" sz="1600" dirty="0" smtClean="0">
                <a:solidFill>
                  <a:schemeClr val="tx1">
                    <a:lumMod val="65000"/>
                  </a:schemeClr>
                </a:solidFill>
                <a:latin typeface="Franklin Gothic Demi Cond" panose="020B0706030402020204" pitchFamily="34" charset="0"/>
              </a:rPr>
              <a:t>Temas coyunturales</a:t>
            </a:r>
            <a:endParaRPr lang="es-MX" sz="1600" dirty="0">
              <a:solidFill>
                <a:schemeClr val="tx1">
                  <a:lumMod val="65000"/>
                </a:schemeClr>
              </a:solidFill>
              <a:latin typeface="Franklin Gothic Demi Cond" panose="020B0706030402020204" pitchFamily="34" charset="0"/>
            </a:endParaRPr>
          </a:p>
        </p:txBody>
      </p:sp>
      <p:graphicFrame>
        <p:nvGraphicFramePr>
          <p:cNvPr id="7" name="Gráfico 6"/>
          <p:cNvGraphicFramePr>
            <a:graphicFrameLocks/>
          </p:cNvGraphicFramePr>
          <p:nvPr>
            <p:extLst>
              <p:ext uri="{D42A27DB-BD31-4B8C-83A1-F6EECF244321}">
                <p14:modId xmlns:p14="http://schemas.microsoft.com/office/powerpoint/2010/main" val="732436110"/>
              </p:ext>
            </p:extLst>
          </p:nvPr>
        </p:nvGraphicFramePr>
        <p:xfrm>
          <a:off x="2286000" y="1700808"/>
          <a:ext cx="4590256" cy="4032448"/>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ángulo redondeado 8">
            <a:hlinkClick r:id="rId4" action="ppaction://hlinksldjump"/>
          </p:cNvPr>
          <p:cNvSpPr/>
          <p:nvPr/>
        </p:nvSpPr>
        <p:spPr bwMode="auto">
          <a:xfrm>
            <a:off x="7700728" y="6093296"/>
            <a:ext cx="1112912" cy="346175"/>
          </a:xfrm>
          <a:prstGeom prst="roundRect">
            <a:avLst/>
          </a:prstGeom>
          <a:solidFill>
            <a:srgbClr val="C000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s-MX" sz="1400" b="1" i="0" u="none" strike="noStrike" cap="none" normalizeH="0" baseline="0" dirty="0" smtClean="0">
                <a:ln>
                  <a:noFill/>
                </a:ln>
                <a:solidFill>
                  <a:schemeClr val="tx1"/>
                </a:solidFill>
                <a:effectLst/>
                <a:latin typeface="Arial Narrow" panose="020B0606020202030204" pitchFamily="34" charset="0"/>
              </a:rPr>
              <a:t>Ver cruce</a:t>
            </a:r>
          </a:p>
        </p:txBody>
      </p:sp>
    </p:spTree>
    <p:extLst>
      <p:ext uri="{BB962C8B-B14F-4D97-AF65-F5344CB8AC3E}">
        <p14:creationId xmlns:p14="http://schemas.microsoft.com/office/powerpoint/2010/main" val="2442011617"/>
      </p:ext>
    </p:extLst>
  </p:cSld>
  <p:clrMapOvr>
    <a:masterClrMapping/>
  </p:clrMapOvr>
  <p:transition>
    <p:randomBa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Sobre el partido político de </a:t>
            </a:r>
            <a:r>
              <a:rPr lang="es-MX" dirty="0" smtClean="0">
                <a:solidFill>
                  <a:srgbClr val="FFC000"/>
                </a:solidFill>
              </a:rPr>
              <a:t>cree</a:t>
            </a:r>
            <a:r>
              <a:rPr lang="es-MX" dirty="0" smtClean="0"/>
              <a:t> que va a ganar</a:t>
            </a:r>
            <a:endParaRPr lang="es-MX" dirty="0"/>
          </a:p>
        </p:txBody>
      </p:sp>
      <p:sp>
        <p:nvSpPr>
          <p:cNvPr id="4" name="3 Marcador de número de diapositiva"/>
          <p:cNvSpPr>
            <a:spLocks noGrp="1"/>
          </p:cNvSpPr>
          <p:nvPr>
            <p:ph type="sldNum" sz="quarter" idx="10"/>
          </p:nvPr>
        </p:nvSpPr>
        <p:spPr/>
        <p:txBody>
          <a:bodyPr/>
          <a:lstStyle/>
          <a:p>
            <a:pPr>
              <a:defRPr/>
            </a:pPr>
            <a:fld id="{0D534D2B-3B87-48F5-9D26-805FA5575DED}" type="slidenum">
              <a:rPr lang="es-ES" smtClean="0"/>
              <a:pPr>
                <a:defRPr/>
              </a:pPr>
              <a:t>18</a:t>
            </a:fld>
            <a:endParaRPr lang="es-ES" dirty="0"/>
          </a:p>
        </p:txBody>
      </p:sp>
      <p:sp>
        <p:nvSpPr>
          <p:cNvPr id="5" name="4 CuadroTexto"/>
          <p:cNvSpPr txBox="1"/>
          <p:nvPr/>
        </p:nvSpPr>
        <p:spPr>
          <a:xfrm>
            <a:off x="899592" y="824588"/>
            <a:ext cx="7560840" cy="646331"/>
          </a:xfrm>
          <a:prstGeom prst="rect">
            <a:avLst/>
          </a:prstGeom>
          <a:noFill/>
        </p:spPr>
        <p:txBody>
          <a:bodyPr wrap="square" rtlCol="0">
            <a:spAutoFit/>
          </a:bodyPr>
          <a:lstStyle/>
          <a:p>
            <a:pPr algn="ctr"/>
            <a:r>
              <a:rPr lang="es-MX" sz="1200" b="1" dirty="0" smtClean="0"/>
              <a:t>Hablando de un partido político, </a:t>
            </a:r>
            <a:r>
              <a:rPr lang="es-MX" sz="1200" b="1" dirty="0"/>
              <a:t>¿qué partido </a:t>
            </a:r>
            <a:r>
              <a:rPr lang="es-MX" sz="1200" b="1" u="sng" dirty="0"/>
              <a:t>cree</a:t>
            </a:r>
            <a:r>
              <a:rPr lang="es-MX" sz="1200" b="1" dirty="0"/>
              <a:t> usted que va a </a:t>
            </a:r>
            <a:r>
              <a:rPr lang="es-MX" sz="1200" b="1" dirty="0" smtClean="0"/>
              <a:t>ganar</a:t>
            </a:r>
          </a:p>
          <a:p>
            <a:pPr algn="ctr"/>
            <a:r>
              <a:rPr lang="es-MX" sz="1200" b="1" dirty="0" smtClean="0"/>
              <a:t>la </a:t>
            </a:r>
            <a:r>
              <a:rPr lang="es-MX" sz="1200" b="1" dirty="0"/>
              <a:t>próxima elección para Gobernador de Sinaloa?</a:t>
            </a:r>
            <a:r>
              <a:rPr lang="es-MX" sz="1200" dirty="0"/>
              <a:t> </a:t>
            </a:r>
            <a:endParaRPr lang="es-MX" sz="1200" dirty="0" smtClean="0"/>
          </a:p>
          <a:p>
            <a:pPr algn="ctr"/>
            <a:r>
              <a:rPr lang="es-MX" sz="1100" dirty="0" smtClean="0"/>
              <a:t>(% total de entrevistados)</a:t>
            </a:r>
            <a:endParaRPr lang="es-MX" sz="1100" dirty="0"/>
          </a:p>
        </p:txBody>
      </p:sp>
      <p:graphicFrame>
        <p:nvGraphicFramePr>
          <p:cNvPr id="9" name="4 Gráfico"/>
          <p:cNvGraphicFramePr>
            <a:graphicFrameLocks/>
          </p:cNvGraphicFramePr>
          <p:nvPr>
            <p:extLst>
              <p:ext uri="{D42A27DB-BD31-4B8C-83A1-F6EECF244321}">
                <p14:modId xmlns:p14="http://schemas.microsoft.com/office/powerpoint/2010/main" val="2493859662"/>
              </p:ext>
            </p:extLst>
          </p:nvPr>
        </p:nvGraphicFramePr>
        <p:xfrm>
          <a:off x="1835696" y="1470919"/>
          <a:ext cx="5904656" cy="4890084"/>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ángulo 5"/>
          <p:cNvSpPr/>
          <p:nvPr/>
        </p:nvSpPr>
        <p:spPr>
          <a:xfrm>
            <a:off x="179512" y="89674"/>
            <a:ext cx="1718099" cy="338554"/>
          </a:xfrm>
          <a:prstGeom prst="rect">
            <a:avLst/>
          </a:prstGeom>
        </p:spPr>
        <p:txBody>
          <a:bodyPr wrap="none">
            <a:spAutoFit/>
          </a:bodyPr>
          <a:lstStyle/>
          <a:p>
            <a:r>
              <a:rPr lang="es-MX" sz="1600" dirty="0" smtClean="0">
                <a:solidFill>
                  <a:schemeClr val="tx1">
                    <a:lumMod val="65000"/>
                  </a:schemeClr>
                </a:solidFill>
                <a:latin typeface="Franklin Gothic Demi Cond" panose="020B0706030402020204" pitchFamily="34" charset="0"/>
              </a:rPr>
              <a:t>Temas coyunturales</a:t>
            </a:r>
            <a:endParaRPr lang="es-MX" sz="1600" dirty="0">
              <a:solidFill>
                <a:schemeClr val="tx1">
                  <a:lumMod val="65000"/>
                </a:schemeClr>
              </a:solidFill>
              <a:latin typeface="Franklin Gothic Demi Cond" panose="020B0706030402020204" pitchFamily="34" charset="0"/>
            </a:endParaRPr>
          </a:p>
        </p:txBody>
      </p:sp>
      <p:sp>
        <p:nvSpPr>
          <p:cNvPr id="7" name="Rectángulo redondeado 6">
            <a:hlinkClick r:id="rId4" action="ppaction://hlinksldjump"/>
          </p:cNvPr>
          <p:cNvSpPr/>
          <p:nvPr/>
        </p:nvSpPr>
        <p:spPr bwMode="auto">
          <a:xfrm>
            <a:off x="7700728" y="6093296"/>
            <a:ext cx="1112912" cy="346175"/>
          </a:xfrm>
          <a:prstGeom prst="roundRect">
            <a:avLst/>
          </a:prstGeom>
          <a:solidFill>
            <a:srgbClr val="C000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s-MX" sz="1400" b="1" i="0" u="none" strike="noStrike" cap="none" normalizeH="0" baseline="0" dirty="0" smtClean="0">
                <a:ln>
                  <a:noFill/>
                </a:ln>
                <a:solidFill>
                  <a:schemeClr val="tx1"/>
                </a:solidFill>
                <a:effectLst/>
                <a:latin typeface="Arial Narrow" panose="020B0606020202030204" pitchFamily="34" charset="0"/>
              </a:rPr>
              <a:t>Ver cruce</a:t>
            </a:r>
          </a:p>
        </p:txBody>
      </p:sp>
    </p:spTree>
    <p:extLst>
      <p:ext uri="{BB962C8B-B14F-4D97-AF65-F5344CB8AC3E}">
        <p14:creationId xmlns:p14="http://schemas.microsoft.com/office/powerpoint/2010/main" val="2179884108"/>
      </p:ext>
    </p:extLst>
  </p:cSld>
  <p:clrMapOvr>
    <a:masterClrMapping/>
  </p:clrMapOvr>
  <p:transition>
    <p:randomBa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Sobre el candidatos que  </a:t>
            </a:r>
            <a:r>
              <a:rPr lang="es-MX" dirty="0" smtClean="0">
                <a:solidFill>
                  <a:srgbClr val="FFC000"/>
                </a:solidFill>
              </a:rPr>
              <a:t>cree</a:t>
            </a:r>
            <a:r>
              <a:rPr lang="es-MX" dirty="0" smtClean="0"/>
              <a:t> que va a ganar</a:t>
            </a:r>
            <a:endParaRPr lang="es-MX" dirty="0"/>
          </a:p>
        </p:txBody>
      </p:sp>
      <p:sp>
        <p:nvSpPr>
          <p:cNvPr id="4" name="3 Marcador de número de diapositiva"/>
          <p:cNvSpPr>
            <a:spLocks noGrp="1"/>
          </p:cNvSpPr>
          <p:nvPr>
            <p:ph type="sldNum" sz="quarter" idx="10"/>
          </p:nvPr>
        </p:nvSpPr>
        <p:spPr/>
        <p:txBody>
          <a:bodyPr/>
          <a:lstStyle/>
          <a:p>
            <a:pPr>
              <a:defRPr/>
            </a:pPr>
            <a:fld id="{0D534D2B-3B87-48F5-9D26-805FA5575DED}" type="slidenum">
              <a:rPr lang="es-ES" smtClean="0"/>
              <a:pPr>
                <a:defRPr/>
              </a:pPr>
              <a:t>19</a:t>
            </a:fld>
            <a:endParaRPr lang="es-ES" dirty="0"/>
          </a:p>
        </p:txBody>
      </p:sp>
      <p:sp>
        <p:nvSpPr>
          <p:cNvPr id="5" name="4 CuadroTexto"/>
          <p:cNvSpPr txBox="1"/>
          <p:nvPr/>
        </p:nvSpPr>
        <p:spPr>
          <a:xfrm>
            <a:off x="899592" y="824588"/>
            <a:ext cx="7560840" cy="646331"/>
          </a:xfrm>
          <a:prstGeom prst="rect">
            <a:avLst/>
          </a:prstGeom>
          <a:noFill/>
        </p:spPr>
        <p:txBody>
          <a:bodyPr wrap="square" rtlCol="0">
            <a:spAutoFit/>
          </a:bodyPr>
          <a:lstStyle/>
          <a:p>
            <a:pPr algn="ctr"/>
            <a:r>
              <a:rPr lang="es-MX" sz="1200" b="1" dirty="0" smtClean="0"/>
              <a:t>Hablando de un candidato, </a:t>
            </a:r>
            <a:r>
              <a:rPr lang="es-MX" sz="1200" b="1" dirty="0"/>
              <a:t>¿</a:t>
            </a:r>
            <a:r>
              <a:rPr lang="es-MX" sz="1200" b="1" dirty="0" smtClean="0"/>
              <a:t>quién </a:t>
            </a:r>
            <a:r>
              <a:rPr lang="es-MX" sz="1200" b="1" u="sng" dirty="0" smtClean="0"/>
              <a:t>cree</a:t>
            </a:r>
            <a:r>
              <a:rPr lang="es-MX" sz="1200" b="1" dirty="0" smtClean="0"/>
              <a:t> </a:t>
            </a:r>
            <a:r>
              <a:rPr lang="es-MX" sz="1200" b="1" dirty="0"/>
              <a:t>usted que va a ganar la próxima </a:t>
            </a:r>
            <a:r>
              <a:rPr lang="es-MX" sz="1200" b="1" dirty="0" smtClean="0"/>
              <a:t>elección</a:t>
            </a:r>
          </a:p>
          <a:p>
            <a:pPr algn="ctr"/>
            <a:r>
              <a:rPr lang="es-MX" sz="1200" b="1" dirty="0" smtClean="0"/>
              <a:t>para </a:t>
            </a:r>
            <a:r>
              <a:rPr lang="es-MX" sz="1200" b="1" dirty="0"/>
              <a:t>Gobernador de Sinaloa?</a:t>
            </a:r>
            <a:r>
              <a:rPr lang="es-MX" sz="1200" dirty="0"/>
              <a:t> </a:t>
            </a:r>
            <a:endParaRPr lang="es-MX" sz="1200" dirty="0" smtClean="0"/>
          </a:p>
          <a:p>
            <a:pPr algn="ctr"/>
            <a:r>
              <a:rPr lang="es-MX" sz="1100" dirty="0" smtClean="0"/>
              <a:t>(% total de entrevistados)</a:t>
            </a:r>
            <a:endParaRPr lang="es-MX" sz="1100" dirty="0"/>
          </a:p>
        </p:txBody>
      </p:sp>
      <p:graphicFrame>
        <p:nvGraphicFramePr>
          <p:cNvPr id="8" name="4 Gráfico"/>
          <p:cNvGraphicFramePr>
            <a:graphicFrameLocks/>
          </p:cNvGraphicFramePr>
          <p:nvPr>
            <p:extLst>
              <p:ext uri="{D42A27DB-BD31-4B8C-83A1-F6EECF244321}">
                <p14:modId xmlns:p14="http://schemas.microsoft.com/office/powerpoint/2010/main" val="3629643056"/>
              </p:ext>
            </p:extLst>
          </p:nvPr>
        </p:nvGraphicFramePr>
        <p:xfrm>
          <a:off x="1835696" y="1563252"/>
          <a:ext cx="5904656" cy="4890084"/>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ángulo 5"/>
          <p:cNvSpPr/>
          <p:nvPr/>
        </p:nvSpPr>
        <p:spPr>
          <a:xfrm>
            <a:off x="179512" y="89674"/>
            <a:ext cx="1718099" cy="338554"/>
          </a:xfrm>
          <a:prstGeom prst="rect">
            <a:avLst/>
          </a:prstGeom>
        </p:spPr>
        <p:txBody>
          <a:bodyPr wrap="none">
            <a:spAutoFit/>
          </a:bodyPr>
          <a:lstStyle/>
          <a:p>
            <a:r>
              <a:rPr lang="es-MX" sz="1600" dirty="0" smtClean="0">
                <a:solidFill>
                  <a:schemeClr val="tx1">
                    <a:lumMod val="65000"/>
                  </a:schemeClr>
                </a:solidFill>
                <a:latin typeface="Franklin Gothic Demi Cond" panose="020B0706030402020204" pitchFamily="34" charset="0"/>
              </a:rPr>
              <a:t>Temas coyunturales</a:t>
            </a:r>
            <a:endParaRPr lang="es-MX" sz="1600" dirty="0">
              <a:solidFill>
                <a:schemeClr val="tx1">
                  <a:lumMod val="65000"/>
                </a:schemeClr>
              </a:solidFill>
              <a:latin typeface="Franklin Gothic Demi Cond" panose="020B0706030402020204" pitchFamily="34" charset="0"/>
            </a:endParaRPr>
          </a:p>
        </p:txBody>
      </p:sp>
      <p:sp>
        <p:nvSpPr>
          <p:cNvPr id="7" name="Rectángulo redondeado 6">
            <a:hlinkClick r:id="rId4" action="ppaction://hlinksldjump"/>
          </p:cNvPr>
          <p:cNvSpPr/>
          <p:nvPr/>
        </p:nvSpPr>
        <p:spPr bwMode="auto">
          <a:xfrm>
            <a:off x="7700728" y="6093296"/>
            <a:ext cx="1112912" cy="346175"/>
          </a:xfrm>
          <a:prstGeom prst="roundRect">
            <a:avLst/>
          </a:prstGeom>
          <a:solidFill>
            <a:srgbClr val="C000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s-MX" sz="1400" b="1" i="0" u="none" strike="noStrike" cap="none" normalizeH="0" baseline="0" dirty="0" smtClean="0">
                <a:ln>
                  <a:noFill/>
                </a:ln>
                <a:solidFill>
                  <a:schemeClr val="tx1"/>
                </a:solidFill>
                <a:effectLst/>
                <a:latin typeface="Arial Narrow" panose="020B0606020202030204" pitchFamily="34" charset="0"/>
              </a:rPr>
              <a:t>Ver cruce</a:t>
            </a:r>
          </a:p>
        </p:txBody>
      </p:sp>
    </p:spTree>
    <p:extLst>
      <p:ext uri="{BB962C8B-B14F-4D97-AF65-F5344CB8AC3E}">
        <p14:creationId xmlns:p14="http://schemas.microsoft.com/office/powerpoint/2010/main" val="3556734737"/>
      </p:ext>
    </p:extLst>
  </p:cSld>
  <p:clrMapOvr>
    <a:masterClrMapping/>
  </p:clrMapOvr>
  <p:transition>
    <p:randomBa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es-MX" dirty="0" smtClean="0"/>
              <a:t>Presentación</a:t>
            </a:r>
            <a:endParaRPr lang="es-MX" dirty="0"/>
          </a:p>
        </p:txBody>
      </p:sp>
      <p:sp>
        <p:nvSpPr>
          <p:cNvPr id="5" name="Marcador de contenido 4"/>
          <p:cNvSpPr>
            <a:spLocks noGrp="1"/>
          </p:cNvSpPr>
          <p:nvPr>
            <p:ph sz="half" idx="1"/>
          </p:nvPr>
        </p:nvSpPr>
        <p:spPr/>
        <p:txBody>
          <a:bodyPr/>
          <a:lstStyle/>
          <a:p>
            <a:r>
              <a:rPr lang="es-MX" dirty="0" smtClean="0"/>
              <a:t>El documento que a continuación presentamos, contiene los resultados de la primera encuesta a líderes, misma que será publicada en la edición de Abril 2016 de la Revista Bien Informado.</a:t>
            </a:r>
          </a:p>
          <a:p>
            <a:r>
              <a:rPr lang="es-MX" dirty="0" smtClean="0"/>
              <a:t>El objetivo de este trabajo es conocer el punto de vista de líderes de opinión de diversos sectores del estado de Sinaloa sobre distintos temas de alta relevancia.</a:t>
            </a:r>
          </a:p>
          <a:p>
            <a:endParaRPr lang="es-MX" dirty="0" smtClean="0"/>
          </a:p>
          <a:p>
            <a:r>
              <a:rPr lang="es-MX" dirty="0" smtClean="0"/>
              <a:t>La base contenía 7 diferentes grupos y la respuesta fue acorde a la proporción de ellos:</a:t>
            </a:r>
          </a:p>
        </p:txBody>
      </p:sp>
      <p:sp>
        <p:nvSpPr>
          <p:cNvPr id="11" name="10 Marcador de contenido"/>
          <p:cNvSpPr>
            <a:spLocks noGrp="1"/>
          </p:cNvSpPr>
          <p:nvPr>
            <p:ph sz="half" idx="2"/>
          </p:nvPr>
        </p:nvSpPr>
        <p:spPr/>
        <p:txBody>
          <a:bodyPr/>
          <a:lstStyle/>
          <a:p>
            <a:pPr>
              <a:buNone/>
            </a:pPr>
            <a:r>
              <a:rPr lang="es-MX" b="1" dirty="0" smtClean="0"/>
              <a:t>Nota metodológica:</a:t>
            </a:r>
          </a:p>
          <a:p>
            <a:r>
              <a:rPr lang="es-MX" dirty="0" smtClean="0"/>
              <a:t>La encuesta se aplicó en un formato en línea, a una base de alrededor de 4,500 personas.</a:t>
            </a:r>
          </a:p>
          <a:p>
            <a:r>
              <a:rPr lang="es-MX" dirty="0" smtClean="0"/>
              <a:t>Se obtuvieron 274 cuestionarios respondidos, lo que en términos estadísticos representa un margen de error de +- 5.7% en un intervalo de confianza del 95</a:t>
            </a:r>
            <a:r>
              <a:rPr lang="es-MX" dirty="0" smtClean="0"/>
              <a:t>%, considerando como universo la base de </a:t>
            </a:r>
            <a:r>
              <a:rPr lang="es-MX" smtClean="0"/>
              <a:t>datos mencionada.</a:t>
            </a:r>
            <a:endParaRPr lang="es-MX" dirty="0" smtClean="0"/>
          </a:p>
          <a:p>
            <a:endParaRPr lang="es-MX" dirty="0"/>
          </a:p>
        </p:txBody>
      </p:sp>
      <p:sp>
        <p:nvSpPr>
          <p:cNvPr id="3" name="Marcador de número de diapositiva 2"/>
          <p:cNvSpPr>
            <a:spLocks noGrp="1"/>
          </p:cNvSpPr>
          <p:nvPr>
            <p:ph type="sldNum" sz="quarter" idx="10"/>
          </p:nvPr>
        </p:nvSpPr>
        <p:spPr/>
        <p:txBody>
          <a:bodyPr/>
          <a:lstStyle/>
          <a:p>
            <a:pPr>
              <a:defRPr/>
            </a:pPr>
            <a:fld id="{224C0BB5-8FD2-48FE-8BF9-0AB39B5B5644}" type="slidenum">
              <a:rPr lang="es-ES" smtClean="0"/>
              <a:pPr>
                <a:defRPr/>
              </a:pPr>
              <a:t>2</a:t>
            </a:fld>
            <a:endParaRPr lang="es-ES" dirty="0"/>
          </a:p>
        </p:txBody>
      </p:sp>
      <p:graphicFrame>
        <p:nvGraphicFramePr>
          <p:cNvPr id="7" name="10 Gráfico"/>
          <p:cNvGraphicFramePr>
            <a:graphicFrameLocks/>
          </p:cNvGraphicFramePr>
          <p:nvPr>
            <p:extLst>
              <p:ext uri="{D42A27DB-BD31-4B8C-83A1-F6EECF244321}">
                <p14:modId xmlns:p14="http://schemas.microsoft.com/office/powerpoint/2010/main" val="3219946409"/>
              </p:ext>
            </p:extLst>
          </p:nvPr>
        </p:nvGraphicFramePr>
        <p:xfrm>
          <a:off x="611560" y="3953961"/>
          <a:ext cx="8169696" cy="2880320"/>
        </p:xfrm>
        <a:graphic>
          <a:graphicData uri="http://schemas.openxmlformats.org/drawingml/2006/chart">
            <c:chart xmlns:c="http://schemas.openxmlformats.org/drawingml/2006/chart" xmlns:r="http://schemas.openxmlformats.org/officeDocument/2006/relationships" r:id="rId2"/>
          </a:graphicData>
        </a:graphic>
      </p:graphicFrame>
      <p:sp>
        <p:nvSpPr>
          <p:cNvPr id="8" name="13 CuadroTexto"/>
          <p:cNvSpPr txBox="1"/>
          <p:nvPr/>
        </p:nvSpPr>
        <p:spPr>
          <a:xfrm>
            <a:off x="5042785" y="4535542"/>
            <a:ext cx="537327" cy="261610"/>
          </a:xfrm>
          <a:prstGeom prst="rect">
            <a:avLst/>
          </a:prstGeom>
          <a:noFill/>
        </p:spPr>
        <p:txBody>
          <a:bodyPr wrap="none" rtlCol="0">
            <a:spAutoFit/>
          </a:bodyPr>
          <a:lstStyle/>
          <a:p>
            <a:r>
              <a:rPr lang="es-MX" sz="1100" dirty="0" smtClean="0"/>
              <a:t>4,521</a:t>
            </a:r>
            <a:endParaRPr lang="es-ES" sz="1100" dirty="0"/>
          </a:p>
        </p:txBody>
      </p:sp>
      <p:sp>
        <p:nvSpPr>
          <p:cNvPr id="9" name="14 CuadroTexto"/>
          <p:cNvSpPr txBox="1"/>
          <p:nvPr/>
        </p:nvSpPr>
        <p:spPr>
          <a:xfrm>
            <a:off x="5159804" y="4895582"/>
            <a:ext cx="420308" cy="261610"/>
          </a:xfrm>
          <a:prstGeom prst="rect">
            <a:avLst/>
          </a:prstGeom>
          <a:noFill/>
        </p:spPr>
        <p:txBody>
          <a:bodyPr wrap="none" rtlCol="0">
            <a:spAutoFit/>
          </a:bodyPr>
          <a:lstStyle/>
          <a:p>
            <a:r>
              <a:rPr lang="es-MX" sz="1100" dirty="0" smtClean="0"/>
              <a:t>274</a:t>
            </a:r>
            <a:endParaRPr lang="es-ES" sz="1100" dirty="0"/>
          </a:p>
        </p:txBody>
      </p:sp>
      <p:sp>
        <p:nvSpPr>
          <p:cNvPr id="10" name="6 Rectángulo"/>
          <p:cNvSpPr/>
          <p:nvPr/>
        </p:nvSpPr>
        <p:spPr>
          <a:xfrm>
            <a:off x="2123728" y="4198230"/>
            <a:ext cx="6081955" cy="261610"/>
          </a:xfrm>
          <a:prstGeom prst="rect">
            <a:avLst/>
          </a:prstGeom>
        </p:spPr>
        <p:txBody>
          <a:bodyPr wrap="square">
            <a:spAutoFit/>
          </a:bodyPr>
          <a:lstStyle/>
          <a:p>
            <a:pPr algn="ctr"/>
            <a:r>
              <a:rPr lang="es-MX" sz="1100" b="1" dirty="0" smtClean="0"/>
              <a:t>Distribución de la base de datos y de las entrevistas recibidas</a:t>
            </a:r>
            <a:endParaRPr lang="es-MX" sz="1100" b="1" dirty="0"/>
          </a:p>
        </p:txBody>
      </p:sp>
    </p:spTree>
    <p:extLst>
      <p:ext uri="{BB962C8B-B14F-4D97-AF65-F5344CB8AC3E}">
        <p14:creationId xmlns:p14="http://schemas.microsoft.com/office/powerpoint/2010/main" val="2932564310"/>
      </p:ext>
    </p:extLst>
  </p:cSld>
  <p:clrMapOvr>
    <a:masterClrMapping/>
  </p:clrMapOvr>
  <p:transition>
    <p:randomBa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Sobre el partido político  que  </a:t>
            </a:r>
            <a:r>
              <a:rPr lang="es-MX" dirty="0" smtClean="0">
                <a:solidFill>
                  <a:srgbClr val="FFC000"/>
                </a:solidFill>
              </a:rPr>
              <a:t>debe</a:t>
            </a:r>
            <a:r>
              <a:rPr lang="es-MX" dirty="0" smtClean="0"/>
              <a:t> ganar</a:t>
            </a:r>
            <a:endParaRPr lang="es-MX" dirty="0"/>
          </a:p>
        </p:txBody>
      </p:sp>
      <p:sp>
        <p:nvSpPr>
          <p:cNvPr id="4" name="3 Marcador de número de diapositiva"/>
          <p:cNvSpPr>
            <a:spLocks noGrp="1"/>
          </p:cNvSpPr>
          <p:nvPr>
            <p:ph type="sldNum" sz="quarter" idx="10"/>
          </p:nvPr>
        </p:nvSpPr>
        <p:spPr/>
        <p:txBody>
          <a:bodyPr/>
          <a:lstStyle/>
          <a:p>
            <a:pPr>
              <a:defRPr/>
            </a:pPr>
            <a:fld id="{0D534D2B-3B87-48F5-9D26-805FA5575DED}" type="slidenum">
              <a:rPr lang="es-ES" smtClean="0"/>
              <a:pPr>
                <a:defRPr/>
              </a:pPr>
              <a:t>20</a:t>
            </a:fld>
            <a:endParaRPr lang="es-ES" dirty="0"/>
          </a:p>
        </p:txBody>
      </p:sp>
      <p:sp>
        <p:nvSpPr>
          <p:cNvPr id="5" name="4 CuadroTexto"/>
          <p:cNvSpPr txBox="1"/>
          <p:nvPr/>
        </p:nvSpPr>
        <p:spPr>
          <a:xfrm>
            <a:off x="899592" y="824588"/>
            <a:ext cx="7560840" cy="646331"/>
          </a:xfrm>
          <a:prstGeom prst="rect">
            <a:avLst/>
          </a:prstGeom>
          <a:noFill/>
        </p:spPr>
        <p:txBody>
          <a:bodyPr wrap="square" rtlCol="0">
            <a:spAutoFit/>
          </a:bodyPr>
          <a:lstStyle/>
          <a:p>
            <a:pPr algn="ctr"/>
            <a:r>
              <a:rPr lang="es-MX" sz="1200" b="1" dirty="0" smtClean="0"/>
              <a:t>Hablando de un partido político, </a:t>
            </a:r>
            <a:r>
              <a:rPr lang="es-MX" sz="1200" b="1" dirty="0"/>
              <a:t>¿qué partido cree usted que debe </a:t>
            </a:r>
            <a:r>
              <a:rPr lang="es-MX" sz="1200" b="1" dirty="0" smtClean="0"/>
              <a:t>ganar</a:t>
            </a:r>
          </a:p>
          <a:p>
            <a:pPr algn="ctr"/>
            <a:r>
              <a:rPr lang="es-MX" sz="1200" b="1" dirty="0" smtClean="0"/>
              <a:t>la </a:t>
            </a:r>
            <a:r>
              <a:rPr lang="es-MX" sz="1200" b="1" dirty="0"/>
              <a:t>próxima elección para Gobernador del estado Sinaloa?</a:t>
            </a:r>
            <a:endParaRPr lang="es-MX" sz="1200" dirty="0" smtClean="0"/>
          </a:p>
          <a:p>
            <a:pPr algn="ctr"/>
            <a:r>
              <a:rPr lang="es-MX" sz="1100" dirty="0"/>
              <a:t>(% </a:t>
            </a:r>
            <a:r>
              <a:rPr lang="es-MX" sz="1100" dirty="0" smtClean="0"/>
              <a:t>total </a:t>
            </a:r>
            <a:r>
              <a:rPr lang="es-MX" sz="1100" dirty="0"/>
              <a:t>de entrevistados)</a:t>
            </a:r>
          </a:p>
        </p:txBody>
      </p:sp>
      <p:graphicFrame>
        <p:nvGraphicFramePr>
          <p:cNvPr id="7" name="4 Gráfico"/>
          <p:cNvGraphicFramePr>
            <a:graphicFrameLocks/>
          </p:cNvGraphicFramePr>
          <p:nvPr>
            <p:extLst>
              <p:ext uri="{D42A27DB-BD31-4B8C-83A1-F6EECF244321}">
                <p14:modId xmlns:p14="http://schemas.microsoft.com/office/powerpoint/2010/main" val="2966979411"/>
              </p:ext>
            </p:extLst>
          </p:nvPr>
        </p:nvGraphicFramePr>
        <p:xfrm>
          <a:off x="2051720" y="1628800"/>
          <a:ext cx="5904656" cy="4608512"/>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ángulo 5"/>
          <p:cNvSpPr/>
          <p:nvPr/>
        </p:nvSpPr>
        <p:spPr>
          <a:xfrm>
            <a:off x="179512" y="89674"/>
            <a:ext cx="1718099" cy="338554"/>
          </a:xfrm>
          <a:prstGeom prst="rect">
            <a:avLst/>
          </a:prstGeom>
        </p:spPr>
        <p:txBody>
          <a:bodyPr wrap="none">
            <a:spAutoFit/>
          </a:bodyPr>
          <a:lstStyle/>
          <a:p>
            <a:r>
              <a:rPr lang="es-MX" sz="1600" dirty="0" smtClean="0">
                <a:solidFill>
                  <a:schemeClr val="tx1">
                    <a:lumMod val="65000"/>
                  </a:schemeClr>
                </a:solidFill>
                <a:latin typeface="Franklin Gothic Demi Cond" panose="020B0706030402020204" pitchFamily="34" charset="0"/>
              </a:rPr>
              <a:t>Temas coyunturales</a:t>
            </a:r>
            <a:endParaRPr lang="es-MX" sz="1600" dirty="0">
              <a:solidFill>
                <a:schemeClr val="tx1">
                  <a:lumMod val="65000"/>
                </a:schemeClr>
              </a:solidFill>
              <a:latin typeface="Franklin Gothic Demi Cond" panose="020B0706030402020204" pitchFamily="34" charset="0"/>
            </a:endParaRPr>
          </a:p>
        </p:txBody>
      </p:sp>
      <p:sp>
        <p:nvSpPr>
          <p:cNvPr id="8" name="Rectángulo redondeado 7">
            <a:hlinkClick r:id="rId4" action="ppaction://hlinksldjump"/>
          </p:cNvPr>
          <p:cNvSpPr/>
          <p:nvPr/>
        </p:nvSpPr>
        <p:spPr bwMode="auto">
          <a:xfrm>
            <a:off x="7700728" y="6093296"/>
            <a:ext cx="1112912" cy="346175"/>
          </a:xfrm>
          <a:prstGeom prst="roundRect">
            <a:avLst/>
          </a:prstGeom>
          <a:solidFill>
            <a:srgbClr val="C000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s-MX" sz="1400" b="1" i="0" u="none" strike="noStrike" cap="none" normalizeH="0" baseline="0" dirty="0" smtClean="0">
                <a:ln>
                  <a:noFill/>
                </a:ln>
                <a:solidFill>
                  <a:schemeClr val="tx1"/>
                </a:solidFill>
                <a:effectLst/>
                <a:latin typeface="Arial Narrow" panose="020B0606020202030204" pitchFamily="34" charset="0"/>
              </a:rPr>
              <a:t>Ver cruce</a:t>
            </a:r>
          </a:p>
        </p:txBody>
      </p:sp>
    </p:spTree>
    <p:extLst>
      <p:ext uri="{BB962C8B-B14F-4D97-AF65-F5344CB8AC3E}">
        <p14:creationId xmlns:p14="http://schemas.microsoft.com/office/powerpoint/2010/main" val="3621587756"/>
      </p:ext>
    </p:extLst>
  </p:cSld>
  <p:clrMapOvr>
    <a:masterClrMapping/>
  </p:clrMapOvr>
  <p:transition>
    <p:randomBa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Sobre el candidatos que  </a:t>
            </a:r>
            <a:r>
              <a:rPr lang="es-MX" dirty="0" smtClean="0">
                <a:solidFill>
                  <a:srgbClr val="FFC000"/>
                </a:solidFill>
              </a:rPr>
              <a:t>debe</a:t>
            </a:r>
            <a:r>
              <a:rPr lang="es-MX" dirty="0" smtClean="0"/>
              <a:t>  ganar</a:t>
            </a:r>
            <a:endParaRPr lang="es-MX" dirty="0"/>
          </a:p>
        </p:txBody>
      </p:sp>
      <p:sp>
        <p:nvSpPr>
          <p:cNvPr id="4" name="3 Marcador de número de diapositiva"/>
          <p:cNvSpPr>
            <a:spLocks noGrp="1"/>
          </p:cNvSpPr>
          <p:nvPr>
            <p:ph type="sldNum" sz="quarter" idx="10"/>
          </p:nvPr>
        </p:nvSpPr>
        <p:spPr/>
        <p:txBody>
          <a:bodyPr/>
          <a:lstStyle/>
          <a:p>
            <a:pPr>
              <a:defRPr/>
            </a:pPr>
            <a:fld id="{0D534D2B-3B87-48F5-9D26-805FA5575DED}" type="slidenum">
              <a:rPr lang="es-ES" smtClean="0"/>
              <a:pPr>
                <a:defRPr/>
              </a:pPr>
              <a:t>21</a:t>
            </a:fld>
            <a:endParaRPr lang="es-ES" dirty="0"/>
          </a:p>
        </p:txBody>
      </p:sp>
      <p:sp>
        <p:nvSpPr>
          <p:cNvPr id="5" name="4 CuadroTexto"/>
          <p:cNvSpPr txBox="1"/>
          <p:nvPr/>
        </p:nvSpPr>
        <p:spPr>
          <a:xfrm>
            <a:off x="899592" y="824588"/>
            <a:ext cx="7560840" cy="646331"/>
          </a:xfrm>
          <a:prstGeom prst="rect">
            <a:avLst/>
          </a:prstGeom>
          <a:noFill/>
        </p:spPr>
        <p:txBody>
          <a:bodyPr wrap="square" rtlCol="0">
            <a:spAutoFit/>
          </a:bodyPr>
          <a:lstStyle/>
          <a:p>
            <a:pPr algn="ctr"/>
            <a:r>
              <a:rPr lang="es-MX" sz="1200" b="1" dirty="0" smtClean="0"/>
              <a:t>Hablando de un candidato, </a:t>
            </a:r>
            <a:r>
              <a:rPr lang="es-MX" sz="1200" b="1" dirty="0"/>
              <a:t>¿quién cree usted que debe ganar la próxima </a:t>
            </a:r>
            <a:r>
              <a:rPr lang="es-MX" sz="1200" b="1" dirty="0" smtClean="0"/>
              <a:t>elección</a:t>
            </a:r>
          </a:p>
          <a:p>
            <a:pPr algn="ctr"/>
            <a:r>
              <a:rPr lang="es-MX" sz="1200" b="1" dirty="0" smtClean="0"/>
              <a:t>para </a:t>
            </a:r>
            <a:r>
              <a:rPr lang="es-MX" sz="1200" b="1" dirty="0"/>
              <a:t>Gobernador del estado Sinaloa</a:t>
            </a:r>
            <a:r>
              <a:rPr lang="es-MX" sz="1200" b="1" dirty="0" smtClean="0"/>
              <a:t>?</a:t>
            </a:r>
          </a:p>
          <a:p>
            <a:pPr algn="ctr"/>
            <a:r>
              <a:rPr lang="es-MX" sz="1100" dirty="0" smtClean="0"/>
              <a:t>(% total de entrevistados)</a:t>
            </a:r>
            <a:endParaRPr lang="es-MX" sz="1100" dirty="0"/>
          </a:p>
        </p:txBody>
      </p:sp>
      <p:graphicFrame>
        <p:nvGraphicFramePr>
          <p:cNvPr id="7" name="4 Gráfico"/>
          <p:cNvGraphicFramePr>
            <a:graphicFrameLocks/>
          </p:cNvGraphicFramePr>
          <p:nvPr>
            <p:extLst>
              <p:ext uri="{D42A27DB-BD31-4B8C-83A1-F6EECF244321}">
                <p14:modId xmlns:p14="http://schemas.microsoft.com/office/powerpoint/2010/main" val="3779188454"/>
              </p:ext>
            </p:extLst>
          </p:nvPr>
        </p:nvGraphicFramePr>
        <p:xfrm>
          <a:off x="1187624" y="1556792"/>
          <a:ext cx="6480720" cy="5040560"/>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ángulo 5"/>
          <p:cNvSpPr/>
          <p:nvPr/>
        </p:nvSpPr>
        <p:spPr>
          <a:xfrm>
            <a:off x="179512" y="89674"/>
            <a:ext cx="1718099" cy="338554"/>
          </a:xfrm>
          <a:prstGeom prst="rect">
            <a:avLst/>
          </a:prstGeom>
        </p:spPr>
        <p:txBody>
          <a:bodyPr wrap="none">
            <a:spAutoFit/>
          </a:bodyPr>
          <a:lstStyle/>
          <a:p>
            <a:r>
              <a:rPr lang="es-MX" sz="1600" dirty="0" smtClean="0">
                <a:solidFill>
                  <a:schemeClr val="tx1">
                    <a:lumMod val="65000"/>
                  </a:schemeClr>
                </a:solidFill>
                <a:latin typeface="Franklin Gothic Demi Cond" panose="020B0706030402020204" pitchFamily="34" charset="0"/>
              </a:rPr>
              <a:t>Temas coyunturales</a:t>
            </a:r>
            <a:endParaRPr lang="es-MX" sz="1600" dirty="0">
              <a:solidFill>
                <a:schemeClr val="tx1">
                  <a:lumMod val="65000"/>
                </a:schemeClr>
              </a:solidFill>
              <a:latin typeface="Franklin Gothic Demi Cond" panose="020B0706030402020204" pitchFamily="34" charset="0"/>
            </a:endParaRPr>
          </a:p>
        </p:txBody>
      </p:sp>
      <p:sp>
        <p:nvSpPr>
          <p:cNvPr id="8" name="Rectángulo redondeado 7">
            <a:hlinkClick r:id="rId4" action="ppaction://hlinksldjump"/>
          </p:cNvPr>
          <p:cNvSpPr/>
          <p:nvPr/>
        </p:nvSpPr>
        <p:spPr bwMode="auto">
          <a:xfrm>
            <a:off x="7700728" y="6093296"/>
            <a:ext cx="1112912" cy="346175"/>
          </a:xfrm>
          <a:prstGeom prst="roundRect">
            <a:avLst/>
          </a:prstGeom>
          <a:solidFill>
            <a:srgbClr val="C000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s-MX" sz="1400" b="1" i="0" u="none" strike="noStrike" cap="none" normalizeH="0" baseline="0" dirty="0" smtClean="0">
                <a:ln>
                  <a:noFill/>
                </a:ln>
                <a:solidFill>
                  <a:schemeClr val="tx1"/>
                </a:solidFill>
                <a:effectLst/>
                <a:latin typeface="Arial Narrow" panose="020B0606020202030204" pitchFamily="34" charset="0"/>
              </a:rPr>
              <a:t>Ver cruce</a:t>
            </a:r>
          </a:p>
        </p:txBody>
      </p:sp>
    </p:spTree>
    <p:extLst>
      <p:ext uri="{BB962C8B-B14F-4D97-AF65-F5344CB8AC3E}">
        <p14:creationId xmlns:p14="http://schemas.microsoft.com/office/powerpoint/2010/main" val="1829328716"/>
      </p:ext>
    </p:extLst>
  </p:cSld>
  <p:clrMapOvr>
    <a:masterClrMapping/>
  </p:clrMapOvr>
  <p:transition>
    <p:randomBa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8 Gráfico"/>
          <p:cNvGraphicFramePr>
            <a:graphicFrameLocks/>
          </p:cNvGraphicFramePr>
          <p:nvPr>
            <p:extLst>
              <p:ext uri="{D42A27DB-BD31-4B8C-83A1-F6EECF244321}">
                <p14:modId xmlns:p14="http://schemas.microsoft.com/office/powerpoint/2010/main" val="95101797"/>
              </p:ext>
            </p:extLst>
          </p:nvPr>
        </p:nvGraphicFramePr>
        <p:xfrm>
          <a:off x="539552" y="1844824"/>
          <a:ext cx="7848872" cy="3528392"/>
        </p:xfrm>
        <a:graphic>
          <a:graphicData uri="http://schemas.openxmlformats.org/drawingml/2006/chart">
            <c:chart xmlns:c="http://schemas.openxmlformats.org/drawingml/2006/chart" xmlns:r="http://schemas.openxmlformats.org/officeDocument/2006/relationships" r:id="rId3"/>
          </a:graphicData>
        </a:graphic>
      </p:graphicFrame>
      <p:sp>
        <p:nvSpPr>
          <p:cNvPr id="2" name="1 Título"/>
          <p:cNvSpPr>
            <a:spLocks noGrp="1"/>
          </p:cNvSpPr>
          <p:nvPr>
            <p:ph type="title"/>
          </p:nvPr>
        </p:nvSpPr>
        <p:spPr/>
        <p:txBody>
          <a:bodyPr/>
          <a:lstStyle/>
          <a:p>
            <a:r>
              <a:rPr lang="es-MX" dirty="0" smtClean="0"/>
              <a:t>Intromisión del narcotráfico  en el gobierno del estado</a:t>
            </a:r>
            <a:endParaRPr lang="es-MX" dirty="0"/>
          </a:p>
        </p:txBody>
      </p:sp>
      <p:sp>
        <p:nvSpPr>
          <p:cNvPr id="4" name="3 Marcador de número de diapositiva"/>
          <p:cNvSpPr>
            <a:spLocks noGrp="1"/>
          </p:cNvSpPr>
          <p:nvPr>
            <p:ph type="sldNum" sz="quarter" idx="10"/>
          </p:nvPr>
        </p:nvSpPr>
        <p:spPr/>
        <p:txBody>
          <a:bodyPr/>
          <a:lstStyle/>
          <a:p>
            <a:pPr>
              <a:defRPr/>
            </a:pPr>
            <a:fld id="{0D534D2B-3B87-48F5-9D26-805FA5575DED}" type="slidenum">
              <a:rPr lang="es-ES" smtClean="0"/>
              <a:pPr>
                <a:defRPr/>
              </a:pPr>
              <a:t>22</a:t>
            </a:fld>
            <a:endParaRPr lang="es-ES" dirty="0"/>
          </a:p>
        </p:txBody>
      </p:sp>
      <p:sp>
        <p:nvSpPr>
          <p:cNvPr id="5" name="4 CuadroTexto"/>
          <p:cNvSpPr txBox="1"/>
          <p:nvPr/>
        </p:nvSpPr>
        <p:spPr>
          <a:xfrm>
            <a:off x="899592" y="824588"/>
            <a:ext cx="7560840" cy="600164"/>
          </a:xfrm>
          <a:prstGeom prst="rect">
            <a:avLst/>
          </a:prstGeom>
          <a:noFill/>
        </p:spPr>
        <p:txBody>
          <a:bodyPr wrap="square" rtlCol="0">
            <a:spAutoFit/>
          </a:bodyPr>
          <a:lstStyle/>
          <a:p>
            <a:pPr algn="ctr"/>
            <a:r>
              <a:rPr lang="es-MX" sz="1100" b="1" dirty="0"/>
              <a:t>En una escala del 1 al 5, donde 1 es nada y 5 es mucho, dígame, ¿qué tan entrometido </a:t>
            </a:r>
            <a:r>
              <a:rPr lang="es-MX" sz="1100" b="1" dirty="0" smtClean="0"/>
              <a:t>considera</a:t>
            </a:r>
          </a:p>
          <a:p>
            <a:pPr algn="ctr"/>
            <a:r>
              <a:rPr lang="es-MX" sz="1100" b="1" dirty="0" smtClean="0"/>
              <a:t>que </a:t>
            </a:r>
            <a:r>
              <a:rPr lang="es-MX" sz="1100" b="1" dirty="0"/>
              <a:t>está el narcotráfico en el Gobierno del estado de Sinaloa</a:t>
            </a:r>
            <a:r>
              <a:rPr lang="es-MX" sz="1100" b="1" dirty="0" smtClean="0"/>
              <a:t>?</a:t>
            </a:r>
          </a:p>
          <a:p>
            <a:pPr algn="ctr"/>
            <a:r>
              <a:rPr lang="es-MX" sz="1050" dirty="0" smtClean="0"/>
              <a:t>(% de cada grupo de entrevistados)</a:t>
            </a:r>
            <a:endParaRPr lang="es-MX" sz="1050" dirty="0"/>
          </a:p>
        </p:txBody>
      </p:sp>
      <p:sp>
        <p:nvSpPr>
          <p:cNvPr id="7" name="Rectángulo 6"/>
          <p:cNvSpPr/>
          <p:nvPr/>
        </p:nvSpPr>
        <p:spPr>
          <a:xfrm>
            <a:off x="179512" y="89674"/>
            <a:ext cx="1718099" cy="338554"/>
          </a:xfrm>
          <a:prstGeom prst="rect">
            <a:avLst/>
          </a:prstGeom>
        </p:spPr>
        <p:txBody>
          <a:bodyPr wrap="none">
            <a:spAutoFit/>
          </a:bodyPr>
          <a:lstStyle/>
          <a:p>
            <a:r>
              <a:rPr lang="es-MX" sz="1600" dirty="0" smtClean="0">
                <a:solidFill>
                  <a:schemeClr val="tx1">
                    <a:lumMod val="65000"/>
                  </a:schemeClr>
                </a:solidFill>
                <a:latin typeface="Franklin Gothic Demi Cond" panose="020B0706030402020204" pitchFamily="34" charset="0"/>
              </a:rPr>
              <a:t>Temas coyunturales</a:t>
            </a:r>
            <a:endParaRPr lang="es-MX" sz="1600" dirty="0">
              <a:solidFill>
                <a:schemeClr val="tx1">
                  <a:lumMod val="65000"/>
                </a:schemeClr>
              </a:solidFill>
              <a:latin typeface="Franklin Gothic Demi Cond" panose="020B0706030402020204" pitchFamily="34" charset="0"/>
            </a:endParaRPr>
          </a:p>
        </p:txBody>
      </p:sp>
      <p:sp>
        <p:nvSpPr>
          <p:cNvPr id="3" name="Flecha abajo 2"/>
          <p:cNvSpPr/>
          <p:nvPr/>
        </p:nvSpPr>
        <p:spPr bwMode="auto">
          <a:xfrm>
            <a:off x="909973" y="5229200"/>
            <a:ext cx="484632" cy="504056"/>
          </a:xfrm>
          <a:prstGeom prst="downArrow">
            <a:avLst/>
          </a:prstGeom>
          <a:solidFill>
            <a:schemeClr val="tx1">
              <a:lumMod val="50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bg2"/>
              </a:solidFill>
              <a:effectLst/>
              <a:latin typeface="Arial" charset="0"/>
            </a:endParaRPr>
          </a:p>
        </p:txBody>
      </p:sp>
      <p:sp>
        <p:nvSpPr>
          <p:cNvPr id="8" name="4 CuadroTexto"/>
          <p:cNvSpPr txBox="1"/>
          <p:nvPr/>
        </p:nvSpPr>
        <p:spPr>
          <a:xfrm>
            <a:off x="884216" y="5877273"/>
            <a:ext cx="4695896" cy="307777"/>
          </a:xfrm>
          <a:prstGeom prst="rect">
            <a:avLst/>
          </a:prstGeom>
          <a:noFill/>
        </p:spPr>
        <p:txBody>
          <a:bodyPr wrap="square" rtlCol="0">
            <a:spAutoFit/>
          </a:bodyPr>
          <a:lstStyle/>
          <a:p>
            <a:r>
              <a:rPr lang="es-MX" sz="1400" dirty="0" smtClean="0"/>
              <a:t>Indica una percepción de alta intromisión del narcotráfico</a:t>
            </a:r>
            <a:endParaRPr lang="es-MX" sz="1200" dirty="0"/>
          </a:p>
        </p:txBody>
      </p:sp>
    </p:spTree>
    <p:extLst>
      <p:ext uri="{BB962C8B-B14F-4D97-AF65-F5344CB8AC3E}">
        <p14:creationId xmlns:p14="http://schemas.microsoft.com/office/powerpoint/2010/main" val="2241473560"/>
      </p:ext>
    </p:extLst>
  </p:cSld>
  <p:clrMapOvr>
    <a:masterClrMapping/>
  </p:clrMapOvr>
  <p:transition>
    <p:randomBa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8 Gráfico"/>
          <p:cNvGraphicFramePr>
            <a:graphicFrameLocks/>
          </p:cNvGraphicFramePr>
          <p:nvPr>
            <p:extLst>
              <p:ext uri="{D42A27DB-BD31-4B8C-83A1-F6EECF244321}">
                <p14:modId xmlns:p14="http://schemas.microsoft.com/office/powerpoint/2010/main" val="3599056425"/>
              </p:ext>
            </p:extLst>
          </p:nvPr>
        </p:nvGraphicFramePr>
        <p:xfrm>
          <a:off x="467544" y="1916832"/>
          <a:ext cx="8028892" cy="3456384"/>
        </p:xfrm>
        <a:graphic>
          <a:graphicData uri="http://schemas.openxmlformats.org/drawingml/2006/chart">
            <c:chart xmlns:c="http://schemas.openxmlformats.org/drawingml/2006/chart" xmlns:r="http://schemas.openxmlformats.org/officeDocument/2006/relationships" r:id="rId3"/>
          </a:graphicData>
        </a:graphic>
      </p:graphicFrame>
      <p:sp>
        <p:nvSpPr>
          <p:cNvPr id="2" name="1 Título"/>
          <p:cNvSpPr>
            <a:spLocks noGrp="1"/>
          </p:cNvSpPr>
          <p:nvPr>
            <p:ph type="title"/>
          </p:nvPr>
        </p:nvSpPr>
        <p:spPr/>
        <p:txBody>
          <a:bodyPr/>
          <a:lstStyle/>
          <a:p>
            <a:r>
              <a:rPr lang="es-MX" dirty="0" smtClean="0"/>
              <a:t>Corrupción  en el gobierno del estado</a:t>
            </a:r>
            <a:endParaRPr lang="es-MX" dirty="0"/>
          </a:p>
        </p:txBody>
      </p:sp>
      <p:sp>
        <p:nvSpPr>
          <p:cNvPr id="4" name="3 Marcador de número de diapositiva"/>
          <p:cNvSpPr>
            <a:spLocks noGrp="1"/>
          </p:cNvSpPr>
          <p:nvPr>
            <p:ph type="sldNum" sz="quarter" idx="10"/>
          </p:nvPr>
        </p:nvSpPr>
        <p:spPr/>
        <p:txBody>
          <a:bodyPr/>
          <a:lstStyle/>
          <a:p>
            <a:pPr>
              <a:defRPr/>
            </a:pPr>
            <a:fld id="{0D534D2B-3B87-48F5-9D26-805FA5575DED}" type="slidenum">
              <a:rPr lang="es-ES" smtClean="0"/>
              <a:pPr>
                <a:defRPr/>
              </a:pPr>
              <a:t>23</a:t>
            </a:fld>
            <a:endParaRPr lang="es-ES" dirty="0"/>
          </a:p>
        </p:txBody>
      </p:sp>
      <p:sp>
        <p:nvSpPr>
          <p:cNvPr id="5" name="4 CuadroTexto"/>
          <p:cNvSpPr txBox="1"/>
          <p:nvPr/>
        </p:nvSpPr>
        <p:spPr>
          <a:xfrm>
            <a:off x="899592" y="824588"/>
            <a:ext cx="7560840" cy="646331"/>
          </a:xfrm>
          <a:prstGeom prst="rect">
            <a:avLst/>
          </a:prstGeom>
          <a:noFill/>
        </p:spPr>
        <p:txBody>
          <a:bodyPr wrap="square" rtlCol="0">
            <a:spAutoFit/>
          </a:bodyPr>
          <a:lstStyle/>
          <a:p>
            <a:pPr algn="ctr"/>
            <a:r>
              <a:rPr lang="es-MX" sz="1200" b="1" dirty="0"/>
              <a:t>En una escala del 1 al 5, donde 1 es nada y 5 es mucho, dígame, ¿qué tan </a:t>
            </a:r>
            <a:r>
              <a:rPr lang="es-MX" sz="1200" b="1" dirty="0" smtClean="0"/>
              <a:t>corrompido</a:t>
            </a:r>
          </a:p>
          <a:p>
            <a:pPr algn="ctr"/>
            <a:r>
              <a:rPr lang="es-MX" sz="1200" b="1" dirty="0" smtClean="0"/>
              <a:t>considera </a:t>
            </a:r>
            <a:r>
              <a:rPr lang="es-MX" sz="1200" b="1" dirty="0"/>
              <a:t>que está el Gobierno del estado de Sinaloa?</a:t>
            </a:r>
            <a:r>
              <a:rPr lang="es-MX" sz="1200" dirty="0"/>
              <a:t> </a:t>
            </a:r>
            <a:endParaRPr lang="es-MX" sz="1200" dirty="0" smtClean="0"/>
          </a:p>
          <a:p>
            <a:pPr algn="ctr"/>
            <a:r>
              <a:rPr lang="es-MX" sz="1100" dirty="0" smtClean="0"/>
              <a:t>(% de cada grupo de entrevistados)</a:t>
            </a:r>
            <a:endParaRPr lang="es-MX" sz="1100" dirty="0"/>
          </a:p>
        </p:txBody>
      </p:sp>
      <p:sp>
        <p:nvSpPr>
          <p:cNvPr id="7" name="Rectángulo 6"/>
          <p:cNvSpPr/>
          <p:nvPr/>
        </p:nvSpPr>
        <p:spPr>
          <a:xfrm>
            <a:off x="179512" y="89674"/>
            <a:ext cx="1718099" cy="338554"/>
          </a:xfrm>
          <a:prstGeom prst="rect">
            <a:avLst/>
          </a:prstGeom>
        </p:spPr>
        <p:txBody>
          <a:bodyPr wrap="none">
            <a:spAutoFit/>
          </a:bodyPr>
          <a:lstStyle/>
          <a:p>
            <a:r>
              <a:rPr lang="es-MX" sz="1600" dirty="0" smtClean="0">
                <a:solidFill>
                  <a:schemeClr val="tx1">
                    <a:lumMod val="65000"/>
                  </a:schemeClr>
                </a:solidFill>
                <a:latin typeface="Franklin Gothic Demi Cond" panose="020B0706030402020204" pitchFamily="34" charset="0"/>
              </a:rPr>
              <a:t>Temas coyunturales</a:t>
            </a:r>
            <a:endParaRPr lang="es-MX" sz="1600" dirty="0">
              <a:solidFill>
                <a:schemeClr val="tx1">
                  <a:lumMod val="65000"/>
                </a:schemeClr>
              </a:solidFill>
              <a:latin typeface="Franklin Gothic Demi Cond" panose="020B0706030402020204" pitchFamily="34" charset="0"/>
            </a:endParaRPr>
          </a:p>
        </p:txBody>
      </p:sp>
      <p:sp>
        <p:nvSpPr>
          <p:cNvPr id="8" name="Flecha abajo 7"/>
          <p:cNvSpPr/>
          <p:nvPr/>
        </p:nvSpPr>
        <p:spPr bwMode="auto">
          <a:xfrm>
            <a:off x="909973" y="5229200"/>
            <a:ext cx="484632" cy="504056"/>
          </a:xfrm>
          <a:prstGeom prst="downArrow">
            <a:avLst/>
          </a:prstGeom>
          <a:solidFill>
            <a:schemeClr val="tx1">
              <a:lumMod val="50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bg2"/>
              </a:solidFill>
              <a:effectLst/>
              <a:latin typeface="Arial" charset="0"/>
            </a:endParaRPr>
          </a:p>
        </p:txBody>
      </p:sp>
      <p:sp>
        <p:nvSpPr>
          <p:cNvPr id="9" name="4 CuadroTexto"/>
          <p:cNvSpPr txBox="1"/>
          <p:nvPr/>
        </p:nvSpPr>
        <p:spPr>
          <a:xfrm>
            <a:off x="884216" y="5877273"/>
            <a:ext cx="5271960" cy="307777"/>
          </a:xfrm>
          <a:prstGeom prst="rect">
            <a:avLst/>
          </a:prstGeom>
          <a:noFill/>
        </p:spPr>
        <p:txBody>
          <a:bodyPr wrap="square" rtlCol="0">
            <a:spAutoFit/>
          </a:bodyPr>
          <a:lstStyle/>
          <a:p>
            <a:r>
              <a:rPr lang="es-MX" sz="1400" dirty="0" smtClean="0"/>
              <a:t>Indica una percepción de un muy elevado grado de corrupción.</a:t>
            </a:r>
            <a:endParaRPr lang="es-MX" sz="1200" dirty="0"/>
          </a:p>
        </p:txBody>
      </p:sp>
    </p:spTree>
    <p:extLst>
      <p:ext uri="{BB962C8B-B14F-4D97-AF65-F5344CB8AC3E}">
        <p14:creationId xmlns:p14="http://schemas.microsoft.com/office/powerpoint/2010/main" val="2351126701"/>
      </p:ext>
    </p:extLst>
  </p:cSld>
  <p:clrMapOvr>
    <a:masterClrMapping/>
  </p:clrMapOvr>
  <p:transition>
    <p:randomBa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8 Gráfico"/>
          <p:cNvGraphicFramePr>
            <a:graphicFrameLocks/>
          </p:cNvGraphicFramePr>
          <p:nvPr>
            <p:extLst>
              <p:ext uri="{D42A27DB-BD31-4B8C-83A1-F6EECF244321}">
                <p14:modId xmlns:p14="http://schemas.microsoft.com/office/powerpoint/2010/main" val="1164376975"/>
              </p:ext>
            </p:extLst>
          </p:nvPr>
        </p:nvGraphicFramePr>
        <p:xfrm>
          <a:off x="467544" y="1844824"/>
          <a:ext cx="8208912" cy="3384376"/>
        </p:xfrm>
        <a:graphic>
          <a:graphicData uri="http://schemas.openxmlformats.org/drawingml/2006/chart">
            <c:chart xmlns:c="http://schemas.openxmlformats.org/drawingml/2006/chart" xmlns:r="http://schemas.openxmlformats.org/officeDocument/2006/relationships" r:id="rId3"/>
          </a:graphicData>
        </a:graphic>
      </p:graphicFrame>
      <p:sp>
        <p:nvSpPr>
          <p:cNvPr id="2" name="1 Título"/>
          <p:cNvSpPr>
            <a:spLocks noGrp="1"/>
          </p:cNvSpPr>
          <p:nvPr>
            <p:ph type="title"/>
          </p:nvPr>
        </p:nvSpPr>
        <p:spPr/>
        <p:txBody>
          <a:bodyPr/>
          <a:lstStyle/>
          <a:p>
            <a:r>
              <a:rPr lang="es-MX" dirty="0" smtClean="0"/>
              <a:t>Grado de impunidad en el estado</a:t>
            </a:r>
            <a:endParaRPr lang="es-MX" dirty="0"/>
          </a:p>
        </p:txBody>
      </p:sp>
      <p:sp>
        <p:nvSpPr>
          <p:cNvPr id="4" name="3 Marcador de número de diapositiva"/>
          <p:cNvSpPr>
            <a:spLocks noGrp="1"/>
          </p:cNvSpPr>
          <p:nvPr>
            <p:ph type="sldNum" sz="quarter" idx="10"/>
          </p:nvPr>
        </p:nvSpPr>
        <p:spPr/>
        <p:txBody>
          <a:bodyPr/>
          <a:lstStyle/>
          <a:p>
            <a:pPr>
              <a:defRPr/>
            </a:pPr>
            <a:fld id="{0D534D2B-3B87-48F5-9D26-805FA5575DED}" type="slidenum">
              <a:rPr lang="es-ES" smtClean="0"/>
              <a:pPr>
                <a:defRPr/>
              </a:pPr>
              <a:t>24</a:t>
            </a:fld>
            <a:endParaRPr lang="es-ES" dirty="0"/>
          </a:p>
        </p:txBody>
      </p:sp>
      <p:sp>
        <p:nvSpPr>
          <p:cNvPr id="5" name="4 CuadroTexto"/>
          <p:cNvSpPr txBox="1"/>
          <p:nvPr/>
        </p:nvSpPr>
        <p:spPr>
          <a:xfrm>
            <a:off x="899592" y="824588"/>
            <a:ext cx="7560840" cy="646331"/>
          </a:xfrm>
          <a:prstGeom prst="rect">
            <a:avLst/>
          </a:prstGeom>
          <a:noFill/>
        </p:spPr>
        <p:txBody>
          <a:bodyPr wrap="square" rtlCol="0">
            <a:spAutoFit/>
          </a:bodyPr>
          <a:lstStyle/>
          <a:p>
            <a:pPr algn="ctr"/>
            <a:r>
              <a:rPr lang="es-MX" sz="1200" b="1" dirty="0"/>
              <a:t>En una escala del 1 al 5, donde 1 es nada y 5 es mucho, dígame, ¿cuál considera que es el grado de impunidad que se vive en el estado de Sinaloa</a:t>
            </a:r>
            <a:r>
              <a:rPr lang="es-MX" sz="1200" b="1" dirty="0" smtClean="0"/>
              <a:t>?</a:t>
            </a:r>
          </a:p>
          <a:p>
            <a:pPr algn="ctr"/>
            <a:r>
              <a:rPr lang="es-MX" sz="1100" dirty="0" smtClean="0"/>
              <a:t>(% de cada grupo de entrevistados)</a:t>
            </a:r>
            <a:endParaRPr lang="es-MX" sz="1100" dirty="0"/>
          </a:p>
        </p:txBody>
      </p:sp>
      <p:sp>
        <p:nvSpPr>
          <p:cNvPr id="7" name="Rectángulo 6"/>
          <p:cNvSpPr/>
          <p:nvPr/>
        </p:nvSpPr>
        <p:spPr>
          <a:xfrm>
            <a:off x="179512" y="89674"/>
            <a:ext cx="1718099" cy="338554"/>
          </a:xfrm>
          <a:prstGeom prst="rect">
            <a:avLst/>
          </a:prstGeom>
        </p:spPr>
        <p:txBody>
          <a:bodyPr wrap="none">
            <a:spAutoFit/>
          </a:bodyPr>
          <a:lstStyle/>
          <a:p>
            <a:r>
              <a:rPr lang="es-MX" sz="1600" dirty="0" smtClean="0">
                <a:solidFill>
                  <a:schemeClr val="tx1">
                    <a:lumMod val="65000"/>
                  </a:schemeClr>
                </a:solidFill>
                <a:latin typeface="Franklin Gothic Demi Cond" panose="020B0706030402020204" pitchFamily="34" charset="0"/>
              </a:rPr>
              <a:t>Temas coyunturales</a:t>
            </a:r>
            <a:endParaRPr lang="es-MX" sz="1600" dirty="0">
              <a:solidFill>
                <a:schemeClr val="tx1">
                  <a:lumMod val="65000"/>
                </a:schemeClr>
              </a:solidFill>
              <a:latin typeface="Franklin Gothic Demi Cond" panose="020B0706030402020204" pitchFamily="34" charset="0"/>
            </a:endParaRPr>
          </a:p>
        </p:txBody>
      </p:sp>
      <p:sp>
        <p:nvSpPr>
          <p:cNvPr id="8" name="Flecha abajo 7"/>
          <p:cNvSpPr/>
          <p:nvPr/>
        </p:nvSpPr>
        <p:spPr bwMode="auto">
          <a:xfrm>
            <a:off x="909973" y="5229200"/>
            <a:ext cx="484632" cy="504056"/>
          </a:xfrm>
          <a:prstGeom prst="downArrow">
            <a:avLst/>
          </a:prstGeom>
          <a:solidFill>
            <a:schemeClr val="tx1">
              <a:lumMod val="50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bg2"/>
              </a:solidFill>
              <a:effectLst/>
              <a:latin typeface="Arial" charset="0"/>
            </a:endParaRPr>
          </a:p>
        </p:txBody>
      </p:sp>
      <p:sp>
        <p:nvSpPr>
          <p:cNvPr id="9" name="4 CuadroTexto"/>
          <p:cNvSpPr txBox="1"/>
          <p:nvPr/>
        </p:nvSpPr>
        <p:spPr>
          <a:xfrm>
            <a:off x="884216" y="5877273"/>
            <a:ext cx="5271960" cy="307777"/>
          </a:xfrm>
          <a:prstGeom prst="rect">
            <a:avLst/>
          </a:prstGeom>
          <a:noFill/>
        </p:spPr>
        <p:txBody>
          <a:bodyPr wrap="square" rtlCol="0">
            <a:spAutoFit/>
          </a:bodyPr>
          <a:lstStyle/>
          <a:p>
            <a:r>
              <a:rPr lang="es-MX" sz="1400" dirty="0" smtClean="0"/>
              <a:t>Indica una percepción de un muy elevado grado de impunidad.</a:t>
            </a:r>
            <a:endParaRPr lang="es-MX" sz="1200" dirty="0"/>
          </a:p>
        </p:txBody>
      </p:sp>
    </p:spTree>
    <p:extLst>
      <p:ext uri="{BB962C8B-B14F-4D97-AF65-F5344CB8AC3E}">
        <p14:creationId xmlns:p14="http://schemas.microsoft.com/office/powerpoint/2010/main" val="3496387580"/>
      </p:ext>
    </p:extLst>
  </p:cSld>
  <p:clrMapOvr>
    <a:masterClrMapping/>
  </p:clrMapOvr>
  <p:transition>
    <p:randomBar/>
  </p:transition>
</p:sld>
</file>

<file path=ppt/slides/slide25.xml><?xml version="1.0" encoding="utf-8"?>
<p:sld xmlns:a="http://schemas.openxmlformats.org/drawingml/2006/main" xmlns:r="http://schemas.openxmlformats.org/officeDocument/2006/relationships" xmlns:p="http://schemas.openxmlformats.org/presentationml/2006/main" showMasterPhAnim="0">
  <p:cSld>
    <p:bg>
      <p:bgPr>
        <a:solidFill>
          <a:schemeClr val="bg2"/>
        </a:solidFill>
        <a:effectLst/>
      </p:bgPr>
    </p:bg>
    <p:spTree>
      <p:nvGrpSpPr>
        <p:cNvPr id="1" name=""/>
        <p:cNvGrpSpPr/>
        <p:nvPr/>
      </p:nvGrpSpPr>
      <p:grpSpPr>
        <a:xfrm>
          <a:off x="0" y="0"/>
          <a:ext cx="0" cy="0"/>
          <a:chOff x="0" y="0"/>
          <a:chExt cx="0" cy="0"/>
        </a:xfrm>
      </p:grpSpPr>
      <p:sp>
        <p:nvSpPr>
          <p:cNvPr id="581636" name="Rectangle 4"/>
          <p:cNvSpPr>
            <a:spLocks noGrp="1" noChangeArrowheads="1"/>
          </p:cNvSpPr>
          <p:nvPr>
            <p:ph type="ctrTitle" sz="quarter"/>
          </p:nvPr>
        </p:nvSpPr>
        <p:spPr>
          <a:xfrm>
            <a:off x="357158" y="260648"/>
            <a:ext cx="8458850" cy="792088"/>
          </a:xfrm>
        </p:spPr>
        <p:txBody>
          <a:bodyPr/>
          <a:lstStyle/>
          <a:p>
            <a:r>
              <a:rPr lang="es-MX" sz="1800" dirty="0">
                <a:solidFill>
                  <a:schemeClr val="tx1"/>
                </a:solidFill>
              </a:rPr>
              <a:t>1ª encuesta de líderes | Revista </a:t>
            </a:r>
            <a:r>
              <a:rPr lang="es-MX" sz="1800" dirty="0">
                <a:solidFill>
                  <a:srgbClr val="FFC000"/>
                </a:solidFill>
              </a:rPr>
              <a:t>Bien Informado</a:t>
            </a:r>
            <a:endParaRPr lang="es-MX" sz="1800" dirty="0" smtClean="0">
              <a:solidFill>
                <a:srgbClr val="FFC000"/>
              </a:solidFill>
            </a:endParaRPr>
          </a:p>
        </p:txBody>
      </p:sp>
      <p:sp>
        <p:nvSpPr>
          <p:cNvPr id="581637" name="Rectangle 5"/>
          <p:cNvSpPr>
            <a:spLocks noGrp="1" noChangeArrowheads="1"/>
          </p:cNvSpPr>
          <p:nvPr>
            <p:ph type="subTitle" sz="quarter" idx="1"/>
          </p:nvPr>
        </p:nvSpPr>
        <p:spPr>
          <a:xfrm>
            <a:off x="2843808" y="5638800"/>
            <a:ext cx="6040760" cy="1030560"/>
          </a:xfrm>
        </p:spPr>
        <p:txBody>
          <a:bodyPr anchor="ctr"/>
          <a:lstStyle/>
          <a:p>
            <a:r>
              <a:rPr lang="es-ES" sz="1600" b="1" dirty="0">
                <a:solidFill>
                  <a:schemeClr val="tx1"/>
                </a:solidFill>
              </a:rPr>
              <a:t>TEMAS POLÍTICOS</a:t>
            </a:r>
          </a:p>
          <a:p>
            <a:r>
              <a:rPr lang="es-ES" sz="1600" dirty="0">
                <a:solidFill>
                  <a:schemeClr val="tx1"/>
                </a:solidFill>
              </a:rPr>
              <a:t>Febrero de 2016</a:t>
            </a:r>
          </a:p>
        </p:txBody>
      </p:sp>
      <p:sp>
        <p:nvSpPr>
          <p:cNvPr id="2" name="Rectángulo 1"/>
          <p:cNvSpPr/>
          <p:nvPr/>
        </p:nvSpPr>
        <p:spPr>
          <a:xfrm>
            <a:off x="3419872" y="2924944"/>
            <a:ext cx="5497980" cy="923330"/>
          </a:xfrm>
          <a:prstGeom prst="rect">
            <a:avLst/>
          </a:prstGeom>
        </p:spPr>
        <p:txBody>
          <a:bodyPr wrap="none">
            <a:spAutoFit/>
          </a:bodyPr>
          <a:lstStyle/>
          <a:p>
            <a:r>
              <a:rPr lang="es-MX" sz="5400" dirty="0" smtClean="0">
                <a:solidFill>
                  <a:srgbClr val="FFFF99"/>
                </a:solidFill>
                <a:latin typeface="Franklin Gothic Demi Cond" panose="020B0706030402020204" pitchFamily="34" charset="0"/>
              </a:rPr>
              <a:t>Temas estructurales</a:t>
            </a:r>
            <a:endParaRPr lang="es-MX" sz="5400" dirty="0">
              <a:solidFill>
                <a:srgbClr val="FFFF99"/>
              </a:solidFill>
              <a:latin typeface="Franklin Gothic Demi Cond" panose="020B0706030402020204" pitchFamily="34" charset="0"/>
            </a:endParaRPr>
          </a:p>
        </p:txBody>
      </p:sp>
    </p:spTree>
    <p:extLst>
      <p:ext uri="{BB962C8B-B14F-4D97-AF65-F5344CB8AC3E}">
        <p14:creationId xmlns:p14="http://schemas.microsoft.com/office/powerpoint/2010/main" val="2451796356"/>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581636"/>
                                        </p:tgtEl>
                                        <p:attrNameLst>
                                          <p:attrName>style.visibility</p:attrName>
                                        </p:attrNameLst>
                                      </p:cBhvr>
                                      <p:to>
                                        <p:strVal val="visible"/>
                                      </p:to>
                                    </p:set>
                                    <p:animEffect transition="in" filter="randombar(horizontal)">
                                      <p:cBhvr>
                                        <p:cTn id="7" dur="500"/>
                                        <p:tgtEl>
                                          <p:spTgt spid="581636"/>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581637">
                                            <p:txEl>
                                              <p:pRg st="0" end="0"/>
                                            </p:txEl>
                                          </p:spTgt>
                                        </p:tgtEl>
                                        <p:attrNameLst>
                                          <p:attrName>style.visibility</p:attrName>
                                        </p:attrNameLst>
                                      </p:cBhvr>
                                      <p:to>
                                        <p:strVal val="visible"/>
                                      </p:to>
                                    </p:set>
                                    <p:animEffect transition="in" filter="randombar(horizontal)">
                                      <p:cBhvr>
                                        <p:cTn id="11" dur="500"/>
                                        <p:tgtEl>
                                          <p:spTgt spid="581637">
                                            <p:txEl>
                                              <p:pRg st="0" end="0"/>
                                            </p:txEl>
                                          </p:spTgt>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581637">
                                            <p:txEl>
                                              <p:pRg st="1" end="1"/>
                                            </p:txEl>
                                          </p:spTgt>
                                        </p:tgtEl>
                                        <p:attrNameLst>
                                          <p:attrName>style.visibility</p:attrName>
                                        </p:attrNameLst>
                                      </p:cBhvr>
                                      <p:to>
                                        <p:strVal val="visible"/>
                                      </p:to>
                                    </p:set>
                                    <p:animEffect transition="in" filter="randombar(horizontal)">
                                      <p:cBhvr>
                                        <p:cTn id="15" dur="500"/>
                                        <p:tgtEl>
                                          <p:spTgt spid="58163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1636" grpId="0" autoUpdateAnimBg="0"/>
      <p:bldP spid="581637" grpId="0" build="p" autoUpdateAnimBg="0" advAuto="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Escala en cuanto a la postura de los entrevistados</a:t>
            </a:r>
            <a:endParaRPr lang="es-MX" dirty="0"/>
          </a:p>
        </p:txBody>
      </p:sp>
      <p:sp>
        <p:nvSpPr>
          <p:cNvPr id="4" name="Marcador de número de diapositiva 3"/>
          <p:cNvSpPr>
            <a:spLocks noGrp="1"/>
          </p:cNvSpPr>
          <p:nvPr>
            <p:ph type="sldNum" sz="quarter" idx="10"/>
          </p:nvPr>
        </p:nvSpPr>
        <p:spPr/>
        <p:txBody>
          <a:bodyPr/>
          <a:lstStyle/>
          <a:p>
            <a:pPr>
              <a:defRPr/>
            </a:pPr>
            <a:fld id="{0D534D2B-3B87-48F5-9D26-805FA5575DED}" type="slidenum">
              <a:rPr lang="es-ES" smtClean="0"/>
              <a:pPr>
                <a:defRPr/>
              </a:pPr>
              <a:t>26</a:t>
            </a:fld>
            <a:endParaRPr lang="es-ES" dirty="0"/>
          </a:p>
        </p:txBody>
      </p:sp>
      <p:grpSp>
        <p:nvGrpSpPr>
          <p:cNvPr id="5" name="Grupo 4"/>
          <p:cNvGrpSpPr/>
          <p:nvPr/>
        </p:nvGrpSpPr>
        <p:grpSpPr>
          <a:xfrm>
            <a:off x="2627784" y="2132856"/>
            <a:ext cx="335643" cy="2398605"/>
            <a:chOff x="347925" y="2294586"/>
            <a:chExt cx="335643" cy="2398605"/>
          </a:xfrm>
        </p:grpSpPr>
        <p:sp>
          <p:nvSpPr>
            <p:cNvPr id="6" name="Rectángulo 5"/>
            <p:cNvSpPr/>
            <p:nvPr/>
          </p:nvSpPr>
          <p:spPr bwMode="auto">
            <a:xfrm>
              <a:off x="348434" y="4221088"/>
              <a:ext cx="335134" cy="472103"/>
            </a:xfrm>
            <a:prstGeom prst="rect">
              <a:avLst/>
            </a:prstGeom>
            <a:solidFill>
              <a:schemeClr val="accent1">
                <a:lumMod val="50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bg2"/>
                </a:solidFill>
                <a:effectLst/>
                <a:latin typeface="Arial" charset="0"/>
              </a:endParaRPr>
            </a:p>
          </p:txBody>
        </p:sp>
        <p:sp>
          <p:nvSpPr>
            <p:cNvPr id="7" name="Rectángulo 6"/>
            <p:cNvSpPr/>
            <p:nvPr/>
          </p:nvSpPr>
          <p:spPr bwMode="auto">
            <a:xfrm>
              <a:off x="347925" y="3748985"/>
              <a:ext cx="335134" cy="472103"/>
            </a:xfrm>
            <a:prstGeom prst="rect">
              <a:avLst/>
            </a:prstGeom>
            <a:solidFill>
              <a:schemeClr val="tx2">
                <a:lumMod val="50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bg2"/>
                </a:solidFill>
                <a:effectLst/>
                <a:latin typeface="Arial" charset="0"/>
              </a:endParaRPr>
            </a:p>
          </p:txBody>
        </p:sp>
        <p:sp>
          <p:nvSpPr>
            <p:cNvPr id="8" name="Rectángulo 7"/>
            <p:cNvSpPr/>
            <p:nvPr/>
          </p:nvSpPr>
          <p:spPr bwMode="auto">
            <a:xfrm>
              <a:off x="347925" y="3276882"/>
              <a:ext cx="335134" cy="472103"/>
            </a:xfrm>
            <a:prstGeom prst="rect">
              <a:avLst/>
            </a:prstGeom>
            <a:solidFill>
              <a:schemeClr val="accent1">
                <a:lumMod val="75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bg2"/>
                </a:solidFill>
                <a:effectLst/>
                <a:latin typeface="Arial" charset="0"/>
              </a:endParaRPr>
            </a:p>
          </p:txBody>
        </p:sp>
        <p:sp>
          <p:nvSpPr>
            <p:cNvPr id="9" name="Rectángulo 8"/>
            <p:cNvSpPr/>
            <p:nvPr/>
          </p:nvSpPr>
          <p:spPr bwMode="auto">
            <a:xfrm>
              <a:off x="347925" y="2786986"/>
              <a:ext cx="335134" cy="472103"/>
            </a:xfrm>
            <a:prstGeom prst="rect">
              <a:avLst/>
            </a:prstGeom>
            <a:solidFill>
              <a:schemeClr val="tx2">
                <a:lumMod val="75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bg2"/>
                </a:solidFill>
                <a:effectLst/>
                <a:latin typeface="Arial" charset="0"/>
              </a:endParaRPr>
            </a:p>
          </p:txBody>
        </p:sp>
        <p:sp>
          <p:nvSpPr>
            <p:cNvPr id="10" name="Rectángulo 9"/>
            <p:cNvSpPr/>
            <p:nvPr/>
          </p:nvSpPr>
          <p:spPr bwMode="auto">
            <a:xfrm>
              <a:off x="347925" y="2294586"/>
              <a:ext cx="335134" cy="472103"/>
            </a:xfrm>
            <a:prstGeom prst="rect">
              <a:avLst/>
            </a:prstGeom>
            <a:solidFill>
              <a:schemeClr val="accent5">
                <a:lumMod val="60000"/>
                <a:lumOff val="40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bg2"/>
                </a:solidFill>
                <a:effectLst/>
                <a:latin typeface="Arial" charset="0"/>
              </a:endParaRPr>
            </a:p>
          </p:txBody>
        </p:sp>
      </p:grpSp>
      <p:sp>
        <p:nvSpPr>
          <p:cNvPr id="11" name="Flecha abajo 10"/>
          <p:cNvSpPr/>
          <p:nvPr/>
        </p:nvSpPr>
        <p:spPr bwMode="auto">
          <a:xfrm rot="16200000">
            <a:off x="3254641" y="4162735"/>
            <a:ext cx="402470" cy="360040"/>
          </a:xfrm>
          <a:prstGeom prst="downArrow">
            <a:avLst/>
          </a:prstGeom>
          <a:solidFill>
            <a:schemeClr val="tx1">
              <a:lumMod val="50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bg2"/>
              </a:solidFill>
              <a:effectLst/>
              <a:latin typeface="Arial" charset="0"/>
            </a:endParaRPr>
          </a:p>
        </p:txBody>
      </p:sp>
      <p:sp>
        <p:nvSpPr>
          <p:cNvPr id="12" name="4 CuadroTexto"/>
          <p:cNvSpPr txBox="1"/>
          <p:nvPr/>
        </p:nvSpPr>
        <p:spPr>
          <a:xfrm>
            <a:off x="3779912" y="4161178"/>
            <a:ext cx="1239512" cy="307777"/>
          </a:xfrm>
          <a:prstGeom prst="rect">
            <a:avLst/>
          </a:prstGeom>
          <a:noFill/>
        </p:spPr>
        <p:txBody>
          <a:bodyPr wrap="square" rtlCol="0">
            <a:spAutoFit/>
          </a:bodyPr>
          <a:lstStyle/>
          <a:p>
            <a:r>
              <a:rPr lang="es-MX" sz="1400" dirty="0" smtClean="0"/>
              <a:t>Liberal</a:t>
            </a:r>
            <a:endParaRPr lang="es-MX" sz="1200" dirty="0"/>
          </a:p>
        </p:txBody>
      </p:sp>
      <p:sp>
        <p:nvSpPr>
          <p:cNvPr id="13" name="Flecha abajo 12"/>
          <p:cNvSpPr/>
          <p:nvPr/>
        </p:nvSpPr>
        <p:spPr bwMode="auto">
          <a:xfrm rot="16200000">
            <a:off x="3254641" y="3666239"/>
            <a:ext cx="402470" cy="360040"/>
          </a:xfrm>
          <a:prstGeom prst="downArrow">
            <a:avLst/>
          </a:prstGeom>
          <a:solidFill>
            <a:schemeClr val="tx1">
              <a:lumMod val="50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bg2"/>
              </a:solidFill>
              <a:effectLst/>
              <a:latin typeface="Arial" charset="0"/>
            </a:endParaRPr>
          </a:p>
        </p:txBody>
      </p:sp>
      <p:sp>
        <p:nvSpPr>
          <p:cNvPr id="14" name="Flecha abajo 13"/>
          <p:cNvSpPr/>
          <p:nvPr/>
        </p:nvSpPr>
        <p:spPr bwMode="auto">
          <a:xfrm rot="16200000">
            <a:off x="3254641" y="3191761"/>
            <a:ext cx="402470" cy="360040"/>
          </a:xfrm>
          <a:prstGeom prst="downArrow">
            <a:avLst/>
          </a:prstGeom>
          <a:solidFill>
            <a:schemeClr val="tx1">
              <a:lumMod val="50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bg2"/>
              </a:solidFill>
              <a:effectLst/>
              <a:latin typeface="Arial" charset="0"/>
            </a:endParaRPr>
          </a:p>
        </p:txBody>
      </p:sp>
      <p:sp>
        <p:nvSpPr>
          <p:cNvPr id="15" name="Flecha abajo 14"/>
          <p:cNvSpPr/>
          <p:nvPr/>
        </p:nvSpPr>
        <p:spPr bwMode="auto">
          <a:xfrm rot="16200000">
            <a:off x="3254641" y="2687705"/>
            <a:ext cx="402470" cy="360040"/>
          </a:xfrm>
          <a:prstGeom prst="downArrow">
            <a:avLst/>
          </a:prstGeom>
          <a:solidFill>
            <a:schemeClr val="tx1">
              <a:lumMod val="50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bg2"/>
              </a:solidFill>
              <a:effectLst/>
              <a:latin typeface="Arial" charset="0"/>
            </a:endParaRPr>
          </a:p>
        </p:txBody>
      </p:sp>
      <p:sp>
        <p:nvSpPr>
          <p:cNvPr id="16" name="Flecha abajo 15"/>
          <p:cNvSpPr/>
          <p:nvPr/>
        </p:nvSpPr>
        <p:spPr bwMode="auto">
          <a:xfrm rot="16200000">
            <a:off x="3254641" y="2183649"/>
            <a:ext cx="402470" cy="360040"/>
          </a:xfrm>
          <a:prstGeom prst="downArrow">
            <a:avLst/>
          </a:prstGeom>
          <a:solidFill>
            <a:schemeClr val="tx1">
              <a:lumMod val="50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bg2"/>
              </a:solidFill>
              <a:effectLst/>
              <a:latin typeface="Arial" charset="0"/>
            </a:endParaRPr>
          </a:p>
        </p:txBody>
      </p:sp>
      <p:sp>
        <p:nvSpPr>
          <p:cNvPr id="17" name="4 CuadroTexto"/>
          <p:cNvSpPr txBox="1"/>
          <p:nvPr/>
        </p:nvSpPr>
        <p:spPr>
          <a:xfrm>
            <a:off x="3779912" y="3717032"/>
            <a:ext cx="1872208" cy="307777"/>
          </a:xfrm>
          <a:prstGeom prst="rect">
            <a:avLst/>
          </a:prstGeom>
          <a:noFill/>
        </p:spPr>
        <p:txBody>
          <a:bodyPr wrap="square" rtlCol="0">
            <a:spAutoFit/>
          </a:bodyPr>
          <a:lstStyle/>
          <a:p>
            <a:r>
              <a:rPr lang="es-MX" sz="1400" dirty="0" smtClean="0"/>
              <a:t>Liberal moderado</a:t>
            </a:r>
            <a:endParaRPr lang="es-MX" sz="1200" dirty="0"/>
          </a:p>
        </p:txBody>
      </p:sp>
      <p:sp>
        <p:nvSpPr>
          <p:cNvPr id="18" name="4 CuadroTexto"/>
          <p:cNvSpPr txBox="1"/>
          <p:nvPr/>
        </p:nvSpPr>
        <p:spPr>
          <a:xfrm>
            <a:off x="3779912" y="2204864"/>
            <a:ext cx="1872208" cy="307777"/>
          </a:xfrm>
          <a:prstGeom prst="rect">
            <a:avLst/>
          </a:prstGeom>
          <a:noFill/>
        </p:spPr>
        <p:txBody>
          <a:bodyPr wrap="square" rtlCol="0">
            <a:spAutoFit/>
          </a:bodyPr>
          <a:lstStyle/>
          <a:p>
            <a:r>
              <a:rPr lang="es-MX" sz="1400" dirty="0" smtClean="0"/>
              <a:t>Estatista</a:t>
            </a:r>
            <a:endParaRPr lang="es-MX" sz="1200" dirty="0"/>
          </a:p>
        </p:txBody>
      </p:sp>
      <p:sp>
        <p:nvSpPr>
          <p:cNvPr id="19" name="4 CuadroTexto"/>
          <p:cNvSpPr txBox="1"/>
          <p:nvPr/>
        </p:nvSpPr>
        <p:spPr>
          <a:xfrm>
            <a:off x="3779912" y="2708920"/>
            <a:ext cx="1872208" cy="307777"/>
          </a:xfrm>
          <a:prstGeom prst="rect">
            <a:avLst/>
          </a:prstGeom>
          <a:noFill/>
        </p:spPr>
        <p:txBody>
          <a:bodyPr wrap="square" rtlCol="0">
            <a:spAutoFit/>
          </a:bodyPr>
          <a:lstStyle/>
          <a:p>
            <a:r>
              <a:rPr lang="es-MX" sz="1400" dirty="0" smtClean="0"/>
              <a:t>Estatista moderado</a:t>
            </a:r>
            <a:endParaRPr lang="es-MX" sz="1200" dirty="0"/>
          </a:p>
        </p:txBody>
      </p:sp>
      <p:sp>
        <p:nvSpPr>
          <p:cNvPr id="20" name="4 CuadroTexto"/>
          <p:cNvSpPr txBox="1"/>
          <p:nvPr/>
        </p:nvSpPr>
        <p:spPr>
          <a:xfrm>
            <a:off x="3779912" y="3212976"/>
            <a:ext cx="1872208" cy="307777"/>
          </a:xfrm>
          <a:prstGeom prst="rect">
            <a:avLst/>
          </a:prstGeom>
          <a:noFill/>
        </p:spPr>
        <p:txBody>
          <a:bodyPr wrap="square" rtlCol="0">
            <a:spAutoFit/>
          </a:bodyPr>
          <a:lstStyle/>
          <a:p>
            <a:r>
              <a:rPr lang="es-MX" sz="1400" dirty="0" smtClean="0"/>
              <a:t>Nivel intermedio</a:t>
            </a:r>
            <a:endParaRPr lang="es-MX" sz="1200" dirty="0"/>
          </a:p>
        </p:txBody>
      </p:sp>
    </p:spTree>
    <p:extLst>
      <p:ext uri="{BB962C8B-B14F-4D97-AF65-F5344CB8AC3E}">
        <p14:creationId xmlns:p14="http://schemas.microsoft.com/office/powerpoint/2010/main" val="3395255407"/>
      </p:ext>
    </p:extLst>
  </p:cSld>
  <p:clrMapOvr>
    <a:masterClrMapping/>
  </p:clrMapOvr>
  <p:transition>
    <p:randomBa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r"/>
            <a:r>
              <a:rPr lang="es-MX" dirty="0" smtClean="0">
                <a:solidFill>
                  <a:schemeClr val="tx1"/>
                </a:solidFill>
              </a:rPr>
              <a:t>Percepción del régimen de derecho en Sinaloa</a:t>
            </a:r>
            <a:endParaRPr lang="es-MX" dirty="0">
              <a:solidFill>
                <a:schemeClr val="tx1"/>
              </a:solidFill>
            </a:endParaRPr>
          </a:p>
        </p:txBody>
      </p:sp>
      <p:sp>
        <p:nvSpPr>
          <p:cNvPr id="4" name="3 Marcador de número de diapositiva"/>
          <p:cNvSpPr>
            <a:spLocks noGrp="1"/>
          </p:cNvSpPr>
          <p:nvPr>
            <p:ph type="sldNum" sz="quarter" idx="10"/>
          </p:nvPr>
        </p:nvSpPr>
        <p:spPr/>
        <p:txBody>
          <a:bodyPr/>
          <a:lstStyle/>
          <a:p>
            <a:pPr>
              <a:defRPr/>
            </a:pPr>
            <a:fld id="{0D534D2B-3B87-48F5-9D26-805FA5575DED}" type="slidenum">
              <a:rPr lang="es-ES" smtClean="0"/>
              <a:pPr>
                <a:defRPr/>
              </a:pPr>
              <a:t>27</a:t>
            </a:fld>
            <a:endParaRPr lang="es-ES" dirty="0"/>
          </a:p>
        </p:txBody>
      </p:sp>
      <p:sp>
        <p:nvSpPr>
          <p:cNvPr id="5" name="4 CuadroTexto"/>
          <p:cNvSpPr txBox="1"/>
          <p:nvPr/>
        </p:nvSpPr>
        <p:spPr>
          <a:xfrm>
            <a:off x="395536" y="824588"/>
            <a:ext cx="8568952" cy="830997"/>
          </a:xfrm>
          <a:prstGeom prst="rect">
            <a:avLst/>
          </a:prstGeom>
          <a:noFill/>
        </p:spPr>
        <p:txBody>
          <a:bodyPr wrap="square" rtlCol="0">
            <a:spAutoFit/>
          </a:bodyPr>
          <a:lstStyle/>
          <a:p>
            <a:pPr algn="ctr"/>
            <a:r>
              <a:rPr lang="es-MX" sz="1200" dirty="0"/>
              <a:t> En una escala del 1 al 5, donde 1 quiere decir que está totalmente en desacuerdo con lo que se plantea y 5 que esta completamente de </a:t>
            </a:r>
            <a:r>
              <a:rPr lang="es-MX" sz="1200" dirty="0" smtClean="0"/>
              <a:t>acuerdo, </a:t>
            </a:r>
            <a:r>
              <a:rPr lang="es-MX" sz="1200" b="1" dirty="0"/>
              <a:t>Sinaloa vive un régimen de estado de derecho, pues los gobernantes toman las decisiones que les faculta la ley y con plena observancia de ella. </a:t>
            </a:r>
            <a:endParaRPr lang="es-MX" sz="1200" b="1" dirty="0" smtClean="0"/>
          </a:p>
          <a:p>
            <a:pPr algn="ctr"/>
            <a:r>
              <a:rPr lang="es-MX" sz="1200" dirty="0" smtClean="0"/>
              <a:t>(% de cada grupo de entrevistados)</a:t>
            </a:r>
            <a:endParaRPr lang="es-MX" sz="1200" dirty="0"/>
          </a:p>
        </p:txBody>
      </p:sp>
      <p:graphicFrame>
        <p:nvGraphicFramePr>
          <p:cNvPr id="16" name="12 Gráfico"/>
          <p:cNvGraphicFramePr>
            <a:graphicFrameLocks/>
          </p:cNvGraphicFramePr>
          <p:nvPr>
            <p:extLst>
              <p:ext uri="{D42A27DB-BD31-4B8C-83A1-F6EECF244321}">
                <p14:modId xmlns:p14="http://schemas.microsoft.com/office/powerpoint/2010/main" val="1655466737"/>
              </p:ext>
            </p:extLst>
          </p:nvPr>
        </p:nvGraphicFramePr>
        <p:xfrm>
          <a:off x="611560" y="692696"/>
          <a:ext cx="7992888" cy="4464497"/>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ángulo 2"/>
          <p:cNvSpPr/>
          <p:nvPr/>
        </p:nvSpPr>
        <p:spPr>
          <a:xfrm>
            <a:off x="179512" y="89674"/>
            <a:ext cx="1756635" cy="338554"/>
          </a:xfrm>
          <a:prstGeom prst="rect">
            <a:avLst/>
          </a:prstGeom>
        </p:spPr>
        <p:txBody>
          <a:bodyPr wrap="none">
            <a:spAutoFit/>
          </a:bodyPr>
          <a:lstStyle/>
          <a:p>
            <a:r>
              <a:rPr lang="es-MX" sz="1600" dirty="0" smtClean="0">
                <a:solidFill>
                  <a:srgbClr val="FFFF99"/>
                </a:solidFill>
                <a:latin typeface="Franklin Gothic Demi Cond" panose="020B0706030402020204" pitchFamily="34" charset="0"/>
              </a:rPr>
              <a:t>Temas estructurales</a:t>
            </a:r>
            <a:endParaRPr lang="es-MX" sz="1600" dirty="0">
              <a:solidFill>
                <a:srgbClr val="FFFF99"/>
              </a:solidFill>
              <a:latin typeface="Franklin Gothic Demi Cond" panose="020B0706030402020204" pitchFamily="34" charset="0"/>
            </a:endParaRPr>
          </a:p>
        </p:txBody>
      </p:sp>
      <p:sp>
        <p:nvSpPr>
          <p:cNvPr id="7" name="Flecha abajo 6"/>
          <p:cNvSpPr/>
          <p:nvPr/>
        </p:nvSpPr>
        <p:spPr bwMode="auto">
          <a:xfrm>
            <a:off x="991024" y="5229200"/>
            <a:ext cx="484632" cy="504056"/>
          </a:xfrm>
          <a:prstGeom prst="downArrow">
            <a:avLst/>
          </a:prstGeom>
          <a:solidFill>
            <a:schemeClr val="tx1">
              <a:lumMod val="50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bg2"/>
              </a:solidFill>
              <a:effectLst/>
              <a:latin typeface="Arial" charset="0"/>
            </a:endParaRPr>
          </a:p>
        </p:txBody>
      </p:sp>
      <p:sp>
        <p:nvSpPr>
          <p:cNvPr id="8" name="4 CuadroTexto"/>
          <p:cNvSpPr txBox="1"/>
          <p:nvPr/>
        </p:nvSpPr>
        <p:spPr>
          <a:xfrm>
            <a:off x="251520" y="5877273"/>
            <a:ext cx="8615919" cy="307777"/>
          </a:xfrm>
          <a:prstGeom prst="rect">
            <a:avLst/>
          </a:prstGeom>
          <a:noFill/>
        </p:spPr>
        <p:txBody>
          <a:bodyPr wrap="square" rtlCol="0">
            <a:spAutoFit/>
          </a:bodyPr>
          <a:lstStyle/>
          <a:p>
            <a:r>
              <a:rPr lang="es-MX" sz="1400" dirty="0" smtClean="0"/>
              <a:t>Muestra una posición liberal moderada, partiendo de la percepción de existe un débil régimen de derecho.</a:t>
            </a:r>
            <a:endParaRPr lang="es-MX" sz="1200" dirty="0"/>
          </a:p>
        </p:txBody>
      </p:sp>
      <p:grpSp>
        <p:nvGrpSpPr>
          <p:cNvPr id="17" name="Grupo 16"/>
          <p:cNvGrpSpPr/>
          <p:nvPr/>
        </p:nvGrpSpPr>
        <p:grpSpPr>
          <a:xfrm>
            <a:off x="347925" y="2294586"/>
            <a:ext cx="335643" cy="2398605"/>
            <a:chOff x="347925" y="2294586"/>
            <a:chExt cx="335643" cy="2398605"/>
          </a:xfrm>
        </p:grpSpPr>
        <p:sp>
          <p:nvSpPr>
            <p:cNvPr id="18" name="Rectángulo 17"/>
            <p:cNvSpPr/>
            <p:nvPr/>
          </p:nvSpPr>
          <p:spPr bwMode="auto">
            <a:xfrm>
              <a:off x="348434" y="4221088"/>
              <a:ext cx="335134" cy="472103"/>
            </a:xfrm>
            <a:prstGeom prst="rect">
              <a:avLst/>
            </a:prstGeom>
            <a:solidFill>
              <a:schemeClr val="accent1">
                <a:lumMod val="50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bg2"/>
                </a:solidFill>
                <a:effectLst/>
                <a:latin typeface="Arial" charset="0"/>
              </a:endParaRPr>
            </a:p>
          </p:txBody>
        </p:sp>
        <p:sp>
          <p:nvSpPr>
            <p:cNvPr id="19" name="Rectángulo 18"/>
            <p:cNvSpPr/>
            <p:nvPr/>
          </p:nvSpPr>
          <p:spPr bwMode="auto">
            <a:xfrm>
              <a:off x="347925" y="3748985"/>
              <a:ext cx="335134" cy="472103"/>
            </a:xfrm>
            <a:prstGeom prst="rect">
              <a:avLst/>
            </a:prstGeom>
            <a:solidFill>
              <a:schemeClr val="tx2">
                <a:lumMod val="50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bg2"/>
                </a:solidFill>
                <a:effectLst/>
                <a:latin typeface="Arial" charset="0"/>
              </a:endParaRPr>
            </a:p>
          </p:txBody>
        </p:sp>
        <p:sp>
          <p:nvSpPr>
            <p:cNvPr id="20" name="Rectángulo 19"/>
            <p:cNvSpPr/>
            <p:nvPr/>
          </p:nvSpPr>
          <p:spPr bwMode="auto">
            <a:xfrm>
              <a:off x="347925" y="3276882"/>
              <a:ext cx="335134" cy="472103"/>
            </a:xfrm>
            <a:prstGeom prst="rect">
              <a:avLst/>
            </a:prstGeom>
            <a:solidFill>
              <a:schemeClr val="accent1">
                <a:lumMod val="75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bg2"/>
                </a:solidFill>
                <a:effectLst/>
                <a:latin typeface="Arial" charset="0"/>
              </a:endParaRPr>
            </a:p>
          </p:txBody>
        </p:sp>
        <p:sp>
          <p:nvSpPr>
            <p:cNvPr id="21" name="Rectángulo 20"/>
            <p:cNvSpPr/>
            <p:nvPr/>
          </p:nvSpPr>
          <p:spPr bwMode="auto">
            <a:xfrm>
              <a:off x="347925" y="2786986"/>
              <a:ext cx="335134" cy="472103"/>
            </a:xfrm>
            <a:prstGeom prst="rect">
              <a:avLst/>
            </a:prstGeom>
            <a:solidFill>
              <a:schemeClr val="tx2">
                <a:lumMod val="75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bg2"/>
                </a:solidFill>
                <a:effectLst/>
                <a:latin typeface="Arial" charset="0"/>
              </a:endParaRPr>
            </a:p>
          </p:txBody>
        </p:sp>
        <p:sp>
          <p:nvSpPr>
            <p:cNvPr id="22" name="Rectángulo 21"/>
            <p:cNvSpPr/>
            <p:nvPr/>
          </p:nvSpPr>
          <p:spPr bwMode="auto">
            <a:xfrm>
              <a:off x="347925" y="2294586"/>
              <a:ext cx="335134" cy="472103"/>
            </a:xfrm>
            <a:prstGeom prst="rect">
              <a:avLst/>
            </a:prstGeom>
            <a:solidFill>
              <a:schemeClr val="accent5">
                <a:lumMod val="60000"/>
                <a:lumOff val="40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bg2"/>
                </a:solidFill>
                <a:effectLst/>
                <a:latin typeface="Arial" charset="0"/>
              </a:endParaRPr>
            </a:p>
          </p:txBody>
        </p:sp>
      </p:grpSp>
    </p:spTree>
    <p:extLst>
      <p:ext uri="{BB962C8B-B14F-4D97-AF65-F5344CB8AC3E}">
        <p14:creationId xmlns:p14="http://schemas.microsoft.com/office/powerpoint/2010/main" val="3529448850"/>
      </p:ext>
    </p:extLst>
  </p:cSld>
  <p:clrMapOvr>
    <a:masterClrMapping/>
  </p:clrMapOvr>
  <p:transition>
    <p:randomBa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12 Gráfico"/>
          <p:cNvGraphicFramePr>
            <a:graphicFrameLocks/>
          </p:cNvGraphicFramePr>
          <p:nvPr>
            <p:extLst>
              <p:ext uri="{D42A27DB-BD31-4B8C-83A1-F6EECF244321}">
                <p14:modId xmlns:p14="http://schemas.microsoft.com/office/powerpoint/2010/main" val="1357692520"/>
              </p:ext>
            </p:extLst>
          </p:nvPr>
        </p:nvGraphicFramePr>
        <p:xfrm>
          <a:off x="683059" y="1988841"/>
          <a:ext cx="8098197" cy="3224102"/>
        </p:xfrm>
        <a:graphic>
          <a:graphicData uri="http://schemas.openxmlformats.org/drawingml/2006/chart">
            <c:chart xmlns:c="http://schemas.openxmlformats.org/drawingml/2006/chart" xmlns:r="http://schemas.openxmlformats.org/officeDocument/2006/relationships" r:id="rId3"/>
          </a:graphicData>
        </a:graphic>
      </p:graphicFrame>
      <p:sp>
        <p:nvSpPr>
          <p:cNvPr id="2" name="1 Título"/>
          <p:cNvSpPr>
            <a:spLocks noGrp="1"/>
          </p:cNvSpPr>
          <p:nvPr>
            <p:ph type="title"/>
          </p:nvPr>
        </p:nvSpPr>
        <p:spPr/>
        <p:txBody>
          <a:bodyPr/>
          <a:lstStyle/>
          <a:p>
            <a:pPr algn="r"/>
            <a:r>
              <a:rPr lang="es-MX" dirty="0" smtClean="0">
                <a:solidFill>
                  <a:schemeClr val="tx1"/>
                </a:solidFill>
              </a:rPr>
              <a:t>Postura ante una posible adecuación al marco jurídico</a:t>
            </a:r>
            <a:endParaRPr lang="es-MX" dirty="0">
              <a:solidFill>
                <a:schemeClr val="tx1"/>
              </a:solidFill>
            </a:endParaRPr>
          </a:p>
        </p:txBody>
      </p:sp>
      <p:sp>
        <p:nvSpPr>
          <p:cNvPr id="4" name="3 Marcador de número de diapositiva"/>
          <p:cNvSpPr>
            <a:spLocks noGrp="1"/>
          </p:cNvSpPr>
          <p:nvPr>
            <p:ph type="sldNum" sz="quarter" idx="10"/>
          </p:nvPr>
        </p:nvSpPr>
        <p:spPr/>
        <p:txBody>
          <a:bodyPr/>
          <a:lstStyle/>
          <a:p>
            <a:pPr>
              <a:defRPr/>
            </a:pPr>
            <a:fld id="{0D534D2B-3B87-48F5-9D26-805FA5575DED}" type="slidenum">
              <a:rPr lang="es-ES" smtClean="0"/>
              <a:pPr>
                <a:defRPr/>
              </a:pPr>
              <a:t>28</a:t>
            </a:fld>
            <a:endParaRPr lang="es-ES" dirty="0"/>
          </a:p>
        </p:txBody>
      </p:sp>
      <p:sp>
        <p:nvSpPr>
          <p:cNvPr id="5" name="4 CuadroTexto"/>
          <p:cNvSpPr txBox="1"/>
          <p:nvPr/>
        </p:nvSpPr>
        <p:spPr>
          <a:xfrm>
            <a:off x="395536" y="824588"/>
            <a:ext cx="8424936" cy="830997"/>
          </a:xfrm>
          <a:prstGeom prst="rect">
            <a:avLst/>
          </a:prstGeom>
          <a:noFill/>
        </p:spPr>
        <p:txBody>
          <a:bodyPr wrap="square" rtlCol="0">
            <a:spAutoFit/>
          </a:bodyPr>
          <a:lstStyle/>
          <a:p>
            <a:pPr algn="ctr"/>
            <a:r>
              <a:rPr lang="es-MX" sz="1200" dirty="0"/>
              <a:t> En una escala del 1 al 5, donde 1 quiere decir que está totalmente en desacuerdo con lo que se plantea y 5 que esta completamente de </a:t>
            </a:r>
            <a:r>
              <a:rPr lang="es-MX" sz="1200" dirty="0" smtClean="0"/>
              <a:t>acuerdo, </a:t>
            </a:r>
            <a:r>
              <a:rPr lang="es-MX" sz="1200" b="1" dirty="0"/>
              <a:t>Sinaloa necesita una adecuación en su marco jurídico pues su constitución y muchas de sus leyes permiten que los gobernantes actúen de forma discrecional y autoritaria. </a:t>
            </a:r>
            <a:endParaRPr lang="es-MX" sz="1200" b="1" dirty="0" smtClean="0"/>
          </a:p>
          <a:p>
            <a:pPr algn="ctr"/>
            <a:r>
              <a:rPr lang="es-MX" sz="1100" dirty="0" smtClean="0"/>
              <a:t>(% de cada grupo de entrevistados)</a:t>
            </a:r>
            <a:endParaRPr lang="es-MX" sz="1100" dirty="0"/>
          </a:p>
        </p:txBody>
      </p:sp>
      <p:sp>
        <p:nvSpPr>
          <p:cNvPr id="6" name="Rectángulo 5"/>
          <p:cNvSpPr/>
          <p:nvPr/>
        </p:nvSpPr>
        <p:spPr>
          <a:xfrm>
            <a:off x="179512" y="89674"/>
            <a:ext cx="1756635" cy="338554"/>
          </a:xfrm>
          <a:prstGeom prst="rect">
            <a:avLst/>
          </a:prstGeom>
        </p:spPr>
        <p:txBody>
          <a:bodyPr wrap="none">
            <a:spAutoFit/>
          </a:bodyPr>
          <a:lstStyle/>
          <a:p>
            <a:r>
              <a:rPr lang="es-MX" sz="1600" dirty="0" smtClean="0">
                <a:solidFill>
                  <a:srgbClr val="FFFF99"/>
                </a:solidFill>
                <a:latin typeface="Franklin Gothic Demi Cond" panose="020B0706030402020204" pitchFamily="34" charset="0"/>
              </a:rPr>
              <a:t>Temas estructurales</a:t>
            </a:r>
            <a:endParaRPr lang="es-MX" sz="1600" dirty="0">
              <a:solidFill>
                <a:srgbClr val="FFFF99"/>
              </a:solidFill>
              <a:latin typeface="Franklin Gothic Demi Cond" panose="020B0706030402020204" pitchFamily="34" charset="0"/>
            </a:endParaRPr>
          </a:p>
        </p:txBody>
      </p:sp>
      <p:sp>
        <p:nvSpPr>
          <p:cNvPr id="7" name="Flecha abajo 6"/>
          <p:cNvSpPr/>
          <p:nvPr/>
        </p:nvSpPr>
        <p:spPr bwMode="auto">
          <a:xfrm>
            <a:off x="1063898" y="5212943"/>
            <a:ext cx="484632" cy="504056"/>
          </a:xfrm>
          <a:prstGeom prst="downArrow">
            <a:avLst/>
          </a:prstGeom>
          <a:solidFill>
            <a:schemeClr val="tx1">
              <a:lumMod val="50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bg2"/>
              </a:solidFill>
              <a:effectLst/>
              <a:latin typeface="Arial" charset="0"/>
            </a:endParaRPr>
          </a:p>
        </p:txBody>
      </p:sp>
      <p:sp>
        <p:nvSpPr>
          <p:cNvPr id="8" name="4 CuadroTexto"/>
          <p:cNvSpPr txBox="1"/>
          <p:nvPr/>
        </p:nvSpPr>
        <p:spPr>
          <a:xfrm>
            <a:off x="347924" y="5877273"/>
            <a:ext cx="8615920" cy="523220"/>
          </a:xfrm>
          <a:prstGeom prst="rect">
            <a:avLst/>
          </a:prstGeom>
          <a:noFill/>
        </p:spPr>
        <p:txBody>
          <a:bodyPr wrap="square" rtlCol="0">
            <a:spAutoFit/>
          </a:bodyPr>
          <a:lstStyle/>
          <a:p>
            <a:r>
              <a:rPr lang="es-MX" sz="1400" dirty="0" smtClean="0"/>
              <a:t>Indica una postura liberal moderada, partiendo de  percepción de se requiere mejorar el marco jurídico, pero posiblemente de una manera no tan urgente.</a:t>
            </a:r>
            <a:endParaRPr lang="es-MX" sz="1200" dirty="0"/>
          </a:p>
        </p:txBody>
      </p:sp>
      <p:grpSp>
        <p:nvGrpSpPr>
          <p:cNvPr id="3" name="Grupo 2"/>
          <p:cNvGrpSpPr/>
          <p:nvPr/>
        </p:nvGrpSpPr>
        <p:grpSpPr>
          <a:xfrm rot="10800000">
            <a:off x="347925" y="2294586"/>
            <a:ext cx="335643" cy="2398605"/>
            <a:chOff x="347925" y="2294586"/>
            <a:chExt cx="335643" cy="2398605"/>
          </a:xfrm>
        </p:grpSpPr>
        <p:sp>
          <p:nvSpPr>
            <p:cNvPr id="13" name="Rectángulo 12"/>
            <p:cNvSpPr/>
            <p:nvPr/>
          </p:nvSpPr>
          <p:spPr bwMode="auto">
            <a:xfrm>
              <a:off x="348434" y="4221088"/>
              <a:ext cx="335134" cy="472103"/>
            </a:xfrm>
            <a:prstGeom prst="rect">
              <a:avLst/>
            </a:prstGeom>
            <a:solidFill>
              <a:schemeClr val="accent1">
                <a:lumMod val="50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bg2"/>
                </a:solidFill>
                <a:effectLst/>
                <a:latin typeface="Arial" charset="0"/>
              </a:endParaRPr>
            </a:p>
          </p:txBody>
        </p:sp>
        <p:sp>
          <p:nvSpPr>
            <p:cNvPr id="15" name="Rectángulo 14"/>
            <p:cNvSpPr/>
            <p:nvPr/>
          </p:nvSpPr>
          <p:spPr bwMode="auto">
            <a:xfrm>
              <a:off x="347925" y="3748985"/>
              <a:ext cx="335134" cy="472103"/>
            </a:xfrm>
            <a:prstGeom prst="rect">
              <a:avLst/>
            </a:prstGeom>
            <a:solidFill>
              <a:schemeClr val="tx2">
                <a:lumMod val="50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bg2"/>
                </a:solidFill>
                <a:effectLst/>
                <a:latin typeface="Arial" charset="0"/>
              </a:endParaRPr>
            </a:p>
          </p:txBody>
        </p:sp>
        <p:sp>
          <p:nvSpPr>
            <p:cNvPr id="16" name="Rectángulo 15"/>
            <p:cNvSpPr/>
            <p:nvPr/>
          </p:nvSpPr>
          <p:spPr bwMode="auto">
            <a:xfrm>
              <a:off x="347925" y="3276882"/>
              <a:ext cx="335134" cy="472103"/>
            </a:xfrm>
            <a:prstGeom prst="rect">
              <a:avLst/>
            </a:prstGeom>
            <a:solidFill>
              <a:schemeClr val="accent1">
                <a:lumMod val="75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bg2"/>
                </a:solidFill>
                <a:effectLst/>
                <a:latin typeface="Arial" charset="0"/>
              </a:endParaRPr>
            </a:p>
          </p:txBody>
        </p:sp>
        <p:sp>
          <p:nvSpPr>
            <p:cNvPr id="17" name="Rectángulo 16"/>
            <p:cNvSpPr/>
            <p:nvPr/>
          </p:nvSpPr>
          <p:spPr bwMode="auto">
            <a:xfrm>
              <a:off x="347925" y="2786986"/>
              <a:ext cx="335134" cy="472103"/>
            </a:xfrm>
            <a:prstGeom prst="rect">
              <a:avLst/>
            </a:prstGeom>
            <a:solidFill>
              <a:schemeClr val="tx2">
                <a:lumMod val="75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bg2"/>
                </a:solidFill>
                <a:effectLst/>
                <a:latin typeface="Arial" charset="0"/>
              </a:endParaRPr>
            </a:p>
          </p:txBody>
        </p:sp>
        <p:sp>
          <p:nvSpPr>
            <p:cNvPr id="18" name="Rectángulo 17"/>
            <p:cNvSpPr/>
            <p:nvPr/>
          </p:nvSpPr>
          <p:spPr bwMode="auto">
            <a:xfrm>
              <a:off x="347925" y="2294586"/>
              <a:ext cx="335134" cy="472103"/>
            </a:xfrm>
            <a:prstGeom prst="rect">
              <a:avLst/>
            </a:prstGeom>
            <a:solidFill>
              <a:schemeClr val="accent5">
                <a:lumMod val="60000"/>
                <a:lumOff val="40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bg2"/>
                </a:solidFill>
                <a:effectLst/>
                <a:latin typeface="Arial" charset="0"/>
              </a:endParaRPr>
            </a:p>
          </p:txBody>
        </p:sp>
      </p:grpSp>
    </p:spTree>
    <p:extLst>
      <p:ext uri="{BB962C8B-B14F-4D97-AF65-F5344CB8AC3E}">
        <p14:creationId xmlns:p14="http://schemas.microsoft.com/office/powerpoint/2010/main" val="2054766445"/>
      </p:ext>
    </p:extLst>
  </p:cSld>
  <p:clrMapOvr>
    <a:masterClrMapping/>
  </p:clrMapOvr>
  <p:transition>
    <p:randomBa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12 Gráfico"/>
          <p:cNvGraphicFramePr>
            <a:graphicFrameLocks/>
          </p:cNvGraphicFramePr>
          <p:nvPr>
            <p:extLst>
              <p:ext uri="{D42A27DB-BD31-4B8C-83A1-F6EECF244321}">
                <p14:modId xmlns:p14="http://schemas.microsoft.com/office/powerpoint/2010/main" val="2684982134"/>
              </p:ext>
            </p:extLst>
          </p:nvPr>
        </p:nvGraphicFramePr>
        <p:xfrm>
          <a:off x="683058" y="824588"/>
          <a:ext cx="7921389" cy="4332604"/>
        </p:xfrm>
        <a:graphic>
          <a:graphicData uri="http://schemas.openxmlformats.org/drawingml/2006/chart">
            <c:chart xmlns:c="http://schemas.openxmlformats.org/drawingml/2006/chart" xmlns:r="http://schemas.openxmlformats.org/officeDocument/2006/relationships" r:id="rId3"/>
          </a:graphicData>
        </a:graphic>
      </p:graphicFrame>
      <p:sp>
        <p:nvSpPr>
          <p:cNvPr id="2" name="1 Título"/>
          <p:cNvSpPr>
            <a:spLocks noGrp="1"/>
          </p:cNvSpPr>
          <p:nvPr>
            <p:ph type="title"/>
          </p:nvPr>
        </p:nvSpPr>
        <p:spPr/>
        <p:txBody>
          <a:bodyPr/>
          <a:lstStyle/>
          <a:p>
            <a:pPr algn="r"/>
            <a:r>
              <a:rPr lang="es-MX" dirty="0" smtClean="0">
                <a:solidFill>
                  <a:schemeClr val="tx1"/>
                </a:solidFill>
              </a:rPr>
              <a:t>Postura ante el ejercicio del gasto público</a:t>
            </a:r>
            <a:endParaRPr lang="es-MX" dirty="0">
              <a:solidFill>
                <a:schemeClr val="tx1"/>
              </a:solidFill>
            </a:endParaRPr>
          </a:p>
        </p:txBody>
      </p:sp>
      <p:sp>
        <p:nvSpPr>
          <p:cNvPr id="4" name="3 Marcador de número de diapositiva"/>
          <p:cNvSpPr>
            <a:spLocks noGrp="1"/>
          </p:cNvSpPr>
          <p:nvPr>
            <p:ph type="sldNum" sz="quarter" idx="10"/>
          </p:nvPr>
        </p:nvSpPr>
        <p:spPr/>
        <p:txBody>
          <a:bodyPr/>
          <a:lstStyle/>
          <a:p>
            <a:pPr>
              <a:defRPr/>
            </a:pPr>
            <a:fld id="{0D534D2B-3B87-48F5-9D26-805FA5575DED}" type="slidenum">
              <a:rPr lang="es-ES" smtClean="0"/>
              <a:pPr>
                <a:defRPr/>
              </a:pPr>
              <a:t>29</a:t>
            </a:fld>
            <a:endParaRPr lang="es-ES" dirty="0"/>
          </a:p>
        </p:txBody>
      </p:sp>
      <p:sp>
        <p:nvSpPr>
          <p:cNvPr id="5" name="4 CuadroTexto"/>
          <p:cNvSpPr txBox="1"/>
          <p:nvPr/>
        </p:nvSpPr>
        <p:spPr>
          <a:xfrm>
            <a:off x="395536" y="824588"/>
            <a:ext cx="8424936" cy="830997"/>
          </a:xfrm>
          <a:prstGeom prst="rect">
            <a:avLst/>
          </a:prstGeom>
          <a:noFill/>
        </p:spPr>
        <p:txBody>
          <a:bodyPr wrap="square" rtlCol="0">
            <a:spAutoFit/>
          </a:bodyPr>
          <a:lstStyle/>
          <a:p>
            <a:pPr algn="ctr"/>
            <a:r>
              <a:rPr lang="es-MX" sz="1200" dirty="0"/>
              <a:t> En una escala del 1 al 5, donde 1 quiere decir que está totalmente en desacuerdo con lo que se plantea y 5 que esta completamente de </a:t>
            </a:r>
            <a:r>
              <a:rPr lang="es-MX" sz="1200" dirty="0" smtClean="0"/>
              <a:t>acuerdo, </a:t>
            </a:r>
            <a:r>
              <a:rPr lang="es-MX" sz="1200" b="1" dirty="0" smtClean="0"/>
              <a:t>el </a:t>
            </a:r>
            <a:r>
              <a:rPr lang="es-MX" sz="1200" b="1" dirty="0"/>
              <a:t>gasto público en Sinaloa se ejerce de manera responsable. El problema es que se cobran muy pocos impuestos, en especial a las grandes empresas</a:t>
            </a:r>
            <a:r>
              <a:rPr lang="es-MX" sz="1200" b="1" dirty="0" smtClean="0"/>
              <a:t>.</a:t>
            </a:r>
          </a:p>
          <a:p>
            <a:pPr algn="ctr"/>
            <a:r>
              <a:rPr lang="es-MX" sz="1100" dirty="0" smtClean="0"/>
              <a:t>(% de cada grupo de entrevistados)</a:t>
            </a:r>
            <a:endParaRPr lang="es-MX" sz="1100" dirty="0"/>
          </a:p>
        </p:txBody>
      </p:sp>
      <p:sp>
        <p:nvSpPr>
          <p:cNvPr id="6" name="Rectángulo 5"/>
          <p:cNvSpPr/>
          <p:nvPr/>
        </p:nvSpPr>
        <p:spPr>
          <a:xfrm>
            <a:off x="179512" y="89674"/>
            <a:ext cx="1756635" cy="338554"/>
          </a:xfrm>
          <a:prstGeom prst="rect">
            <a:avLst/>
          </a:prstGeom>
        </p:spPr>
        <p:txBody>
          <a:bodyPr wrap="none">
            <a:spAutoFit/>
          </a:bodyPr>
          <a:lstStyle/>
          <a:p>
            <a:r>
              <a:rPr lang="es-MX" sz="1600" dirty="0" smtClean="0">
                <a:solidFill>
                  <a:srgbClr val="FFFF99"/>
                </a:solidFill>
                <a:latin typeface="Franklin Gothic Demi Cond" panose="020B0706030402020204" pitchFamily="34" charset="0"/>
              </a:rPr>
              <a:t>Temas estructurales</a:t>
            </a:r>
            <a:endParaRPr lang="es-MX" sz="1600" dirty="0">
              <a:solidFill>
                <a:srgbClr val="FFFF99"/>
              </a:solidFill>
              <a:latin typeface="Franklin Gothic Demi Cond" panose="020B0706030402020204" pitchFamily="34" charset="0"/>
            </a:endParaRPr>
          </a:p>
        </p:txBody>
      </p:sp>
      <p:sp>
        <p:nvSpPr>
          <p:cNvPr id="7" name="Flecha abajo 6"/>
          <p:cNvSpPr/>
          <p:nvPr/>
        </p:nvSpPr>
        <p:spPr bwMode="auto">
          <a:xfrm>
            <a:off x="1063032" y="5229200"/>
            <a:ext cx="484632" cy="504056"/>
          </a:xfrm>
          <a:prstGeom prst="downArrow">
            <a:avLst/>
          </a:prstGeom>
          <a:solidFill>
            <a:schemeClr val="tx1">
              <a:lumMod val="50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bg2"/>
              </a:solidFill>
              <a:effectLst/>
              <a:latin typeface="Arial" charset="0"/>
            </a:endParaRPr>
          </a:p>
        </p:txBody>
      </p:sp>
      <p:sp>
        <p:nvSpPr>
          <p:cNvPr id="8" name="4 CuadroTexto"/>
          <p:cNvSpPr txBox="1"/>
          <p:nvPr/>
        </p:nvSpPr>
        <p:spPr>
          <a:xfrm>
            <a:off x="347925" y="5877273"/>
            <a:ext cx="8112507" cy="523220"/>
          </a:xfrm>
          <a:prstGeom prst="rect">
            <a:avLst/>
          </a:prstGeom>
          <a:noFill/>
        </p:spPr>
        <p:txBody>
          <a:bodyPr wrap="square" rtlCol="0">
            <a:spAutoFit/>
          </a:bodyPr>
          <a:lstStyle/>
          <a:p>
            <a:r>
              <a:rPr lang="es-MX" sz="1400" dirty="0" smtClean="0"/>
              <a:t>Indica una postura liberal modera, partiendo de una percepción de que el ejercicio de las finanzas no es enteramente responsable y/o que el problema no es la falta de impuestos.</a:t>
            </a:r>
            <a:endParaRPr lang="es-MX" sz="1200" dirty="0"/>
          </a:p>
        </p:txBody>
      </p:sp>
      <p:grpSp>
        <p:nvGrpSpPr>
          <p:cNvPr id="9" name="Grupo 8"/>
          <p:cNvGrpSpPr/>
          <p:nvPr/>
        </p:nvGrpSpPr>
        <p:grpSpPr>
          <a:xfrm>
            <a:off x="347925" y="2294586"/>
            <a:ext cx="335643" cy="2398605"/>
            <a:chOff x="347925" y="2294586"/>
            <a:chExt cx="335643" cy="2398605"/>
          </a:xfrm>
        </p:grpSpPr>
        <p:sp>
          <p:nvSpPr>
            <p:cNvPr id="11" name="Rectángulo 10"/>
            <p:cNvSpPr/>
            <p:nvPr/>
          </p:nvSpPr>
          <p:spPr bwMode="auto">
            <a:xfrm>
              <a:off x="348434" y="4221088"/>
              <a:ext cx="335134" cy="472103"/>
            </a:xfrm>
            <a:prstGeom prst="rect">
              <a:avLst/>
            </a:prstGeom>
            <a:solidFill>
              <a:schemeClr val="accent1">
                <a:lumMod val="50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bg2"/>
                </a:solidFill>
                <a:effectLst/>
                <a:latin typeface="Arial" charset="0"/>
              </a:endParaRPr>
            </a:p>
          </p:txBody>
        </p:sp>
        <p:sp>
          <p:nvSpPr>
            <p:cNvPr id="12" name="Rectángulo 11"/>
            <p:cNvSpPr/>
            <p:nvPr/>
          </p:nvSpPr>
          <p:spPr bwMode="auto">
            <a:xfrm>
              <a:off x="347925" y="3748985"/>
              <a:ext cx="335134" cy="472103"/>
            </a:xfrm>
            <a:prstGeom prst="rect">
              <a:avLst/>
            </a:prstGeom>
            <a:solidFill>
              <a:schemeClr val="tx2">
                <a:lumMod val="50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bg2"/>
                </a:solidFill>
                <a:effectLst/>
                <a:latin typeface="Arial" charset="0"/>
              </a:endParaRPr>
            </a:p>
          </p:txBody>
        </p:sp>
        <p:sp>
          <p:nvSpPr>
            <p:cNvPr id="13" name="Rectángulo 12"/>
            <p:cNvSpPr/>
            <p:nvPr/>
          </p:nvSpPr>
          <p:spPr bwMode="auto">
            <a:xfrm>
              <a:off x="347925" y="3276882"/>
              <a:ext cx="335134" cy="472103"/>
            </a:xfrm>
            <a:prstGeom prst="rect">
              <a:avLst/>
            </a:prstGeom>
            <a:solidFill>
              <a:schemeClr val="accent1">
                <a:lumMod val="75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bg2"/>
                </a:solidFill>
                <a:effectLst/>
                <a:latin typeface="Arial" charset="0"/>
              </a:endParaRPr>
            </a:p>
          </p:txBody>
        </p:sp>
        <p:sp>
          <p:nvSpPr>
            <p:cNvPr id="14" name="Rectángulo 13"/>
            <p:cNvSpPr/>
            <p:nvPr/>
          </p:nvSpPr>
          <p:spPr bwMode="auto">
            <a:xfrm>
              <a:off x="347925" y="2786986"/>
              <a:ext cx="335134" cy="472103"/>
            </a:xfrm>
            <a:prstGeom prst="rect">
              <a:avLst/>
            </a:prstGeom>
            <a:solidFill>
              <a:schemeClr val="tx2">
                <a:lumMod val="75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bg2"/>
                </a:solidFill>
                <a:effectLst/>
                <a:latin typeface="Arial" charset="0"/>
              </a:endParaRPr>
            </a:p>
          </p:txBody>
        </p:sp>
        <p:sp>
          <p:nvSpPr>
            <p:cNvPr id="15" name="Rectángulo 14"/>
            <p:cNvSpPr/>
            <p:nvPr/>
          </p:nvSpPr>
          <p:spPr bwMode="auto">
            <a:xfrm>
              <a:off x="347925" y="2294586"/>
              <a:ext cx="335134" cy="472103"/>
            </a:xfrm>
            <a:prstGeom prst="rect">
              <a:avLst/>
            </a:prstGeom>
            <a:solidFill>
              <a:schemeClr val="accent5">
                <a:lumMod val="60000"/>
                <a:lumOff val="40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bg2"/>
                </a:solidFill>
                <a:effectLst/>
                <a:latin typeface="Arial" charset="0"/>
              </a:endParaRPr>
            </a:p>
          </p:txBody>
        </p:sp>
      </p:grpSp>
    </p:spTree>
    <p:extLst>
      <p:ext uri="{BB962C8B-B14F-4D97-AF65-F5344CB8AC3E}">
        <p14:creationId xmlns:p14="http://schemas.microsoft.com/office/powerpoint/2010/main" val="1429303879"/>
      </p:ext>
    </p:extLst>
  </p:cSld>
  <p:clrMapOvr>
    <a:masterClrMapping/>
  </p:clrMapOvr>
  <p:transition>
    <p:randomBa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Aclaración importante</a:t>
            </a:r>
            <a:endParaRPr lang="es-MX" dirty="0"/>
          </a:p>
        </p:txBody>
      </p:sp>
      <p:sp>
        <p:nvSpPr>
          <p:cNvPr id="3" name="2 Marcador de contenido"/>
          <p:cNvSpPr>
            <a:spLocks noGrp="1"/>
          </p:cNvSpPr>
          <p:nvPr>
            <p:ph sz="half" idx="1"/>
          </p:nvPr>
        </p:nvSpPr>
        <p:spPr/>
        <p:txBody>
          <a:bodyPr/>
          <a:lstStyle/>
          <a:p>
            <a:r>
              <a:rPr lang="es-MX" dirty="0" smtClean="0"/>
              <a:t>Es necesario mencionar que aunque en la encuesta se aplican algunas preguntas claramente enfocadas a temas políticos, el presente ejercicio no pretende en ningún momento ser un pronóstico del resultado del próximo proceso electoral, sobre todo porque partimos del hecho de que no es representativa de la población en su conjunto sino de quienes para esta publicación se consideran líderes de opinión de diversos ámbitos: empresarial, político, académico y social.</a:t>
            </a:r>
          </a:p>
          <a:p>
            <a:r>
              <a:rPr lang="es-MX" dirty="0" smtClean="0"/>
              <a:t>Por lo anterior, más bien se busca captar el sentir de este grupo particular en este momento, no sólo sobre el tema electoral y político, sino sobre aspectos que son de vital importancia para el estado.</a:t>
            </a:r>
          </a:p>
        </p:txBody>
      </p:sp>
      <p:sp>
        <p:nvSpPr>
          <p:cNvPr id="5" name="4 Marcador de número de diapositiva"/>
          <p:cNvSpPr>
            <a:spLocks noGrp="1"/>
          </p:cNvSpPr>
          <p:nvPr>
            <p:ph type="sldNum" sz="quarter" idx="10"/>
          </p:nvPr>
        </p:nvSpPr>
        <p:spPr/>
        <p:txBody>
          <a:bodyPr/>
          <a:lstStyle/>
          <a:p>
            <a:pPr>
              <a:defRPr/>
            </a:pPr>
            <a:fld id="{4D46B744-6698-452A-9EF5-4A327721F341}" type="slidenum">
              <a:rPr lang="es-ES" smtClean="0"/>
              <a:pPr>
                <a:defRPr/>
              </a:pPr>
              <a:t>3</a:t>
            </a:fld>
            <a:endParaRPr lang="es-ES" dirty="0"/>
          </a:p>
        </p:txBody>
      </p:sp>
    </p:spTree>
  </p:cSld>
  <p:clrMapOvr>
    <a:masterClrMapping/>
  </p:clrMapOvr>
  <p:transition>
    <p:randomBa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r"/>
            <a:r>
              <a:rPr lang="es-MX" dirty="0">
                <a:solidFill>
                  <a:schemeClr val="tx1"/>
                </a:solidFill>
              </a:rPr>
              <a:t>Postura ante el ejercicio del gasto </a:t>
            </a:r>
            <a:r>
              <a:rPr lang="es-MX" dirty="0" smtClean="0">
                <a:solidFill>
                  <a:schemeClr val="tx1"/>
                </a:solidFill>
              </a:rPr>
              <a:t>público - 2</a:t>
            </a:r>
            <a:endParaRPr lang="es-MX" dirty="0">
              <a:solidFill>
                <a:schemeClr val="tx1"/>
              </a:solidFill>
            </a:endParaRPr>
          </a:p>
        </p:txBody>
      </p:sp>
      <p:sp>
        <p:nvSpPr>
          <p:cNvPr id="4" name="3 Marcador de número de diapositiva"/>
          <p:cNvSpPr>
            <a:spLocks noGrp="1"/>
          </p:cNvSpPr>
          <p:nvPr>
            <p:ph type="sldNum" sz="quarter" idx="10"/>
          </p:nvPr>
        </p:nvSpPr>
        <p:spPr/>
        <p:txBody>
          <a:bodyPr/>
          <a:lstStyle/>
          <a:p>
            <a:pPr>
              <a:defRPr/>
            </a:pPr>
            <a:fld id="{0D534D2B-3B87-48F5-9D26-805FA5575DED}" type="slidenum">
              <a:rPr lang="es-ES" smtClean="0"/>
              <a:pPr>
                <a:defRPr/>
              </a:pPr>
              <a:t>30</a:t>
            </a:fld>
            <a:endParaRPr lang="es-ES" dirty="0"/>
          </a:p>
        </p:txBody>
      </p:sp>
      <p:sp>
        <p:nvSpPr>
          <p:cNvPr id="5" name="4 CuadroTexto"/>
          <p:cNvSpPr txBox="1"/>
          <p:nvPr/>
        </p:nvSpPr>
        <p:spPr>
          <a:xfrm>
            <a:off x="395536" y="824588"/>
            <a:ext cx="8424936" cy="830997"/>
          </a:xfrm>
          <a:prstGeom prst="rect">
            <a:avLst/>
          </a:prstGeom>
          <a:noFill/>
        </p:spPr>
        <p:txBody>
          <a:bodyPr wrap="square" rtlCol="0">
            <a:spAutoFit/>
          </a:bodyPr>
          <a:lstStyle/>
          <a:p>
            <a:pPr algn="ctr"/>
            <a:r>
              <a:rPr lang="es-MX" sz="1200" dirty="0"/>
              <a:t> En una escala del 1 al 5, donde 1 quiere decir que está totalmente en desacuerdo con lo que se plantea y 5 que esta completamente de </a:t>
            </a:r>
            <a:r>
              <a:rPr lang="es-MX" sz="1200" dirty="0" smtClean="0"/>
              <a:t>acuerdo, </a:t>
            </a:r>
            <a:r>
              <a:rPr lang="es-MX" sz="1200" b="1" dirty="0" smtClean="0"/>
              <a:t>el </a:t>
            </a:r>
            <a:r>
              <a:rPr lang="es-MX" sz="1200" b="1" dirty="0"/>
              <a:t>gasto público en Sinaloa se ejerce de manera irresponsable. Se gasta mucho y de manera ineficiente. </a:t>
            </a:r>
            <a:endParaRPr lang="es-MX" sz="1200" b="1" dirty="0" smtClean="0"/>
          </a:p>
          <a:p>
            <a:pPr algn="ctr"/>
            <a:r>
              <a:rPr lang="es-MX" sz="1100" dirty="0" smtClean="0"/>
              <a:t>(% de cada grupo de entrevistados)</a:t>
            </a:r>
            <a:endParaRPr lang="es-MX" sz="1100" dirty="0"/>
          </a:p>
        </p:txBody>
      </p:sp>
      <p:graphicFrame>
        <p:nvGraphicFramePr>
          <p:cNvPr id="10" name="12 Gráfico"/>
          <p:cNvGraphicFramePr>
            <a:graphicFrameLocks/>
          </p:cNvGraphicFramePr>
          <p:nvPr>
            <p:extLst>
              <p:ext uri="{D42A27DB-BD31-4B8C-83A1-F6EECF244321}">
                <p14:modId xmlns:p14="http://schemas.microsoft.com/office/powerpoint/2010/main" val="842881768"/>
              </p:ext>
            </p:extLst>
          </p:nvPr>
        </p:nvGraphicFramePr>
        <p:xfrm>
          <a:off x="683058" y="1988840"/>
          <a:ext cx="7921389" cy="3240360"/>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ángulo 5"/>
          <p:cNvSpPr/>
          <p:nvPr/>
        </p:nvSpPr>
        <p:spPr>
          <a:xfrm>
            <a:off x="179512" y="89674"/>
            <a:ext cx="1756635" cy="338554"/>
          </a:xfrm>
          <a:prstGeom prst="rect">
            <a:avLst/>
          </a:prstGeom>
        </p:spPr>
        <p:txBody>
          <a:bodyPr wrap="none">
            <a:spAutoFit/>
          </a:bodyPr>
          <a:lstStyle/>
          <a:p>
            <a:r>
              <a:rPr lang="es-MX" sz="1600" dirty="0" smtClean="0">
                <a:solidFill>
                  <a:srgbClr val="FFFF99"/>
                </a:solidFill>
                <a:latin typeface="Franklin Gothic Demi Cond" panose="020B0706030402020204" pitchFamily="34" charset="0"/>
              </a:rPr>
              <a:t>Temas estructurales</a:t>
            </a:r>
            <a:endParaRPr lang="es-MX" sz="1600" dirty="0">
              <a:solidFill>
                <a:srgbClr val="FFFF99"/>
              </a:solidFill>
              <a:latin typeface="Franklin Gothic Demi Cond" panose="020B0706030402020204" pitchFamily="34" charset="0"/>
            </a:endParaRPr>
          </a:p>
        </p:txBody>
      </p:sp>
      <p:sp>
        <p:nvSpPr>
          <p:cNvPr id="7" name="Flecha abajo 6"/>
          <p:cNvSpPr/>
          <p:nvPr/>
        </p:nvSpPr>
        <p:spPr bwMode="auto">
          <a:xfrm>
            <a:off x="1063032" y="5229200"/>
            <a:ext cx="484632" cy="504056"/>
          </a:xfrm>
          <a:prstGeom prst="downArrow">
            <a:avLst/>
          </a:prstGeom>
          <a:solidFill>
            <a:schemeClr val="tx1">
              <a:lumMod val="50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bg2"/>
              </a:solidFill>
              <a:effectLst/>
              <a:latin typeface="Arial" charset="0"/>
            </a:endParaRPr>
          </a:p>
        </p:txBody>
      </p:sp>
      <p:sp>
        <p:nvSpPr>
          <p:cNvPr id="8" name="4 CuadroTexto"/>
          <p:cNvSpPr txBox="1"/>
          <p:nvPr/>
        </p:nvSpPr>
        <p:spPr>
          <a:xfrm>
            <a:off x="347924" y="5877273"/>
            <a:ext cx="8796076" cy="307777"/>
          </a:xfrm>
          <a:prstGeom prst="rect">
            <a:avLst/>
          </a:prstGeom>
          <a:noFill/>
        </p:spPr>
        <p:txBody>
          <a:bodyPr wrap="square" rtlCol="0">
            <a:spAutoFit/>
          </a:bodyPr>
          <a:lstStyle/>
          <a:p>
            <a:r>
              <a:rPr lang="es-MX" sz="1400" dirty="0" smtClean="0"/>
              <a:t>Indica una postura liberar, partiendo de la percepción de un ejercicio irresponsable del gasto público.</a:t>
            </a:r>
            <a:endParaRPr lang="es-MX" sz="1200" dirty="0"/>
          </a:p>
        </p:txBody>
      </p:sp>
      <p:grpSp>
        <p:nvGrpSpPr>
          <p:cNvPr id="9" name="Grupo 8"/>
          <p:cNvGrpSpPr/>
          <p:nvPr/>
        </p:nvGrpSpPr>
        <p:grpSpPr>
          <a:xfrm rot="10800000">
            <a:off x="347925" y="2294586"/>
            <a:ext cx="335643" cy="2398605"/>
            <a:chOff x="347925" y="2294586"/>
            <a:chExt cx="335643" cy="2398605"/>
          </a:xfrm>
        </p:grpSpPr>
        <p:sp>
          <p:nvSpPr>
            <p:cNvPr id="11" name="Rectángulo 10"/>
            <p:cNvSpPr/>
            <p:nvPr/>
          </p:nvSpPr>
          <p:spPr bwMode="auto">
            <a:xfrm>
              <a:off x="348434" y="4221088"/>
              <a:ext cx="335134" cy="472103"/>
            </a:xfrm>
            <a:prstGeom prst="rect">
              <a:avLst/>
            </a:prstGeom>
            <a:solidFill>
              <a:schemeClr val="accent1">
                <a:lumMod val="50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bg2"/>
                </a:solidFill>
                <a:effectLst/>
                <a:latin typeface="Arial" charset="0"/>
              </a:endParaRPr>
            </a:p>
          </p:txBody>
        </p:sp>
        <p:sp>
          <p:nvSpPr>
            <p:cNvPr id="12" name="Rectángulo 11"/>
            <p:cNvSpPr/>
            <p:nvPr/>
          </p:nvSpPr>
          <p:spPr bwMode="auto">
            <a:xfrm>
              <a:off x="347925" y="3748985"/>
              <a:ext cx="335134" cy="472103"/>
            </a:xfrm>
            <a:prstGeom prst="rect">
              <a:avLst/>
            </a:prstGeom>
            <a:solidFill>
              <a:schemeClr val="tx2">
                <a:lumMod val="50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bg2"/>
                </a:solidFill>
                <a:effectLst/>
                <a:latin typeface="Arial" charset="0"/>
              </a:endParaRPr>
            </a:p>
          </p:txBody>
        </p:sp>
        <p:sp>
          <p:nvSpPr>
            <p:cNvPr id="13" name="Rectángulo 12"/>
            <p:cNvSpPr/>
            <p:nvPr/>
          </p:nvSpPr>
          <p:spPr bwMode="auto">
            <a:xfrm>
              <a:off x="347925" y="3276882"/>
              <a:ext cx="335134" cy="472103"/>
            </a:xfrm>
            <a:prstGeom prst="rect">
              <a:avLst/>
            </a:prstGeom>
            <a:solidFill>
              <a:schemeClr val="accent1">
                <a:lumMod val="75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bg2"/>
                </a:solidFill>
                <a:effectLst/>
                <a:latin typeface="Arial" charset="0"/>
              </a:endParaRPr>
            </a:p>
          </p:txBody>
        </p:sp>
        <p:sp>
          <p:nvSpPr>
            <p:cNvPr id="14" name="Rectángulo 13"/>
            <p:cNvSpPr/>
            <p:nvPr/>
          </p:nvSpPr>
          <p:spPr bwMode="auto">
            <a:xfrm>
              <a:off x="347925" y="2786986"/>
              <a:ext cx="335134" cy="472103"/>
            </a:xfrm>
            <a:prstGeom prst="rect">
              <a:avLst/>
            </a:prstGeom>
            <a:solidFill>
              <a:schemeClr val="tx2">
                <a:lumMod val="75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bg2"/>
                </a:solidFill>
                <a:effectLst/>
                <a:latin typeface="Arial" charset="0"/>
              </a:endParaRPr>
            </a:p>
          </p:txBody>
        </p:sp>
        <p:sp>
          <p:nvSpPr>
            <p:cNvPr id="15" name="Rectángulo 14"/>
            <p:cNvSpPr/>
            <p:nvPr/>
          </p:nvSpPr>
          <p:spPr bwMode="auto">
            <a:xfrm>
              <a:off x="347925" y="2294586"/>
              <a:ext cx="335134" cy="472103"/>
            </a:xfrm>
            <a:prstGeom prst="rect">
              <a:avLst/>
            </a:prstGeom>
            <a:solidFill>
              <a:schemeClr val="accent5">
                <a:lumMod val="60000"/>
                <a:lumOff val="40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bg2"/>
                </a:solidFill>
                <a:effectLst/>
                <a:latin typeface="Arial" charset="0"/>
              </a:endParaRPr>
            </a:p>
          </p:txBody>
        </p:sp>
      </p:grpSp>
    </p:spTree>
    <p:extLst>
      <p:ext uri="{BB962C8B-B14F-4D97-AF65-F5344CB8AC3E}">
        <p14:creationId xmlns:p14="http://schemas.microsoft.com/office/powerpoint/2010/main" val="2736944368"/>
      </p:ext>
    </p:extLst>
  </p:cSld>
  <p:clrMapOvr>
    <a:masterClrMapping/>
  </p:clrMapOvr>
  <p:transition>
    <p:randomBa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12 Gráfico"/>
          <p:cNvGraphicFramePr>
            <a:graphicFrameLocks/>
          </p:cNvGraphicFramePr>
          <p:nvPr>
            <p:extLst>
              <p:ext uri="{D42A27DB-BD31-4B8C-83A1-F6EECF244321}">
                <p14:modId xmlns:p14="http://schemas.microsoft.com/office/powerpoint/2010/main" val="4248508542"/>
              </p:ext>
            </p:extLst>
          </p:nvPr>
        </p:nvGraphicFramePr>
        <p:xfrm>
          <a:off x="683059" y="260649"/>
          <a:ext cx="7921389" cy="4913846"/>
        </p:xfrm>
        <a:graphic>
          <a:graphicData uri="http://schemas.openxmlformats.org/drawingml/2006/chart">
            <c:chart xmlns:c="http://schemas.openxmlformats.org/drawingml/2006/chart" xmlns:r="http://schemas.openxmlformats.org/officeDocument/2006/relationships" r:id="rId3"/>
          </a:graphicData>
        </a:graphic>
      </p:graphicFrame>
      <p:sp>
        <p:nvSpPr>
          <p:cNvPr id="2" name="1 Título"/>
          <p:cNvSpPr>
            <a:spLocks noGrp="1"/>
          </p:cNvSpPr>
          <p:nvPr>
            <p:ph type="title"/>
          </p:nvPr>
        </p:nvSpPr>
        <p:spPr/>
        <p:txBody>
          <a:bodyPr/>
          <a:lstStyle/>
          <a:p>
            <a:pPr algn="r"/>
            <a:r>
              <a:rPr lang="es-MX" dirty="0" smtClean="0">
                <a:solidFill>
                  <a:schemeClr val="tx1"/>
                </a:solidFill>
              </a:rPr>
              <a:t>Postura ante la seguridad privada</a:t>
            </a:r>
            <a:endParaRPr lang="es-MX" dirty="0">
              <a:solidFill>
                <a:schemeClr val="tx1"/>
              </a:solidFill>
            </a:endParaRPr>
          </a:p>
        </p:txBody>
      </p:sp>
      <p:sp>
        <p:nvSpPr>
          <p:cNvPr id="4" name="3 Marcador de número de diapositiva"/>
          <p:cNvSpPr>
            <a:spLocks noGrp="1"/>
          </p:cNvSpPr>
          <p:nvPr>
            <p:ph type="sldNum" sz="quarter" idx="10"/>
          </p:nvPr>
        </p:nvSpPr>
        <p:spPr/>
        <p:txBody>
          <a:bodyPr/>
          <a:lstStyle/>
          <a:p>
            <a:pPr>
              <a:defRPr/>
            </a:pPr>
            <a:fld id="{0D534D2B-3B87-48F5-9D26-805FA5575DED}" type="slidenum">
              <a:rPr lang="es-ES" smtClean="0"/>
              <a:pPr>
                <a:defRPr/>
              </a:pPr>
              <a:t>31</a:t>
            </a:fld>
            <a:endParaRPr lang="es-ES" dirty="0"/>
          </a:p>
        </p:txBody>
      </p:sp>
      <p:sp>
        <p:nvSpPr>
          <p:cNvPr id="5" name="4 CuadroTexto"/>
          <p:cNvSpPr txBox="1"/>
          <p:nvPr/>
        </p:nvSpPr>
        <p:spPr>
          <a:xfrm>
            <a:off x="395536" y="824588"/>
            <a:ext cx="8424936" cy="830997"/>
          </a:xfrm>
          <a:prstGeom prst="rect">
            <a:avLst/>
          </a:prstGeom>
          <a:noFill/>
        </p:spPr>
        <p:txBody>
          <a:bodyPr wrap="square" rtlCol="0">
            <a:spAutoFit/>
          </a:bodyPr>
          <a:lstStyle/>
          <a:p>
            <a:pPr algn="ctr"/>
            <a:r>
              <a:rPr lang="es-MX" sz="1200" dirty="0"/>
              <a:t> En una escala del 1 al 5, donde 1 quiere decir que está totalmente en desacuerdo con lo que se plantea y 5 que esta completamente de </a:t>
            </a:r>
            <a:r>
              <a:rPr lang="es-MX" sz="1200" dirty="0" smtClean="0"/>
              <a:t>acuerdo, </a:t>
            </a:r>
            <a:r>
              <a:rPr lang="es-MX" sz="1200" b="1" dirty="0" smtClean="0"/>
              <a:t>para </a:t>
            </a:r>
            <a:r>
              <a:rPr lang="es-MX" sz="1200" b="1" dirty="0"/>
              <a:t>contar con mejor seguridad pública, el estado debe permitir a los particulares portar armas y contratar seguridad privada.</a:t>
            </a:r>
            <a:endParaRPr lang="es-MX" sz="1200" b="1" dirty="0" smtClean="0"/>
          </a:p>
          <a:p>
            <a:pPr algn="ctr"/>
            <a:r>
              <a:rPr lang="es-MX" sz="1100" dirty="0" smtClean="0"/>
              <a:t>(% de cada grupo de entrevistados)</a:t>
            </a:r>
            <a:endParaRPr lang="es-MX" sz="1100" dirty="0"/>
          </a:p>
        </p:txBody>
      </p:sp>
      <p:sp>
        <p:nvSpPr>
          <p:cNvPr id="6" name="Rectángulo 5"/>
          <p:cNvSpPr/>
          <p:nvPr/>
        </p:nvSpPr>
        <p:spPr>
          <a:xfrm>
            <a:off x="179512" y="89674"/>
            <a:ext cx="1756635" cy="338554"/>
          </a:xfrm>
          <a:prstGeom prst="rect">
            <a:avLst/>
          </a:prstGeom>
        </p:spPr>
        <p:txBody>
          <a:bodyPr wrap="none">
            <a:spAutoFit/>
          </a:bodyPr>
          <a:lstStyle/>
          <a:p>
            <a:r>
              <a:rPr lang="es-MX" sz="1600" dirty="0" smtClean="0">
                <a:solidFill>
                  <a:srgbClr val="FFFF99"/>
                </a:solidFill>
                <a:latin typeface="Franklin Gothic Demi Cond" panose="020B0706030402020204" pitchFamily="34" charset="0"/>
              </a:rPr>
              <a:t>Temas estructurales</a:t>
            </a:r>
            <a:endParaRPr lang="es-MX" sz="1600" dirty="0">
              <a:solidFill>
                <a:srgbClr val="FFFF99"/>
              </a:solidFill>
              <a:latin typeface="Franklin Gothic Demi Cond" panose="020B0706030402020204" pitchFamily="34" charset="0"/>
            </a:endParaRPr>
          </a:p>
        </p:txBody>
      </p:sp>
      <p:sp>
        <p:nvSpPr>
          <p:cNvPr id="8" name="Flecha abajo 7"/>
          <p:cNvSpPr/>
          <p:nvPr/>
        </p:nvSpPr>
        <p:spPr bwMode="auto">
          <a:xfrm>
            <a:off x="1063032" y="5229200"/>
            <a:ext cx="484632" cy="504056"/>
          </a:xfrm>
          <a:prstGeom prst="downArrow">
            <a:avLst/>
          </a:prstGeom>
          <a:solidFill>
            <a:schemeClr val="tx1">
              <a:lumMod val="50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bg2"/>
              </a:solidFill>
              <a:effectLst/>
              <a:latin typeface="Arial" charset="0"/>
            </a:endParaRPr>
          </a:p>
        </p:txBody>
      </p:sp>
      <p:sp>
        <p:nvSpPr>
          <p:cNvPr id="9" name="4 CuadroTexto"/>
          <p:cNvSpPr txBox="1"/>
          <p:nvPr/>
        </p:nvSpPr>
        <p:spPr>
          <a:xfrm>
            <a:off x="347924" y="5877273"/>
            <a:ext cx="7968492" cy="523220"/>
          </a:xfrm>
          <a:prstGeom prst="rect">
            <a:avLst/>
          </a:prstGeom>
          <a:noFill/>
        </p:spPr>
        <p:txBody>
          <a:bodyPr wrap="square" rtlCol="0">
            <a:spAutoFit/>
          </a:bodyPr>
          <a:lstStyle/>
          <a:p>
            <a:r>
              <a:rPr lang="es-MX" sz="1400" dirty="0" smtClean="0"/>
              <a:t>Indica una postura estatista moderada, partiendo de que no están totalmente de acuerdo en la portación de armas por particulares y/o la contratación de seguridad privada.</a:t>
            </a:r>
            <a:endParaRPr lang="es-MX" sz="1200" dirty="0"/>
          </a:p>
        </p:txBody>
      </p:sp>
      <p:grpSp>
        <p:nvGrpSpPr>
          <p:cNvPr id="10" name="Grupo 9"/>
          <p:cNvGrpSpPr/>
          <p:nvPr/>
        </p:nvGrpSpPr>
        <p:grpSpPr>
          <a:xfrm rot="10800000">
            <a:off x="347925" y="2294586"/>
            <a:ext cx="335643" cy="2398605"/>
            <a:chOff x="347925" y="2294586"/>
            <a:chExt cx="335643" cy="2398605"/>
          </a:xfrm>
        </p:grpSpPr>
        <p:sp>
          <p:nvSpPr>
            <p:cNvPr id="11" name="Rectángulo 10"/>
            <p:cNvSpPr/>
            <p:nvPr/>
          </p:nvSpPr>
          <p:spPr bwMode="auto">
            <a:xfrm>
              <a:off x="348434" y="4221088"/>
              <a:ext cx="335134" cy="472103"/>
            </a:xfrm>
            <a:prstGeom prst="rect">
              <a:avLst/>
            </a:prstGeom>
            <a:solidFill>
              <a:schemeClr val="accent1">
                <a:lumMod val="50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bg2"/>
                </a:solidFill>
                <a:effectLst/>
                <a:latin typeface="Arial" charset="0"/>
              </a:endParaRPr>
            </a:p>
          </p:txBody>
        </p:sp>
        <p:sp>
          <p:nvSpPr>
            <p:cNvPr id="12" name="Rectángulo 11"/>
            <p:cNvSpPr/>
            <p:nvPr/>
          </p:nvSpPr>
          <p:spPr bwMode="auto">
            <a:xfrm>
              <a:off x="347925" y="3748985"/>
              <a:ext cx="335134" cy="472103"/>
            </a:xfrm>
            <a:prstGeom prst="rect">
              <a:avLst/>
            </a:prstGeom>
            <a:solidFill>
              <a:schemeClr val="tx2">
                <a:lumMod val="50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bg2"/>
                </a:solidFill>
                <a:effectLst/>
                <a:latin typeface="Arial" charset="0"/>
              </a:endParaRPr>
            </a:p>
          </p:txBody>
        </p:sp>
        <p:sp>
          <p:nvSpPr>
            <p:cNvPr id="13" name="Rectángulo 12"/>
            <p:cNvSpPr/>
            <p:nvPr/>
          </p:nvSpPr>
          <p:spPr bwMode="auto">
            <a:xfrm>
              <a:off x="347925" y="3276882"/>
              <a:ext cx="335134" cy="472103"/>
            </a:xfrm>
            <a:prstGeom prst="rect">
              <a:avLst/>
            </a:prstGeom>
            <a:solidFill>
              <a:schemeClr val="accent1">
                <a:lumMod val="75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bg2"/>
                </a:solidFill>
                <a:effectLst/>
                <a:latin typeface="Arial" charset="0"/>
              </a:endParaRPr>
            </a:p>
          </p:txBody>
        </p:sp>
        <p:sp>
          <p:nvSpPr>
            <p:cNvPr id="14" name="Rectángulo 13"/>
            <p:cNvSpPr/>
            <p:nvPr/>
          </p:nvSpPr>
          <p:spPr bwMode="auto">
            <a:xfrm>
              <a:off x="347925" y="2786986"/>
              <a:ext cx="335134" cy="472103"/>
            </a:xfrm>
            <a:prstGeom prst="rect">
              <a:avLst/>
            </a:prstGeom>
            <a:solidFill>
              <a:schemeClr val="tx2">
                <a:lumMod val="75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bg2"/>
                </a:solidFill>
                <a:effectLst/>
                <a:latin typeface="Arial" charset="0"/>
              </a:endParaRPr>
            </a:p>
          </p:txBody>
        </p:sp>
        <p:sp>
          <p:nvSpPr>
            <p:cNvPr id="15" name="Rectángulo 14"/>
            <p:cNvSpPr/>
            <p:nvPr/>
          </p:nvSpPr>
          <p:spPr bwMode="auto">
            <a:xfrm>
              <a:off x="347925" y="2294586"/>
              <a:ext cx="335134" cy="472103"/>
            </a:xfrm>
            <a:prstGeom prst="rect">
              <a:avLst/>
            </a:prstGeom>
            <a:solidFill>
              <a:schemeClr val="accent5">
                <a:lumMod val="60000"/>
                <a:lumOff val="40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bg2"/>
                </a:solidFill>
                <a:effectLst/>
                <a:latin typeface="Arial" charset="0"/>
              </a:endParaRPr>
            </a:p>
          </p:txBody>
        </p:sp>
      </p:grpSp>
    </p:spTree>
    <p:extLst>
      <p:ext uri="{BB962C8B-B14F-4D97-AF65-F5344CB8AC3E}">
        <p14:creationId xmlns:p14="http://schemas.microsoft.com/office/powerpoint/2010/main" val="2037460304"/>
      </p:ext>
    </p:extLst>
  </p:cSld>
  <p:clrMapOvr>
    <a:masterClrMapping/>
  </p:clrMapOvr>
  <p:transition>
    <p:randomBa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r"/>
            <a:r>
              <a:rPr lang="es-MX" dirty="0" smtClean="0">
                <a:solidFill>
                  <a:schemeClr val="tx1"/>
                </a:solidFill>
              </a:rPr>
              <a:t>Postura ante el manejo de la seguridad pública</a:t>
            </a:r>
            <a:endParaRPr lang="es-MX" dirty="0">
              <a:solidFill>
                <a:schemeClr val="tx1"/>
              </a:solidFill>
            </a:endParaRPr>
          </a:p>
        </p:txBody>
      </p:sp>
      <p:sp>
        <p:nvSpPr>
          <p:cNvPr id="4" name="3 Marcador de número de diapositiva"/>
          <p:cNvSpPr>
            <a:spLocks noGrp="1"/>
          </p:cNvSpPr>
          <p:nvPr>
            <p:ph type="sldNum" sz="quarter" idx="10"/>
          </p:nvPr>
        </p:nvSpPr>
        <p:spPr/>
        <p:txBody>
          <a:bodyPr/>
          <a:lstStyle/>
          <a:p>
            <a:pPr>
              <a:defRPr/>
            </a:pPr>
            <a:fld id="{0D534D2B-3B87-48F5-9D26-805FA5575DED}" type="slidenum">
              <a:rPr lang="es-ES" smtClean="0"/>
              <a:pPr>
                <a:defRPr/>
              </a:pPr>
              <a:t>32</a:t>
            </a:fld>
            <a:endParaRPr lang="es-ES" dirty="0"/>
          </a:p>
        </p:txBody>
      </p:sp>
      <p:sp>
        <p:nvSpPr>
          <p:cNvPr id="5" name="4 CuadroTexto"/>
          <p:cNvSpPr txBox="1"/>
          <p:nvPr/>
        </p:nvSpPr>
        <p:spPr>
          <a:xfrm>
            <a:off x="395536" y="824588"/>
            <a:ext cx="8424936" cy="830997"/>
          </a:xfrm>
          <a:prstGeom prst="rect">
            <a:avLst/>
          </a:prstGeom>
          <a:noFill/>
        </p:spPr>
        <p:txBody>
          <a:bodyPr wrap="square" rtlCol="0">
            <a:spAutoFit/>
          </a:bodyPr>
          <a:lstStyle/>
          <a:p>
            <a:pPr algn="ctr"/>
            <a:r>
              <a:rPr lang="es-MX" sz="1200" dirty="0"/>
              <a:t> En una escala del 1 al 5, donde 1 quiere decir que está totalmente en desacuerdo con lo que se plantea y 5 que esta completamente de </a:t>
            </a:r>
            <a:r>
              <a:rPr lang="es-MX" sz="1200" dirty="0" smtClean="0"/>
              <a:t>acuerdo, </a:t>
            </a:r>
            <a:r>
              <a:rPr lang="es-MX" sz="1200" b="1" dirty="0" smtClean="0"/>
              <a:t>para </a:t>
            </a:r>
            <a:r>
              <a:rPr lang="es-MX" sz="1200" b="1" dirty="0"/>
              <a:t>contar con mejor seguridad pública, el estado debe usar todos los medios a su disposición con el fin de proteger a la sociedad, combatir la impunidad y castigar a los delincuentes culpables</a:t>
            </a:r>
            <a:r>
              <a:rPr lang="es-MX" sz="1200" b="1" dirty="0" smtClean="0"/>
              <a:t>.</a:t>
            </a:r>
          </a:p>
          <a:p>
            <a:pPr algn="ctr"/>
            <a:r>
              <a:rPr lang="es-MX" sz="1100" dirty="0" smtClean="0"/>
              <a:t>(% de cada grupo de entrevistados)</a:t>
            </a:r>
            <a:endParaRPr lang="es-MX" sz="1100" dirty="0"/>
          </a:p>
        </p:txBody>
      </p:sp>
      <p:graphicFrame>
        <p:nvGraphicFramePr>
          <p:cNvPr id="7" name="12 Gráfico"/>
          <p:cNvGraphicFramePr>
            <a:graphicFrameLocks/>
          </p:cNvGraphicFramePr>
          <p:nvPr>
            <p:extLst>
              <p:ext uri="{D42A27DB-BD31-4B8C-83A1-F6EECF244321}">
                <p14:modId xmlns:p14="http://schemas.microsoft.com/office/powerpoint/2010/main" val="3204076749"/>
              </p:ext>
            </p:extLst>
          </p:nvPr>
        </p:nvGraphicFramePr>
        <p:xfrm>
          <a:off x="611560" y="2132856"/>
          <a:ext cx="7992888" cy="3096344"/>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ángulo 5"/>
          <p:cNvSpPr/>
          <p:nvPr/>
        </p:nvSpPr>
        <p:spPr>
          <a:xfrm>
            <a:off x="179512" y="89674"/>
            <a:ext cx="1756635" cy="338554"/>
          </a:xfrm>
          <a:prstGeom prst="rect">
            <a:avLst/>
          </a:prstGeom>
        </p:spPr>
        <p:txBody>
          <a:bodyPr wrap="none">
            <a:spAutoFit/>
          </a:bodyPr>
          <a:lstStyle/>
          <a:p>
            <a:r>
              <a:rPr lang="es-MX" sz="1600" dirty="0" smtClean="0">
                <a:solidFill>
                  <a:srgbClr val="FFFF99"/>
                </a:solidFill>
                <a:latin typeface="Franklin Gothic Demi Cond" panose="020B0706030402020204" pitchFamily="34" charset="0"/>
              </a:rPr>
              <a:t>Temas estructurales</a:t>
            </a:r>
            <a:endParaRPr lang="es-MX" sz="1600" dirty="0">
              <a:solidFill>
                <a:srgbClr val="FFFF99"/>
              </a:solidFill>
              <a:latin typeface="Franklin Gothic Demi Cond" panose="020B0706030402020204" pitchFamily="34" charset="0"/>
            </a:endParaRPr>
          </a:p>
        </p:txBody>
      </p:sp>
      <p:sp>
        <p:nvSpPr>
          <p:cNvPr id="8" name="Flecha abajo 7"/>
          <p:cNvSpPr/>
          <p:nvPr/>
        </p:nvSpPr>
        <p:spPr bwMode="auto">
          <a:xfrm>
            <a:off x="991024" y="5229200"/>
            <a:ext cx="484632" cy="504056"/>
          </a:xfrm>
          <a:prstGeom prst="downArrow">
            <a:avLst/>
          </a:prstGeom>
          <a:solidFill>
            <a:schemeClr val="tx1">
              <a:lumMod val="50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bg2"/>
              </a:solidFill>
              <a:effectLst/>
              <a:latin typeface="Arial" charset="0"/>
            </a:endParaRPr>
          </a:p>
        </p:txBody>
      </p:sp>
      <p:sp>
        <p:nvSpPr>
          <p:cNvPr id="9" name="4 CuadroTexto"/>
          <p:cNvSpPr txBox="1"/>
          <p:nvPr/>
        </p:nvSpPr>
        <p:spPr>
          <a:xfrm>
            <a:off x="347925" y="5877273"/>
            <a:ext cx="8256523" cy="523220"/>
          </a:xfrm>
          <a:prstGeom prst="rect">
            <a:avLst/>
          </a:prstGeom>
          <a:noFill/>
        </p:spPr>
        <p:txBody>
          <a:bodyPr wrap="square" rtlCol="0">
            <a:spAutoFit/>
          </a:bodyPr>
          <a:lstStyle/>
          <a:p>
            <a:r>
              <a:rPr lang="es-MX" sz="1400" dirty="0" smtClean="0"/>
              <a:t>Indica una postura estatista, donde se considera que debe ser responsabilidad del gobierno poner todos los medios para proteger a la sociedad..</a:t>
            </a:r>
            <a:endParaRPr lang="es-MX" sz="1200" dirty="0"/>
          </a:p>
        </p:txBody>
      </p:sp>
      <p:grpSp>
        <p:nvGrpSpPr>
          <p:cNvPr id="10" name="Grupo 9"/>
          <p:cNvGrpSpPr/>
          <p:nvPr/>
        </p:nvGrpSpPr>
        <p:grpSpPr>
          <a:xfrm>
            <a:off x="347925" y="2294586"/>
            <a:ext cx="335643" cy="2398605"/>
            <a:chOff x="347925" y="2294586"/>
            <a:chExt cx="335643" cy="2398605"/>
          </a:xfrm>
        </p:grpSpPr>
        <p:sp>
          <p:nvSpPr>
            <p:cNvPr id="11" name="Rectángulo 10"/>
            <p:cNvSpPr/>
            <p:nvPr/>
          </p:nvSpPr>
          <p:spPr bwMode="auto">
            <a:xfrm>
              <a:off x="348434" y="4221088"/>
              <a:ext cx="335134" cy="472103"/>
            </a:xfrm>
            <a:prstGeom prst="rect">
              <a:avLst/>
            </a:prstGeom>
            <a:solidFill>
              <a:schemeClr val="accent1">
                <a:lumMod val="50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bg2"/>
                </a:solidFill>
                <a:effectLst/>
                <a:latin typeface="Arial" charset="0"/>
              </a:endParaRPr>
            </a:p>
          </p:txBody>
        </p:sp>
        <p:sp>
          <p:nvSpPr>
            <p:cNvPr id="12" name="Rectángulo 11"/>
            <p:cNvSpPr/>
            <p:nvPr/>
          </p:nvSpPr>
          <p:spPr bwMode="auto">
            <a:xfrm>
              <a:off x="347925" y="3748985"/>
              <a:ext cx="335134" cy="472103"/>
            </a:xfrm>
            <a:prstGeom prst="rect">
              <a:avLst/>
            </a:prstGeom>
            <a:solidFill>
              <a:schemeClr val="tx2">
                <a:lumMod val="50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bg2"/>
                </a:solidFill>
                <a:effectLst/>
                <a:latin typeface="Arial" charset="0"/>
              </a:endParaRPr>
            </a:p>
          </p:txBody>
        </p:sp>
        <p:sp>
          <p:nvSpPr>
            <p:cNvPr id="13" name="Rectángulo 12"/>
            <p:cNvSpPr/>
            <p:nvPr/>
          </p:nvSpPr>
          <p:spPr bwMode="auto">
            <a:xfrm>
              <a:off x="347925" y="3276882"/>
              <a:ext cx="335134" cy="472103"/>
            </a:xfrm>
            <a:prstGeom prst="rect">
              <a:avLst/>
            </a:prstGeom>
            <a:solidFill>
              <a:schemeClr val="accent1">
                <a:lumMod val="75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bg2"/>
                </a:solidFill>
                <a:effectLst/>
                <a:latin typeface="Arial" charset="0"/>
              </a:endParaRPr>
            </a:p>
          </p:txBody>
        </p:sp>
        <p:sp>
          <p:nvSpPr>
            <p:cNvPr id="14" name="Rectángulo 13"/>
            <p:cNvSpPr/>
            <p:nvPr/>
          </p:nvSpPr>
          <p:spPr bwMode="auto">
            <a:xfrm>
              <a:off x="347925" y="2786986"/>
              <a:ext cx="335134" cy="472103"/>
            </a:xfrm>
            <a:prstGeom prst="rect">
              <a:avLst/>
            </a:prstGeom>
            <a:solidFill>
              <a:schemeClr val="tx2">
                <a:lumMod val="75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bg2"/>
                </a:solidFill>
                <a:effectLst/>
                <a:latin typeface="Arial" charset="0"/>
              </a:endParaRPr>
            </a:p>
          </p:txBody>
        </p:sp>
        <p:sp>
          <p:nvSpPr>
            <p:cNvPr id="15" name="Rectángulo 14"/>
            <p:cNvSpPr/>
            <p:nvPr/>
          </p:nvSpPr>
          <p:spPr bwMode="auto">
            <a:xfrm>
              <a:off x="347925" y="2294586"/>
              <a:ext cx="335134" cy="472103"/>
            </a:xfrm>
            <a:prstGeom prst="rect">
              <a:avLst/>
            </a:prstGeom>
            <a:solidFill>
              <a:schemeClr val="accent5">
                <a:lumMod val="60000"/>
                <a:lumOff val="40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bg2"/>
                </a:solidFill>
                <a:effectLst/>
                <a:latin typeface="Arial" charset="0"/>
              </a:endParaRPr>
            </a:p>
          </p:txBody>
        </p:sp>
      </p:grpSp>
    </p:spTree>
    <p:extLst>
      <p:ext uri="{BB962C8B-B14F-4D97-AF65-F5344CB8AC3E}">
        <p14:creationId xmlns:p14="http://schemas.microsoft.com/office/powerpoint/2010/main" val="1864479788"/>
      </p:ext>
    </p:extLst>
  </p:cSld>
  <p:clrMapOvr>
    <a:masterClrMapping/>
  </p:clrMapOvr>
  <p:transition>
    <p:randomBa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12 Gráfico"/>
          <p:cNvGraphicFramePr>
            <a:graphicFrameLocks/>
          </p:cNvGraphicFramePr>
          <p:nvPr>
            <p:extLst>
              <p:ext uri="{D42A27DB-BD31-4B8C-83A1-F6EECF244321}">
                <p14:modId xmlns:p14="http://schemas.microsoft.com/office/powerpoint/2010/main" val="3961098207"/>
              </p:ext>
            </p:extLst>
          </p:nvPr>
        </p:nvGraphicFramePr>
        <p:xfrm>
          <a:off x="611560" y="1994138"/>
          <a:ext cx="7992888" cy="3235061"/>
        </p:xfrm>
        <a:graphic>
          <a:graphicData uri="http://schemas.openxmlformats.org/drawingml/2006/chart">
            <c:chart xmlns:c="http://schemas.openxmlformats.org/drawingml/2006/chart" xmlns:r="http://schemas.openxmlformats.org/officeDocument/2006/relationships" r:id="rId3"/>
          </a:graphicData>
        </a:graphic>
      </p:graphicFrame>
      <p:sp>
        <p:nvSpPr>
          <p:cNvPr id="2" name="1 Título"/>
          <p:cNvSpPr>
            <a:spLocks noGrp="1"/>
          </p:cNvSpPr>
          <p:nvPr>
            <p:ph type="title"/>
          </p:nvPr>
        </p:nvSpPr>
        <p:spPr/>
        <p:txBody>
          <a:bodyPr/>
          <a:lstStyle/>
          <a:p>
            <a:pPr algn="r"/>
            <a:r>
              <a:rPr lang="es-MX" dirty="0" smtClean="0">
                <a:solidFill>
                  <a:schemeClr val="tx1"/>
                </a:solidFill>
              </a:rPr>
              <a:t>Postura ante el objetivo de la democracia en la acción de gobierno</a:t>
            </a:r>
            <a:endParaRPr lang="es-MX" dirty="0">
              <a:solidFill>
                <a:schemeClr val="tx1"/>
              </a:solidFill>
            </a:endParaRPr>
          </a:p>
        </p:txBody>
      </p:sp>
      <p:sp>
        <p:nvSpPr>
          <p:cNvPr id="4" name="3 Marcador de número de diapositiva"/>
          <p:cNvSpPr>
            <a:spLocks noGrp="1"/>
          </p:cNvSpPr>
          <p:nvPr>
            <p:ph type="sldNum" sz="quarter" idx="10"/>
          </p:nvPr>
        </p:nvSpPr>
        <p:spPr/>
        <p:txBody>
          <a:bodyPr/>
          <a:lstStyle/>
          <a:p>
            <a:pPr>
              <a:defRPr/>
            </a:pPr>
            <a:fld id="{0D534D2B-3B87-48F5-9D26-805FA5575DED}" type="slidenum">
              <a:rPr lang="es-ES" smtClean="0"/>
              <a:pPr>
                <a:defRPr/>
              </a:pPr>
              <a:t>33</a:t>
            </a:fld>
            <a:endParaRPr lang="es-ES" dirty="0"/>
          </a:p>
        </p:txBody>
      </p:sp>
      <p:sp>
        <p:nvSpPr>
          <p:cNvPr id="5" name="4 CuadroTexto"/>
          <p:cNvSpPr txBox="1"/>
          <p:nvPr/>
        </p:nvSpPr>
        <p:spPr>
          <a:xfrm>
            <a:off x="395536" y="824588"/>
            <a:ext cx="8424936" cy="1015663"/>
          </a:xfrm>
          <a:prstGeom prst="rect">
            <a:avLst/>
          </a:prstGeom>
          <a:noFill/>
        </p:spPr>
        <p:txBody>
          <a:bodyPr wrap="square" rtlCol="0">
            <a:spAutoFit/>
          </a:bodyPr>
          <a:lstStyle/>
          <a:p>
            <a:pPr algn="ctr"/>
            <a:r>
              <a:rPr lang="es-MX" sz="1200" dirty="0"/>
              <a:t> En una escala del 1 al 5, donde 1 quiere decir que está totalmente en desacuerdo con lo que se plantea y 5 que esta completamente de </a:t>
            </a:r>
            <a:r>
              <a:rPr lang="es-MX" sz="1200" dirty="0" smtClean="0"/>
              <a:t>acuerdo, </a:t>
            </a:r>
            <a:r>
              <a:rPr lang="es-MX" sz="1200" b="1" dirty="0"/>
              <a:t>e</a:t>
            </a:r>
            <a:r>
              <a:rPr lang="es-MX" sz="1200" b="1" dirty="0" smtClean="0"/>
              <a:t>l </a:t>
            </a:r>
            <a:r>
              <a:rPr lang="es-MX" sz="1200" b="1" dirty="0"/>
              <a:t>fin de la democracia de la acción del gobierno debe ser el ordenamiento de la convivencia para que los individuos y los organismos intermedios generen crecimiento económico, desarrollo y bienestar.</a:t>
            </a:r>
            <a:endParaRPr lang="es-MX" sz="1200" b="1" dirty="0" smtClean="0"/>
          </a:p>
          <a:p>
            <a:pPr algn="ctr"/>
            <a:r>
              <a:rPr lang="es-MX" sz="1100" dirty="0" smtClean="0"/>
              <a:t>(% de cada grupo de entrevistados)</a:t>
            </a:r>
            <a:endParaRPr lang="es-MX" sz="1100" dirty="0"/>
          </a:p>
        </p:txBody>
      </p:sp>
      <p:sp>
        <p:nvSpPr>
          <p:cNvPr id="6" name="Rectángulo 5"/>
          <p:cNvSpPr/>
          <p:nvPr/>
        </p:nvSpPr>
        <p:spPr>
          <a:xfrm>
            <a:off x="179512" y="89674"/>
            <a:ext cx="1756635" cy="338554"/>
          </a:xfrm>
          <a:prstGeom prst="rect">
            <a:avLst/>
          </a:prstGeom>
        </p:spPr>
        <p:txBody>
          <a:bodyPr wrap="none">
            <a:spAutoFit/>
          </a:bodyPr>
          <a:lstStyle/>
          <a:p>
            <a:r>
              <a:rPr lang="es-MX" sz="1600" dirty="0" smtClean="0">
                <a:solidFill>
                  <a:srgbClr val="FFFF99"/>
                </a:solidFill>
                <a:latin typeface="Franklin Gothic Demi Cond" panose="020B0706030402020204" pitchFamily="34" charset="0"/>
              </a:rPr>
              <a:t>Temas estructurales</a:t>
            </a:r>
            <a:endParaRPr lang="es-MX" sz="1600" dirty="0">
              <a:solidFill>
                <a:srgbClr val="FFFF99"/>
              </a:solidFill>
              <a:latin typeface="Franklin Gothic Demi Cond" panose="020B0706030402020204" pitchFamily="34" charset="0"/>
            </a:endParaRPr>
          </a:p>
        </p:txBody>
      </p:sp>
      <p:sp>
        <p:nvSpPr>
          <p:cNvPr id="8" name="Flecha abajo 7"/>
          <p:cNvSpPr/>
          <p:nvPr/>
        </p:nvSpPr>
        <p:spPr bwMode="auto">
          <a:xfrm>
            <a:off x="1043608" y="5229200"/>
            <a:ext cx="484632" cy="504056"/>
          </a:xfrm>
          <a:prstGeom prst="downArrow">
            <a:avLst/>
          </a:prstGeom>
          <a:solidFill>
            <a:schemeClr val="tx1">
              <a:lumMod val="50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bg2"/>
              </a:solidFill>
              <a:effectLst/>
              <a:latin typeface="Arial" charset="0"/>
            </a:endParaRPr>
          </a:p>
        </p:txBody>
      </p:sp>
      <p:sp>
        <p:nvSpPr>
          <p:cNvPr id="9" name="4 CuadroTexto"/>
          <p:cNvSpPr txBox="1"/>
          <p:nvPr/>
        </p:nvSpPr>
        <p:spPr>
          <a:xfrm>
            <a:off x="347924" y="5877273"/>
            <a:ext cx="8112508" cy="523220"/>
          </a:xfrm>
          <a:prstGeom prst="rect">
            <a:avLst/>
          </a:prstGeom>
          <a:noFill/>
        </p:spPr>
        <p:txBody>
          <a:bodyPr wrap="square" rtlCol="0">
            <a:spAutoFit/>
          </a:bodyPr>
          <a:lstStyle/>
          <a:p>
            <a:r>
              <a:rPr lang="es-MX" sz="1400" dirty="0" smtClean="0"/>
              <a:t>Indica una postura liberal, donde consideran que la acción de gobierno debe ordenar la convivencia de la sociedad, para que esta genere crecimiento, desarrollo y bienestar.</a:t>
            </a:r>
            <a:endParaRPr lang="es-MX" sz="1200" dirty="0"/>
          </a:p>
        </p:txBody>
      </p:sp>
      <p:grpSp>
        <p:nvGrpSpPr>
          <p:cNvPr id="10" name="Grupo 9"/>
          <p:cNvGrpSpPr/>
          <p:nvPr/>
        </p:nvGrpSpPr>
        <p:grpSpPr>
          <a:xfrm rot="10800000">
            <a:off x="347925" y="2294586"/>
            <a:ext cx="335643" cy="2398605"/>
            <a:chOff x="347925" y="2294586"/>
            <a:chExt cx="335643" cy="2398605"/>
          </a:xfrm>
        </p:grpSpPr>
        <p:sp>
          <p:nvSpPr>
            <p:cNvPr id="11" name="Rectángulo 10"/>
            <p:cNvSpPr/>
            <p:nvPr/>
          </p:nvSpPr>
          <p:spPr bwMode="auto">
            <a:xfrm>
              <a:off x="348434" y="4221088"/>
              <a:ext cx="335134" cy="472103"/>
            </a:xfrm>
            <a:prstGeom prst="rect">
              <a:avLst/>
            </a:prstGeom>
            <a:solidFill>
              <a:schemeClr val="accent1">
                <a:lumMod val="50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bg2"/>
                </a:solidFill>
                <a:effectLst/>
                <a:latin typeface="Arial" charset="0"/>
              </a:endParaRPr>
            </a:p>
          </p:txBody>
        </p:sp>
        <p:sp>
          <p:nvSpPr>
            <p:cNvPr id="12" name="Rectángulo 11"/>
            <p:cNvSpPr/>
            <p:nvPr/>
          </p:nvSpPr>
          <p:spPr bwMode="auto">
            <a:xfrm>
              <a:off x="347925" y="3748985"/>
              <a:ext cx="335134" cy="472103"/>
            </a:xfrm>
            <a:prstGeom prst="rect">
              <a:avLst/>
            </a:prstGeom>
            <a:solidFill>
              <a:schemeClr val="tx2">
                <a:lumMod val="50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bg2"/>
                </a:solidFill>
                <a:effectLst/>
                <a:latin typeface="Arial" charset="0"/>
              </a:endParaRPr>
            </a:p>
          </p:txBody>
        </p:sp>
        <p:sp>
          <p:nvSpPr>
            <p:cNvPr id="13" name="Rectángulo 12"/>
            <p:cNvSpPr/>
            <p:nvPr/>
          </p:nvSpPr>
          <p:spPr bwMode="auto">
            <a:xfrm>
              <a:off x="347925" y="3276882"/>
              <a:ext cx="335134" cy="472103"/>
            </a:xfrm>
            <a:prstGeom prst="rect">
              <a:avLst/>
            </a:prstGeom>
            <a:solidFill>
              <a:schemeClr val="accent1">
                <a:lumMod val="75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bg2"/>
                </a:solidFill>
                <a:effectLst/>
                <a:latin typeface="Arial" charset="0"/>
              </a:endParaRPr>
            </a:p>
          </p:txBody>
        </p:sp>
        <p:sp>
          <p:nvSpPr>
            <p:cNvPr id="14" name="Rectángulo 13"/>
            <p:cNvSpPr/>
            <p:nvPr/>
          </p:nvSpPr>
          <p:spPr bwMode="auto">
            <a:xfrm>
              <a:off x="347925" y="2786986"/>
              <a:ext cx="335134" cy="472103"/>
            </a:xfrm>
            <a:prstGeom prst="rect">
              <a:avLst/>
            </a:prstGeom>
            <a:solidFill>
              <a:schemeClr val="tx2">
                <a:lumMod val="75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bg2"/>
                </a:solidFill>
                <a:effectLst/>
                <a:latin typeface="Arial" charset="0"/>
              </a:endParaRPr>
            </a:p>
          </p:txBody>
        </p:sp>
        <p:sp>
          <p:nvSpPr>
            <p:cNvPr id="15" name="Rectángulo 14"/>
            <p:cNvSpPr/>
            <p:nvPr/>
          </p:nvSpPr>
          <p:spPr bwMode="auto">
            <a:xfrm>
              <a:off x="347925" y="2294586"/>
              <a:ext cx="335134" cy="472103"/>
            </a:xfrm>
            <a:prstGeom prst="rect">
              <a:avLst/>
            </a:prstGeom>
            <a:solidFill>
              <a:schemeClr val="accent5">
                <a:lumMod val="60000"/>
                <a:lumOff val="40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bg2"/>
                </a:solidFill>
                <a:effectLst/>
                <a:latin typeface="Arial" charset="0"/>
              </a:endParaRPr>
            </a:p>
          </p:txBody>
        </p:sp>
      </p:grpSp>
    </p:spTree>
    <p:extLst>
      <p:ext uri="{BB962C8B-B14F-4D97-AF65-F5344CB8AC3E}">
        <p14:creationId xmlns:p14="http://schemas.microsoft.com/office/powerpoint/2010/main" val="1690828448"/>
      </p:ext>
    </p:extLst>
  </p:cSld>
  <p:clrMapOvr>
    <a:masterClrMapping/>
  </p:clrMapOvr>
  <p:transition>
    <p:randomBa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r"/>
            <a:r>
              <a:rPr lang="es-MX" dirty="0">
                <a:solidFill>
                  <a:schemeClr val="tx1"/>
                </a:solidFill>
              </a:rPr>
              <a:t>Postura ante el objetivo de la democracia en la acción de </a:t>
            </a:r>
            <a:r>
              <a:rPr lang="es-MX" dirty="0" smtClean="0">
                <a:solidFill>
                  <a:schemeClr val="tx1"/>
                </a:solidFill>
              </a:rPr>
              <a:t>gobierno  - 2</a:t>
            </a:r>
            <a:endParaRPr lang="es-MX" dirty="0">
              <a:solidFill>
                <a:schemeClr val="tx1"/>
              </a:solidFill>
            </a:endParaRPr>
          </a:p>
        </p:txBody>
      </p:sp>
      <p:sp>
        <p:nvSpPr>
          <p:cNvPr id="4" name="3 Marcador de número de diapositiva"/>
          <p:cNvSpPr>
            <a:spLocks noGrp="1"/>
          </p:cNvSpPr>
          <p:nvPr>
            <p:ph type="sldNum" sz="quarter" idx="10"/>
          </p:nvPr>
        </p:nvSpPr>
        <p:spPr/>
        <p:txBody>
          <a:bodyPr/>
          <a:lstStyle/>
          <a:p>
            <a:pPr>
              <a:defRPr/>
            </a:pPr>
            <a:fld id="{0D534D2B-3B87-48F5-9D26-805FA5575DED}" type="slidenum">
              <a:rPr lang="es-ES" smtClean="0"/>
              <a:pPr>
                <a:defRPr/>
              </a:pPr>
              <a:t>34</a:t>
            </a:fld>
            <a:endParaRPr lang="es-ES" dirty="0"/>
          </a:p>
        </p:txBody>
      </p:sp>
      <p:sp>
        <p:nvSpPr>
          <p:cNvPr id="5" name="4 CuadroTexto"/>
          <p:cNvSpPr txBox="1"/>
          <p:nvPr/>
        </p:nvSpPr>
        <p:spPr>
          <a:xfrm>
            <a:off x="395536" y="824588"/>
            <a:ext cx="8424936" cy="830997"/>
          </a:xfrm>
          <a:prstGeom prst="rect">
            <a:avLst/>
          </a:prstGeom>
          <a:noFill/>
        </p:spPr>
        <p:txBody>
          <a:bodyPr wrap="square" rtlCol="0">
            <a:spAutoFit/>
          </a:bodyPr>
          <a:lstStyle/>
          <a:p>
            <a:pPr algn="ctr"/>
            <a:r>
              <a:rPr lang="es-MX" sz="1200" dirty="0"/>
              <a:t> En una escala del 1 al 5, donde 1 quiere decir que está totalmente en desacuerdo con lo que se plantea y 5 que esta completamente de </a:t>
            </a:r>
            <a:r>
              <a:rPr lang="es-MX" sz="1200" dirty="0" smtClean="0"/>
              <a:t>acuerdo, </a:t>
            </a:r>
            <a:r>
              <a:rPr lang="es-MX" sz="1200" b="1" dirty="0" smtClean="0"/>
              <a:t>el </a:t>
            </a:r>
            <a:r>
              <a:rPr lang="es-MX" sz="1200" b="1" dirty="0"/>
              <a:t>fin de la democracia de la acción del gobierno debe ser el eliminar desigualdades sociales mediante la intervención en las políticas de desarrollo económico y distribución del ingreso. </a:t>
            </a:r>
            <a:endParaRPr lang="es-MX" sz="1200" b="1" dirty="0" smtClean="0"/>
          </a:p>
          <a:p>
            <a:pPr algn="ctr"/>
            <a:r>
              <a:rPr lang="es-MX" sz="1100" dirty="0" smtClean="0"/>
              <a:t>(% de cada grupo de entrevistados)</a:t>
            </a:r>
            <a:endParaRPr lang="es-MX" sz="1100" dirty="0"/>
          </a:p>
        </p:txBody>
      </p:sp>
      <p:graphicFrame>
        <p:nvGraphicFramePr>
          <p:cNvPr id="7" name="12 Gráfico"/>
          <p:cNvGraphicFramePr>
            <a:graphicFrameLocks/>
          </p:cNvGraphicFramePr>
          <p:nvPr>
            <p:extLst>
              <p:ext uri="{D42A27DB-BD31-4B8C-83A1-F6EECF244321}">
                <p14:modId xmlns:p14="http://schemas.microsoft.com/office/powerpoint/2010/main" val="3945020457"/>
              </p:ext>
            </p:extLst>
          </p:nvPr>
        </p:nvGraphicFramePr>
        <p:xfrm>
          <a:off x="683058" y="1916832"/>
          <a:ext cx="7921389" cy="3240360"/>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ángulo 5"/>
          <p:cNvSpPr/>
          <p:nvPr/>
        </p:nvSpPr>
        <p:spPr>
          <a:xfrm>
            <a:off x="179512" y="89674"/>
            <a:ext cx="1756635" cy="338554"/>
          </a:xfrm>
          <a:prstGeom prst="rect">
            <a:avLst/>
          </a:prstGeom>
        </p:spPr>
        <p:txBody>
          <a:bodyPr wrap="none">
            <a:spAutoFit/>
          </a:bodyPr>
          <a:lstStyle/>
          <a:p>
            <a:r>
              <a:rPr lang="es-MX" sz="1600" dirty="0" smtClean="0">
                <a:solidFill>
                  <a:srgbClr val="FFFF99"/>
                </a:solidFill>
                <a:latin typeface="Franklin Gothic Demi Cond" panose="020B0706030402020204" pitchFamily="34" charset="0"/>
              </a:rPr>
              <a:t>Temas estructurales</a:t>
            </a:r>
            <a:endParaRPr lang="es-MX" sz="1600" dirty="0">
              <a:solidFill>
                <a:srgbClr val="FFFF99"/>
              </a:solidFill>
              <a:latin typeface="Franklin Gothic Demi Cond" panose="020B0706030402020204" pitchFamily="34" charset="0"/>
            </a:endParaRPr>
          </a:p>
        </p:txBody>
      </p:sp>
      <p:sp>
        <p:nvSpPr>
          <p:cNvPr id="8" name="Flecha abajo 7"/>
          <p:cNvSpPr/>
          <p:nvPr/>
        </p:nvSpPr>
        <p:spPr bwMode="auto">
          <a:xfrm>
            <a:off x="1063032" y="5229200"/>
            <a:ext cx="484632" cy="504056"/>
          </a:xfrm>
          <a:prstGeom prst="downArrow">
            <a:avLst/>
          </a:prstGeom>
          <a:solidFill>
            <a:schemeClr val="tx1">
              <a:lumMod val="50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bg2"/>
              </a:solidFill>
              <a:effectLst/>
              <a:latin typeface="Arial" charset="0"/>
            </a:endParaRPr>
          </a:p>
        </p:txBody>
      </p:sp>
      <p:sp>
        <p:nvSpPr>
          <p:cNvPr id="9" name="4 CuadroTexto"/>
          <p:cNvSpPr txBox="1"/>
          <p:nvPr/>
        </p:nvSpPr>
        <p:spPr>
          <a:xfrm>
            <a:off x="347925" y="5877273"/>
            <a:ext cx="7968491" cy="523220"/>
          </a:xfrm>
          <a:prstGeom prst="rect">
            <a:avLst/>
          </a:prstGeom>
          <a:noFill/>
        </p:spPr>
        <p:txBody>
          <a:bodyPr wrap="square" rtlCol="0">
            <a:spAutoFit/>
          </a:bodyPr>
          <a:lstStyle/>
          <a:p>
            <a:r>
              <a:rPr lang="es-MX" sz="1400" dirty="0" smtClean="0"/>
              <a:t>Indica una postura estatista moderada, donde se considera que el gobierno debe intervenir con políticas públicas para promover el desarrollo económico y la distribución del ingreso. </a:t>
            </a:r>
            <a:endParaRPr lang="es-MX" sz="1200" dirty="0"/>
          </a:p>
        </p:txBody>
      </p:sp>
      <p:grpSp>
        <p:nvGrpSpPr>
          <p:cNvPr id="10" name="Grupo 9"/>
          <p:cNvGrpSpPr/>
          <p:nvPr/>
        </p:nvGrpSpPr>
        <p:grpSpPr>
          <a:xfrm>
            <a:off x="347925" y="2294586"/>
            <a:ext cx="335643" cy="2398605"/>
            <a:chOff x="347925" y="2294586"/>
            <a:chExt cx="335643" cy="2398605"/>
          </a:xfrm>
        </p:grpSpPr>
        <p:sp>
          <p:nvSpPr>
            <p:cNvPr id="11" name="Rectángulo 10"/>
            <p:cNvSpPr/>
            <p:nvPr/>
          </p:nvSpPr>
          <p:spPr bwMode="auto">
            <a:xfrm>
              <a:off x="348434" y="4221088"/>
              <a:ext cx="335134" cy="472103"/>
            </a:xfrm>
            <a:prstGeom prst="rect">
              <a:avLst/>
            </a:prstGeom>
            <a:solidFill>
              <a:schemeClr val="accent1">
                <a:lumMod val="50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bg2"/>
                </a:solidFill>
                <a:effectLst/>
                <a:latin typeface="Arial" charset="0"/>
              </a:endParaRPr>
            </a:p>
          </p:txBody>
        </p:sp>
        <p:sp>
          <p:nvSpPr>
            <p:cNvPr id="12" name="Rectángulo 11"/>
            <p:cNvSpPr/>
            <p:nvPr/>
          </p:nvSpPr>
          <p:spPr bwMode="auto">
            <a:xfrm>
              <a:off x="347925" y="3748985"/>
              <a:ext cx="335134" cy="472103"/>
            </a:xfrm>
            <a:prstGeom prst="rect">
              <a:avLst/>
            </a:prstGeom>
            <a:solidFill>
              <a:schemeClr val="tx2">
                <a:lumMod val="50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bg2"/>
                </a:solidFill>
                <a:effectLst/>
                <a:latin typeface="Arial" charset="0"/>
              </a:endParaRPr>
            </a:p>
          </p:txBody>
        </p:sp>
        <p:sp>
          <p:nvSpPr>
            <p:cNvPr id="13" name="Rectángulo 12"/>
            <p:cNvSpPr/>
            <p:nvPr/>
          </p:nvSpPr>
          <p:spPr bwMode="auto">
            <a:xfrm>
              <a:off x="347925" y="3276882"/>
              <a:ext cx="335134" cy="472103"/>
            </a:xfrm>
            <a:prstGeom prst="rect">
              <a:avLst/>
            </a:prstGeom>
            <a:solidFill>
              <a:schemeClr val="accent1">
                <a:lumMod val="75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bg2"/>
                </a:solidFill>
                <a:effectLst/>
                <a:latin typeface="Arial" charset="0"/>
              </a:endParaRPr>
            </a:p>
          </p:txBody>
        </p:sp>
        <p:sp>
          <p:nvSpPr>
            <p:cNvPr id="14" name="Rectángulo 13"/>
            <p:cNvSpPr/>
            <p:nvPr/>
          </p:nvSpPr>
          <p:spPr bwMode="auto">
            <a:xfrm>
              <a:off x="347925" y="2786986"/>
              <a:ext cx="335134" cy="472103"/>
            </a:xfrm>
            <a:prstGeom prst="rect">
              <a:avLst/>
            </a:prstGeom>
            <a:solidFill>
              <a:schemeClr val="tx2">
                <a:lumMod val="75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bg2"/>
                </a:solidFill>
                <a:effectLst/>
                <a:latin typeface="Arial" charset="0"/>
              </a:endParaRPr>
            </a:p>
          </p:txBody>
        </p:sp>
        <p:sp>
          <p:nvSpPr>
            <p:cNvPr id="15" name="Rectángulo 14"/>
            <p:cNvSpPr/>
            <p:nvPr/>
          </p:nvSpPr>
          <p:spPr bwMode="auto">
            <a:xfrm>
              <a:off x="347925" y="2294586"/>
              <a:ext cx="335134" cy="472103"/>
            </a:xfrm>
            <a:prstGeom prst="rect">
              <a:avLst/>
            </a:prstGeom>
            <a:solidFill>
              <a:schemeClr val="accent5">
                <a:lumMod val="60000"/>
                <a:lumOff val="40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bg2"/>
                </a:solidFill>
                <a:effectLst/>
                <a:latin typeface="Arial" charset="0"/>
              </a:endParaRPr>
            </a:p>
          </p:txBody>
        </p:sp>
      </p:grpSp>
    </p:spTree>
    <p:extLst>
      <p:ext uri="{BB962C8B-B14F-4D97-AF65-F5344CB8AC3E}">
        <p14:creationId xmlns:p14="http://schemas.microsoft.com/office/powerpoint/2010/main" val="352956660"/>
      </p:ext>
    </p:extLst>
  </p:cSld>
  <p:clrMapOvr>
    <a:masterClrMapping/>
  </p:clrMapOvr>
  <p:transition>
    <p:randomBa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12 Gráfico"/>
          <p:cNvGraphicFramePr>
            <a:graphicFrameLocks/>
          </p:cNvGraphicFramePr>
          <p:nvPr>
            <p:extLst>
              <p:ext uri="{D42A27DB-BD31-4B8C-83A1-F6EECF244321}">
                <p14:modId xmlns:p14="http://schemas.microsoft.com/office/powerpoint/2010/main" val="2581083399"/>
              </p:ext>
            </p:extLst>
          </p:nvPr>
        </p:nvGraphicFramePr>
        <p:xfrm>
          <a:off x="683058" y="1994138"/>
          <a:ext cx="7921389" cy="3235062"/>
        </p:xfrm>
        <a:graphic>
          <a:graphicData uri="http://schemas.openxmlformats.org/drawingml/2006/chart">
            <c:chart xmlns:c="http://schemas.openxmlformats.org/drawingml/2006/chart" xmlns:r="http://schemas.openxmlformats.org/officeDocument/2006/relationships" r:id="rId3"/>
          </a:graphicData>
        </a:graphic>
      </p:graphicFrame>
      <p:sp>
        <p:nvSpPr>
          <p:cNvPr id="2" name="1 Título"/>
          <p:cNvSpPr>
            <a:spLocks noGrp="1"/>
          </p:cNvSpPr>
          <p:nvPr>
            <p:ph type="title"/>
          </p:nvPr>
        </p:nvSpPr>
        <p:spPr/>
        <p:txBody>
          <a:bodyPr/>
          <a:lstStyle/>
          <a:p>
            <a:pPr algn="r"/>
            <a:r>
              <a:rPr lang="es-MX" dirty="0" smtClean="0">
                <a:solidFill>
                  <a:schemeClr val="tx1"/>
                </a:solidFill>
              </a:rPr>
              <a:t>Postura ante la inversión en infraestructura como tarea del gobierno</a:t>
            </a:r>
            <a:endParaRPr lang="es-MX" dirty="0">
              <a:solidFill>
                <a:schemeClr val="tx1"/>
              </a:solidFill>
            </a:endParaRPr>
          </a:p>
        </p:txBody>
      </p:sp>
      <p:sp>
        <p:nvSpPr>
          <p:cNvPr id="4" name="3 Marcador de número de diapositiva"/>
          <p:cNvSpPr>
            <a:spLocks noGrp="1"/>
          </p:cNvSpPr>
          <p:nvPr>
            <p:ph type="sldNum" sz="quarter" idx="10"/>
          </p:nvPr>
        </p:nvSpPr>
        <p:spPr/>
        <p:txBody>
          <a:bodyPr/>
          <a:lstStyle/>
          <a:p>
            <a:pPr>
              <a:defRPr/>
            </a:pPr>
            <a:fld id="{0D534D2B-3B87-48F5-9D26-805FA5575DED}" type="slidenum">
              <a:rPr lang="es-ES" smtClean="0"/>
              <a:pPr>
                <a:defRPr/>
              </a:pPr>
              <a:t>35</a:t>
            </a:fld>
            <a:endParaRPr lang="es-ES" dirty="0"/>
          </a:p>
        </p:txBody>
      </p:sp>
      <p:sp>
        <p:nvSpPr>
          <p:cNvPr id="5" name="4 CuadroTexto"/>
          <p:cNvSpPr txBox="1"/>
          <p:nvPr/>
        </p:nvSpPr>
        <p:spPr>
          <a:xfrm>
            <a:off x="395536" y="824588"/>
            <a:ext cx="8424936" cy="830997"/>
          </a:xfrm>
          <a:prstGeom prst="rect">
            <a:avLst/>
          </a:prstGeom>
          <a:noFill/>
        </p:spPr>
        <p:txBody>
          <a:bodyPr wrap="square" rtlCol="0">
            <a:spAutoFit/>
          </a:bodyPr>
          <a:lstStyle/>
          <a:p>
            <a:pPr algn="ctr"/>
            <a:r>
              <a:rPr lang="es-MX" sz="1200" dirty="0"/>
              <a:t> En una escala del 1 al 5, donde 1 quiere decir que está totalmente en desacuerdo con lo que se plantea y 5 que esta completamente de </a:t>
            </a:r>
            <a:r>
              <a:rPr lang="es-MX" sz="1200" dirty="0" smtClean="0"/>
              <a:t>acuerdo, </a:t>
            </a:r>
            <a:r>
              <a:rPr lang="es-MX" sz="1200" b="1" dirty="0" smtClean="0"/>
              <a:t>la </a:t>
            </a:r>
            <a:r>
              <a:rPr lang="es-MX" sz="1200" b="1" dirty="0"/>
              <a:t>infraestructura para el desarrollo es una de las tareas que competen al gobierno. En su opinión, la inversión en infraestructura debe generar empleo entre la población para redistribuir el ingreso.</a:t>
            </a:r>
            <a:endParaRPr lang="es-MX" sz="1200" b="1" dirty="0" smtClean="0"/>
          </a:p>
          <a:p>
            <a:pPr algn="ctr"/>
            <a:r>
              <a:rPr lang="es-MX" sz="1100" dirty="0" smtClean="0"/>
              <a:t>(% de cada grupo de entrevistados)</a:t>
            </a:r>
            <a:endParaRPr lang="es-MX" sz="1100" dirty="0"/>
          </a:p>
        </p:txBody>
      </p:sp>
      <p:sp>
        <p:nvSpPr>
          <p:cNvPr id="6" name="Rectángulo 5"/>
          <p:cNvSpPr/>
          <p:nvPr/>
        </p:nvSpPr>
        <p:spPr>
          <a:xfrm>
            <a:off x="179512" y="89674"/>
            <a:ext cx="1756635" cy="338554"/>
          </a:xfrm>
          <a:prstGeom prst="rect">
            <a:avLst/>
          </a:prstGeom>
        </p:spPr>
        <p:txBody>
          <a:bodyPr wrap="none">
            <a:spAutoFit/>
          </a:bodyPr>
          <a:lstStyle/>
          <a:p>
            <a:r>
              <a:rPr lang="es-MX" sz="1600" dirty="0" smtClean="0">
                <a:solidFill>
                  <a:srgbClr val="FFFF99"/>
                </a:solidFill>
                <a:latin typeface="Franklin Gothic Demi Cond" panose="020B0706030402020204" pitchFamily="34" charset="0"/>
              </a:rPr>
              <a:t>Temas estructurales</a:t>
            </a:r>
            <a:endParaRPr lang="es-MX" sz="1600" dirty="0">
              <a:solidFill>
                <a:srgbClr val="FFFF99"/>
              </a:solidFill>
              <a:latin typeface="Franklin Gothic Demi Cond" panose="020B0706030402020204" pitchFamily="34" charset="0"/>
            </a:endParaRPr>
          </a:p>
        </p:txBody>
      </p:sp>
      <p:sp>
        <p:nvSpPr>
          <p:cNvPr id="8" name="Flecha abajo 7"/>
          <p:cNvSpPr/>
          <p:nvPr/>
        </p:nvSpPr>
        <p:spPr bwMode="auto">
          <a:xfrm>
            <a:off x="1063032" y="5229200"/>
            <a:ext cx="484632" cy="504056"/>
          </a:xfrm>
          <a:prstGeom prst="downArrow">
            <a:avLst/>
          </a:prstGeom>
          <a:solidFill>
            <a:schemeClr val="tx1">
              <a:lumMod val="50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bg2"/>
              </a:solidFill>
              <a:effectLst/>
              <a:latin typeface="Arial" charset="0"/>
            </a:endParaRPr>
          </a:p>
        </p:txBody>
      </p:sp>
      <p:sp>
        <p:nvSpPr>
          <p:cNvPr id="9" name="4 CuadroTexto"/>
          <p:cNvSpPr txBox="1"/>
          <p:nvPr/>
        </p:nvSpPr>
        <p:spPr>
          <a:xfrm>
            <a:off x="347925" y="5877273"/>
            <a:ext cx="8433331" cy="523220"/>
          </a:xfrm>
          <a:prstGeom prst="rect">
            <a:avLst/>
          </a:prstGeom>
          <a:noFill/>
        </p:spPr>
        <p:txBody>
          <a:bodyPr wrap="square" rtlCol="0">
            <a:spAutoFit/>
          </a:bodyPr>
          <a:lstStyle/>
          <a:p>
            <a:r>
              <a:rPr lang="es-MX" sz="1400" dirty="0" smtClean="0"/>
              <a:t>Indica una postura estatista, donde se considera que es responsabilidad de gobierno invertir en infraestructura para generar empleo y de esta manera redistribuir el ingreso.</a:t>
            </a:r>
            <a:endParaRPr lang="es-MX" sz="1200" dirty="0"/>
          </a:p>
        </p:txBody>
      </p:sp>
      <p:grpSp>
        <p:nvGrpSpPr>
          <p:cNvPr id="10" name="Grupo 9"/>
          <p:cNvGrpSpPr/>
          <p:nvPr/>
        </p:nvGrpSpPr>
        <p:grpSpPr>
          <a:xfrm>
            <a:off x="347925" y="2294586"/>
            <a:ext cx="335643" cy="2398605"/>
            <a:chOff x="347925" y="2294586"/>
            <a:chExt cx="335643" cy="2398605"/>
          </a:xfrm>
        </p:grpSpPr>
        <p:sp>
          <p:nvSpPr>
            <p:cNvPr id="11" name="Rectángulo 10"/>
            <p:cNvSpPr/>
            <p:nvPr/>
          </p:nvSpPr>
          <p:spPr bwMode="auto">
            <a:xfrm>
              <a:off x="348434" y="4221088"/>
              <a:ext cx="335134" cy="472103"/>
            </a:xfrm>
            <a:prstGeom prst="rect">
              <a:avLst/>
            </a:prstGeom>
            <a:solidFill>
              <a:schemeClr val="accent1">
                <a:lumMod val="50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bg2"/>
                </a:solidFill>
                <a:effectLst/>
                <a:latin typeface="Arial" charset="0"/>
              </a:endParaRPr>
            </a:p>
          </p:txBody>
        </p:sp>
        <p:sp>
          <p:nvSpPr>
            <p:cNvPr id="12" name="Rectángulo 11"/>
            <p:cNvSpPr/>
            <p:nvPr/>
          </p:nvSpPr>
          <p:spPr bwMode="auto">
            <a:xfrm>
              <a:off x="347925" y="3748985"/>
              <a:ext cx="335134" cy="472103"/>
            </a:xfrm>
            <a:prstGeom prst="rect">
              <a:avLst/>
            </a:prstGeom>
            <a:solidFill>
              <a:schemeClr val="tx2">
                <a:lumMod val="50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bg2"/>
                </a:solidFill>
                <a:effectLst/>
                <a:latin typeface="Arial" charset="0"/>
              </a:endParaRPr>
            </a:p>
          </p:txBody>
        </p:sp>
        <p:sp>
          <p:nvSpPr>
            <p:cNvPr id="13" name="Rectángulo 12"/>
            <p:cNvSpPr/>
            <p:nvPr/>
          </p:nvSpPr>
          <p:spPr bwMode="auto">
            <a:xfrm>
              <a:off x="347925" y="3276882"/>
              <a:ext cx="335134" cy="472103"/>
            </a:xfrm>
            <a:prstGeom prst="rect">
              <a:avLst/>
            </a:prstGeom>
            <a:solidFill>
              <a:schemeClr val="accent1">
                <a:lumMod val="75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bg2"/>
                </a:solidFill>
                <a:effectLst/>
                <a:latin typeface="Arial" charset="0"/>
              </a:endParaRPr>
            </a:p>
          </p:txBody>
        </p:sp>
        <p:sp>
          <p:nvSpPr>
            <p:cNvPr id="14" name="Rectángulo 13"/>
            <p:cNvSpPr/>
            <p:nvPr/>
          </p:nvSpPr>
          <p:spPr bwMode="auto">
            <a:xfrm>
              <a:off x="347925" y="2786986"/>
              <a:ext cx="335134" cy="472103"/>
            </a:xfrm>
            <a:prstGeom prst="rect">
              <a:avLst/>
            </a:prstGeom>
            <a:solidFill>
              <a:schemeClr val="tx2">
                <a:lumMod val="75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bg2"/>
                </a:solidFill>
                <a:effectLst/>
                <a:latin typeface="Arial" charset="0"/>
              </a:endParaRPr>
            </a:p>
          </p:txBody>
        </p:sp>
        <p:sp>
          <p:nvSpPr>
            <p:cNvPr id="15" name="Rectángulo 14"/>
            <p:cNvSpPr/>
            <p:nvPr/>
          </p:nvSpPr>
          <p:spPr bwMode="auto">
            <a:xfrm>
              <a:off x="347925" y="2294586"/>
              <a:ext cx="335134" cy="472103"/>
            </a:xfrm>
            <a:prstGeom prst="rect">
              <a:avLst/>
            </a:prstGeom>
            <a:solidFill>
              <a:schemeClr val="accent5">
                <a:lumMod val="60000"/>
                <a:lumOff val="40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bg2"/>
                </a:solidFill>
                <a:effectLst/>
                <a:latin typeface="Arial" charset="0"/>
              </a:endParaRPr>
            </a:p>
          </p:txBody>
        </p:sp>
      </p:grpSp>
    </p:spTree>
    <p:extLst>
      <p:ext uri="{BB962C8B-B14F-4D97-AF65-F5344CB8AC3E}">
        <p14:creationId xmlns:p14="http://schemas.microsoft.com/office/powerpoint/2010/main" val="2616740354"/>
      </p:ext>
    </p:extLst>
  </p:cSld>
  <p:clrMapOvr>
    <a:masterClrMapping/>
  </p:clrMapOvr>
  <p:transition>
    <p:randomBa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r"/>
            <a:r>
              <a:rPr lang="es-MX" dirty="0">
                <a:solidFill>
                  <a:schemeClr val="tx1"/>
                </a:solidFill>
              </a:rPr>
              <a:t>Postura ante la inversión en infraestructura </a:t>
            </a:r>
            <a:r>
              <a:rPr lang="es-MX" dirty="0" smtClean="0">
                <a:solidFill>
                  <a:schemeClr val="tx1"/>
                </a:solidFill>
              </a:rPr>
              <a:t>para incentivar a la inversión privada</a:t>
            </a:r>
            <a:endParaRPr lang="es-MX" dirty="0">
              <a:solidFill>
                <a:schemeClr val="tx1"/>
              </a:solidFill>
            </a:endParaRPr>
          </a:p>
        </p:txBody>
      </p:sp>
      <p:sp>
        <p:nvSpPr>
          <p:cNvPr id="4" name="3 Marcador de número de diapositiva"/>
          <p:cNvSpPr>
            <a:spLocks noGrp="1"/>
          </p:cNvSpPr>
          <p:nvPr>
            <p:ph type="sldNum" sz="quarter" idx="10"/>
          </p:nvPr>
        </p:nvSpPr>
        <p:spPr/>
        <p:txBody>
          <a:bodyPr/>
          <a:lstStyle/>
          <a:p>
            <a:pPr>
              <a:defRPr/>
            </a:pPr>
            <a:fld id="{0D534D2B-3B87-48F5-9D26-805FA5575DED}" type="slidenum">
              <a:rPr lang="es-ES" smtClean="0"/>
              <a:pPr>
                <a:defRPr/>
              </a:pPr>
              <a:t>36</a:t>
            </a:fld>
            <a:endParaRPr lang="es-ES" dirty="0"/>
          </a:p>
        </p:txBody>
      </p:sp>
      <p:sp>
        <p:nvSpPr>
          <p:cNvPr id="5" name="4 CuadroTexto"/>
          <p:cNvSpPr txBox="1"/>
          <p:nvPr/>
        </p:nvSpPr>
        <p:spPr>
          <a:xfrm>
            <a:off x="395536" y="824588"/>
            <a:ext cx="8424936" cy="1015663"/>
          </a:xfrm>
          <a:prstGeom prst="rect">
            <a:avLst/>
          </a:prstGeom>
          <a:noFill/>
        </p:spPr>
        <p:txBody>
          <a:bodyPr wrap="square" rtlCol="0">
            <a:spAutoFit/>
          </a:bodyPr>
          <a:lstStyle/>
          <a:p>
            <a:pPr algn="ctr"/>
            <a:r>
              <a:rPr lang="es-MX" sz="1200" dirty="0"/>
              <a:t> En una escala del 1 al 5, donde 1 quiere decir que está totalmente en desacuerdo con lo que se plantea y 5 que esta completamente de </a:t>
            </a:r>
            <a:r>
              <a:rPr lang="es-MX" sz="1200" dirty="0" smtClean="0"/>
              <a:t>acuerdo, </a:t>
            </a:r>
            <a:r>
              <a:rPr lang="es-MX" sz="1200" b="1" dirty="0" smtClean="0"/>
              <a:t>la </a:t>
            </a:r>
            <a:r>
              <a:rPr lang="es-MX" sz="1200" b="1" dirty="0"/>
              <a:t>infraestructura para el desarrollo es una de las tareas que competen al gobierno. En su opinión, la inversión en infraestructura debe incentivar la inversión privada en donde las condiciones de la demanda produzcan mayor riqueza. </a:t>
            </a:r>
            <a:endParaRPr lang="es-MX" sz="1200" b="1" dirty="0" smtClean="0"/>
          </a:p>
          <a:p>
            <a:pPr algn="ctr"/>
            <a:r>
              <a:rPr lang="es-MX" sz="1100" dirty="0" smtClean="0"/>
              <a:t>(% de cada grupo de entrevistados)</a:t>
            </a:r>
            <a:endParaRPr lang="es-MX" sz="1100" dirty="0"/>
          </a:p>
        </p:txBody>
      </p:sp>
      <p:graphicFrame>
        <p:nvGraphicFramePr>
          <p:cNvPr id="7" name="12 Gráfico"/>
          <p:cNvGraphicFramePr>
            <a:graphicFrameLocks/>
          </p:cNvGraphicFramePr>
          <p:nvPr>
            <p:extLst>
              <p:ext uri="{D42A27DB-BD31-4B8C-83A1-F6EECF244321}">
                <p14:modId xmlns:p14="http://schemas.microsoft.com/office/powerpoint/2010/main" val="1479080676"/>
              </p:ext>
            </p:extLst>
          </p:nvPr>
        </p:nvGraphicFramePr>
        <p:xfrm>
          <a:off x="539552" y="1916832"/>
          <a:ext cx="8064896" cy="3312368"/>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ángulo 5"/>
          <p:cNvSpPr/>
          <p:nvPr/>
        </p:nvSpPr>
        <p:spPr>
          <a:xfrm>
            <a:off x="179512" y="89674"/>
            <a:ext cx="1756635" cy="338554"/>
          </a:xfrm>
          <a:prstGeom prst="rect">
            <a:avLst/>
          </a:prstGeom>
        </p:spPr>
        <p:txBody>
          <a:bodyPr wrap="none">
            <a:spAutoFit/>
          </a:bodyPr>
          <a:lstStyle/>
          <a:p>
            <a:r>
              <a:rPr lang="es-MX" sz="1600" dirty="0" smtClean="0">
                <a:solidFill>
                  <a:srgbClr val="FFFF99"/>
                </a:solidFill>
                <a:latin typeface="Franklin Gothic Demi Cond" panose="020B0706030402020204" pitchFamily="34" charset="0"/>
              </a:rPr>
              <a:t>Temas estructurales</a:t>
            </a:r>
            <a:endParaRPr lang="es-MX" sz="1600" dirty="0">
              <a:solidFill>
                <a:srgbClr val="FFFF99"/>
              </a:solidFill>
              <a:latin typeface="Franklin Gothic Demi Cond" panose="020B0706030402020204" pitchFamily="34" charset="0"/>
            </a:endParaRPr>
          </a:p>
        </p:txBody>
      </p:sp>
      <p:sp>
        <p:nvSpPr>
          <p:cNvPr id="8" name="Flecha abajo 7"/>
          <p:cNvSpPr/>
          <p:nvPr/>
        </p:nvSpPr>
        <p:spPr bwMode="auto">
          <a:xfrm>
            <a:off x="909973" y="5229200"/>
            <a:ext cx="484632" cy="504056"/>
          </a:xfrm>
          <a:prstGeom prst="downArrow">
            <a:avLst/>
          </a:prstGeom>
          <a:solidFill>
            <a:schemeClr val="tx1">
              <a:lumMod val="50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bg2"/>
              </a:solidFill>
              <a:effectLst/>
              <a:latin typeface="Arial" charset="0"/>
            </a:endParaRPr>
          </a:p>
        </p:txBody>
      </p:sp>
      <p:sp>
        <p:nvSpPr>
          <p:cNvPr id="9" name="4 CuadroTexto"/>
          <p:cNvSpPr txBox="1"/>
          <p:nvPr/>
        </p:nvSpPr>
        <p:spPr>
          <a:xfrm>
            <a:off x="347924" y="5877273"/>
            <a:ext cx="8256524" cy="523220"/>
          </a:xfrm>
          <a:prstGeom prst="rect">
            <a:avLst/>
          </a:prstGeom>
          <a:noFill/>
        </p:spPr>
        <p:txBody>
          <a:bodyPr wrap="square" rtlCol="0">
            <a:spAutoFit/>
          </a:bodyPr>
          <a:lstStyle/>
          <a:p>
            <a:r>
              <a:rPr lang="es-MX" sz="1400" dirty="0" smtClean="0"/>
              <a:t>Indica una postura liberal, que considera que el gobierno debe orientar la inversión en infraestructura no para distribuir el ingreso, sino para genera más inversión privada, generando riqueza de ese modo.</a:t>
            </a:r>
          </a:p>
        </p:txBody>
      </p:sp>
      <p:grpSp>
        <p:nvGrpSpPr>
          <p:cNvPr id="10" name="Grupo 9"/>
          <p:cNvGrpSpPr/>
          <p:nvPr/>
        </p:nvGrpSpPr>
        <p:grpSpPr>
          <a:xfrm rot="10800000">
            <a:off x="347925" y="2294586"/>
            <a:ext cx="335643" cy="2398605"/>
            <a:chOff x="347925" y="2294586"/>
            <a:chExt cx="335643" cy="2398605"/>
          </a:xfrm>
        </p:grpSpPr>
        <p:sp>
          <p:nvSpPr>
            <p:cNvPr id="11" name="Rectángulo 10"/>
            <p:cNvSpPr/>
            <p:nvPr/>
          </p:nvSpPr>
          <p:spPr bwMode="auto">
            <a:xfrm>
              <a:off x="348434" y="4221088"/>
              <a:ext cx="335134" cy="472103"/>
            </a:xfrm>
            <a:prstGeom prst="rect">
              <a:avLst/>
            </a:prstGeom>
            <a:solidFill>
              <a:schemeClr val="accent1">
                <a:lumMod val="50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bg2"/>
                </a:solidFill>
                <a:effectLst/>
                <a:latin typeface="Arial" charset="0"/>
              </a:endParaRPr>
            </a:p>
          </p:txBody>
        </p:sp>
        <p:sp>
          <p:nvSpPr>
            <p:cNvPr id="12" name="Rectángulo 11"/>
            <p:cNvSpPr/>
            <p:nvPr/>
          </p:nvSpPr>
          <p:spPr bwMode="auto">
            <a:xfrm>
              <a:off x="347925" y="3748985"/>
              <a:ext cx="335134" cy="472103"/>
            </a:xfrm>
            <a:prstGeom prst="rect">
              <a:avLst/>
            </a:prstGeom>
            <a:solidFill>
              <a:schemeClr val="tx2">
                <a:lumMod val="50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bg2"/>
                </a:solidFill>
                <a:effectLst/>
                <a:latin typeface="Arial" charset="0"/>
              </a:endParaRPr>
            </a:p>
          </p:txBody>
        </p:sp>
        <p:sp>
          <p:nvSpPr>
            <p:cNvPr id="13" name="Rectángulo 12"/>
            <p:cNvSpPr/>
            <p:nvPr/>
          </p:nvSpPr>
          <p:spPr bwMode="auto">
            <a:xfrm>
              <a:off x="347925" y="3276882"/>
              <a:ext cx="335134" cy="472103"/>
            </a:xfrm>
            <a:prstGeom prst="rect">
              <a:avLst/>
            </a:prstGeom>
            <a:solidFill>
              <a:schemeClr val="accent1">
                <a:lumMod val="75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bg2"/>
                </a:solidFill>
                <a:effectLst/>
                <a:latin typeface="Arial" charset="0"/>
              </a:endParaRPr>
            </a:p>
          </p:txBody>
        </p:sp>
        <p:sp>
          <p:nvSpPr>
            <p:cNvPr id="14" name="Rectángulo 13"/>
            <p:cNvSpPr/>
            <p:nvPr/>
          </p:nvSpPr>
          <p:spPr bwMode="auto">
            <a:xfrm>
              <a:off x="347925" y="2786986"/>
              <a:ext cx="335134" cy="472103"/>
            </a:xfrm>
            <a:prstGeom prst="rect">
              <a:avLst/>
            </a:prstGeom>
            <a:solidFill>
              <a:schemeClr val="tx2">
                <a:lumMod val="75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bg2"/>
                </a:solidFill>
                <a:effectLst/>
                <a:latin typeface="Arial" charset="0"/>
              </a:endParaRPr>
            </a:p>
          </p:txBody>
        </p:sp>
        <p:sp>
          <p:nvSpPr>
            <p:cNvPr id="15" name="Rectángulo 14"/>
            <p:cNvSpPr/>
            <p:nvPr/>
          </p:nvSpPr>
          <p:spPr bwMode="auto">
            <a:xfrm>
              <a:off x="347925" y="2294586"/>
              <a:ext cx="335134" cy="472103"/>
            </a:xfrm>
            <a:prstGeom prst="rect">
              <a:avLst/>
            </a:prstGeom>
            <a:solidFill>
              <a:schemeClr val="accent5">
                <a:lumMod val="60000"/>
                <a:lumOff val="40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bg2"/>
                </a:solidFill>
                <a:effectLst/>
                <a:latin typeface="Arial" charset="0"/>
              </a:endParaRPr>
            </a:p>
          </p:txBody>
        </p:sp>
      </p:grpSp>
    </p:spTree>
    <p:extLst>
      <p:ext uri="{BB962C8B-B14F-4D97-AF65-F5344CB8AC3E}">
        <p14:creationId xmlns:p14="http://schemas.microsoft.com/office/powerpoint/2010/main" val="3060502"/>
      </p:ext>
    </p:extLst>
  </p:cSld>
  <p:clrMapOvr>
    <a:masterClrMapping/>
  </p:clrMapOvr>
  <p:transition>
    <p:randomBa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Resumen de la postura de los entrevistados</a:t>
            </a:r>
            <a:endParaRPr lang="es-MX" dirty="0"/>
          </a:p>
        </p:txBody>
      </p:sp>
      <p:sp>
        <p:nvSpPr>
          <p:cNvPr id="4" name="Marcador de número de diapositiva 3"/>
          <p:cNvSpPr>
            <a:spLocks noGrp="1"/>
          </p:cNvSpPr>
          <p:nvPr>
            <p:ph type="sldNum" sz="quarter" idx="10"/>
          </p:nvPr>
        </p:nvSpPr>
        <p:spPr/>
        <p:txBody>
          <a:bodyPr/>
          <a:lstStyle/>
          <a:p>
            <a:pPr>
              <a:defRPr/>
            </a:pPr>
            <a:fld id="{0D534D2B-3B87-48F5-9D26-805FA5575DED}" type="slidenum">
              <a:rPr lang="es-ES" smtClean="0"/>
              <a:pPr>
                <a:defRPr/>
              </a:pPr>
              <a:t>37</a:t>
            </a:fld>
            <a:endParaRPr lang="es-ES" dirty="0"/>
          </a:p>
        </p:txBody>
      </p:sp>
      <p:grpSp>
        <p:nvGrpSpPr>
          <p:cNvPr id="3" name="Grupo 4"/>
          <p:cNvGrpSpPr/>
          <p:nvPr/>
        </p:nvGrpSpPr>
        <p:grpSpPr>
          <a:xfrm>
            <a:off x="899592" y="2132856"/>
            <a:ext cx="335643" cy="2398605"/>
            <a:chOff x="347925" y="2294586"/>
            <a:chExt cx="335643" cy="2398605"/>
          </a:xfrm>
        </p:grpSpPr>
        <p:sp>
          <p:nvSpPr>
            <p:cNvPr id="6" name="Rectángulo 5"/>
            <p:cNvSpPr/>
            <p:nvPr/>
          </p:nvSpPr>
          <p:spPr bwMode="auto">
            <a:xfrm>
              <a:off x="348434" y="4221088"/>
              <a:ext cx="335134" cy="472103"/>
            </a:xfrm>
            <a:prstGeom prst="rect">
              <a:avLst/>
            </a:prstGeom>
            <a:solidFill>
              <a:schemeClr val="accent1">
                <a:lumMod val="50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bg2"/>
                </a:solidFill>
                <a:effectLst/>
                <a:latin typeface="Arial" charset="0"/>
              </a:endParaRPr>
            </a:p>
          </p:txBody>
        </p:sp>
        <p:sp>
          <p:nvSpPr>
            <p:cNvPr id="7" name="Rectángulo 6"/>
            <p:cNvSpPr/>
            <p:nvPr/>
          </p:nvSpPr>
          <p:spPr bwMode="auto">
            <a:xfrm>
              <a:off x="347925" y="3748985"/>
              <a:ext cx="335134" cy="472103"/>
            </a:xfrm>
            <a:prstGeom prst="rect">
              <a:avLst/>
            </a:prstGeom>
            <a:solidFill>
              <a:schemeClr val="tx2">
                <a:lumMod val="50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bg2"/>
                </a:solidFill>
                <a:effectLst/>
                <a:latin typeface="Arial" charset="0"/>
              </a:endParaRPr>
            </a:p>
          </p:txBody>
        </p:sp>
        <p:sp>
          <p:nvSpPr>
            <p:cNvPr id="8" name="Rectángulo 7"/>
            <p:cNvSpPr/>
            <p:nvPr/>
          </p:nvSpPr>
          <p:spPr bwMode="auto">
            <a:xfrm>
              <a:off x="347925" y="3276882"/>
              <a:ext cx="335134" cy="472103"/>
            </a:xfrm>
            <a:prstGeom prst="rect">
              <a:avLst/>
            </a:prstGeom>
            <a:solidFill>
              <a:schemeClr val="accent1">
                <a:lumMod val="75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bg2"/>
                </a:solidFill>
                <a:effectLst/>
                <a:latin typeface="Arial" charset="0"/>
              </a:endParaRPr>
            </a:p>
          </p:txBody>
        </p:sp>
        <p:sp>
          <p:nvSpPr>
            <p:cNvPr id="9" name="Rectángulo 8"/>
            <p:cNvSpPr/>
            <p:nvPr/>
          </p:nvSpPr>
          <p:spPr bwMode="auto">
            <a:xfrm>
              <a:off x="347925" y="2786986"/>
              <a:ext cx="335134" cy="472103"/>
            </a:xfrm>
            <a:prstGeom prst="rect">
              <a:avLst/>
            </a:prstGeom>
            <a:solidFill>
              <a:schemeClr val="tx2">
                <a:lumMod val="75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bg2"/>
                </a:solidFill>
                <a:effectLst/>
                <a:latin typeface="Arial" charset="0"/>
              </a:endParaRPr>
            </a:p>
          </p:txBody>
        </p:sp>
        <p:sp>
          <p:nvSpPr>
            <p:cNvPr id="10" name="Rectángulo 9"/>
            <p:cNvSpPr/>
            <p:nvPr/>
          </p:nvSpPr>
          <p:spPr bwMode="auto">
            <a:xfrm>
              <a:off x="347925" y="2294586"/>
              <a:ext cx="335134" cy="472103"/>
            </a:xfrm>
            <a:prstGeom prst="rect">
              <a:avLst/>
            </a:prstGeom>
            <a:solidFill>
              <a:schemeClr val="accent5">
                <a:lumMod val="60000"/>
                <a:lumOff val="40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bg2"/>
                </a:solidFill>
                <a:effectLst/>
                <a:latin typeface="Arial" charset="0"/>
              </a:endParaRPr>
            </a:p>
          </p:txBody>
        </p:sp>
      </p:grpSp>
      <p:sp>
        <p:nvSpPr>
          <p:cNvPr id="11" name="Flecha abajo 10"/>
          <p:cNvSpPr/>
          <p:nvPr/>
        </p:nvSpPr>
        <p:spPr bwMode="auto">
          <a:xfrm rot="16200000">
            <a:off x="1526449" y="4162735"/>
            <a:ext cx="402470" cy="360040"/>
          </a:xfrm>
          <a:prstGeom prst="downArrow">
            <a:avLst/>
          </a:prstGeom>
          <a:solidFill>
            <a:schemeClr val="tx1">
              <a:lumMod val="50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bg2"/>
              </a:solidFill>
              <a:effectLst/>
              <a:latin typeface="Arial" charset="0"/>
            </a:endParaRPr>
          </a:p>
        </p:txBody>
      </p:sp>
      <p:sp>
        <p:nvSpPr>
          <p:cNvPr id="12" name="4 CuadroTexto"/>
          <p:cNvSpPr txBox="1"/>
          <p:nvPr/>
        </p:nvSpPr>
        <p:spPr>
          <a:xfrm>
            <a:off x="2051720" y="4161178"/>
            <a:ext cx="6624736" cy="738664"/>
          </a:xfrm>
          <a:prstGeom prst="rect">
            <a:avLst/>
          </a:prstGeom>
          <a:noFill/>
        </p:spPr>
        <p:txBody>
          <a:bodyPr wrap="square" rtlCol="0">
            <a:spAutoFit/>
          </a:bodyPr>
          <a:lstStyle/>
          <a:p>
            <a:r>
              <a:rPr lang="es-MX" sz="1400" b="1" dirty="0" smtClean="0"/>
              <a:t>Liberal: </a:t>
            </a:r>
            <a:r>
              <a:rPr lang="es-MX" sz="1400" dirty="0" smtClean="0"/>
              <a:t>ejercicio del gasto público, cobro de impuestos y eficiencia / la democracia y la acción de gobierno para el ordenamiento de convivencia / inversión en infraestructura para incentivar la inversión privada</a:t>
            </a:r>
            <a:endParaRPr lang="es-MX" sz="1200" dirty="0"/>
          </a:p>
        </p:txBody>
      </p:sp>
      <p:sp>
        <p:nvSpPr>
          <p:cNvPr id="13" name="Flecha abajo 12"/>
          <p:cNvSpPr/>
          <p:nvPr/>
        </p:nvSpPr>
        <p:spPr bwMode="auto">
          <a:xfrm rot="16200000">
            <a:off x="1526449" y="3666239"/>
            <a:ext cx="402470" cy="360040"/>
          </a:xfrm>
          <a:prstGeom prst="downArrow">
            <a:avLst/>
          </a:prstGeom>
          <a:solidFill>
            <a:schemeClr val="tx1">
              <a:lumMod val="50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bg2"/>
              </a:solidFill>
              <a:effectLst/>
              <a:latin typeface="Arial" charset="0"/>
            </a:endParaRPr>
          </a:p>
        </p:txBody>
      </p:sp>
      <p:sp>
        <p:nvSpPr>
          <p:cNvPr id="14" name="Flecha abajo 13"/>
          <p:cNvSpPr/>
          <p:nvPr/>
        </p:nvSpPr>
        <p:spPr bwMode="auto">
          <a:xfrm rot="16200000">
            <a:off x="1526449" y="3191761"/>
            <a:ext cx="402470" cy="360040"/>
          </a:xfrm>
          <a:prstGeom prst="downArrow">
            <a:avLst/>
          </a:prstGeom>
          <a:solidFill>
            <a:schemeClr val="tx1">
              <a:lumMod val="50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bg2"/>
              </a:solidFill>
              <a:effectLst/>
              <a:latin typeface="Arial" charset="0"/>
            </a:endParaRPr>
          </a:p>
        </p:txBody>
      </p:sp>
      <p:sp>
        <p:nvSpPr>
          <p:cNvPr id="15" name="Flecha abajo 14"/>
          <p:cNvSpPr/>
          <p:nvPr/>
        </p:nvSpPr>
        <p:spPr bwMode="auto">
          <a:xfrm rot="16200000">
            <a:off x="1526449" y="2687705"/>
            <a:ext cx="402470" cy="360040"/>
          </a:xfrm>
          <a:prstGeom prst="downArrow">
            <a:avLst/>
          </a:prstGeom>
          <a:solidFill>
            <a:schemeClr val="tx1">
              <a:lumMod val="50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bg2"/>
              </a:solidFill>
              <a:effectLst/>
              <a:latin typeface="Arial" charset="0"/>
            </a:endParaRPr>
          </a:p>
        </p:txBody>
      </p:sp>
      <p:sp>
        <p:nvSpPr>
          <p:cNvPr id="16" name="Flecha abajo 15"/>
          <p:cNvSpPr/>
          <p:nvPr/>
        </p:nvSpPr>
        <p:spPr bwMode="auto">
          <a:xfrm rot="16200000">
            <a:off x="1526449" y="2183649"/>
            <a:ext cx="402470" cy="360040"/>
          </a:xfrm>
          <a:prstGeom prst="downArrow">
            <a:avLst/>
          </a:prstGeom>
          <a:solidFill>
            <a:schemeClr val="tx1">
              <a:lumMod val="50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bg2"/>
              </a:solidFill>
              <a:effectLst/>
              <a:latin typeface="Arial" charset="0"/>
            </a:endParaRPr>
          </a:p>
        </p:txBody>
      </p:sp>
      <p:sp>
        <p:nvSpPr>
          <p:cNvPr id="17" name="4 CuadroTexto"/>
          <p:cNvSpPr txBox="1"/>
          <p:nvPr/>
        </p:nvSpPr>
        <p:spPr>
          <a:xfrm>
            <a:off x="2051720" y="3717032"/>
            <a:ext cx="5904656" cy="307777"/>
          </a:xfrm>
          <a:prstGeom prst="rect">
            <a:avLst/>
          </a:prstGeom>
          <a:noFill/>
        </p:spPr>
        <p:txBody>
          <a:bodyPr wrap="square" rtlCol="0">
            <a:spAutoFit/>
          </a:bodyPr>
          <a:lstStyle/>
          <a:p>
            <a:r>
              <a:rPr lang="es-MX" sz="1400" b="1" dirty="0" smtClean="0"/>
              <a:t>Liberal moderado: </a:t>
            </a:r>
            <a:r>
              <a:rPr lang="es-MX" sz="1400" dirty="0" smtClean="0"/>
              <a:t>régimen de derecho, adecuación al marco jurídico</a:t>
            </a:r>
            <a:endParaRPr lang="es-MX" sz="1200" dirty="0"/>
          </a:p>
        </p:txBody>
      </p:sp>
      <p:sp>
        <p:nvSpPr>
          <p:cNvPr id="18" name="4 CuadroTexto"/>
          <p:cNvSpPr txBox="1"/>
          <p:nvPr/>
        </p:nvSpPr>
        <p:spPr>
          <a:xfrm>
            <a:off x="2051720" y="2204864"/>
            <a:ext cx="6264696" cy="523220"/>
          </a:xfrm>
          <a:prstGeom prst="rect">
            <a:avLst/>
          </a:prstGeom>
          <a:noFill/>
        </p:spPr>
        <p:txBody>
          <a:bodyPr wrap="square" rtlCol="0">
            <a:spAutoFit/>
          </a:bodyPr>
          <a:lstStyle/>
          <a:p>
            <a:r>
              <a:rPr lang="es-MX" sz="1400" b="1" dirty="0" smtClean="0"/>
              <a:t>Estatista: </a:t>
            </a:r>
            <a:r>
              <a:rPr lang="es-MX" sz="1400" dirty="0" smtClean="0"/>
              <a:t>seguridad pública, combate a la delincuencia y uso de seguridad privada / inversión en infraestructura</a:t>
            </a:r>
            <a:endParaRPr lang="es-MX" sz="1200" dirty="0"/>
          </a:p>
        </p:txBody>
      </p:sp>
      <p:sp>
        <p:nvSpPr>
          <p:cNvPr id="19" name="4 CuadroTexto"/>
          <p:cNvSpPr txBox="1"/>
          <p:nvPr/>
        </p:nvSpPr>
        <p:spPr>
          <a:xfrm>
            <a:off x="2051720" y="2708920"/>
            <a:ext cx="5832648" cy="738664"/>
          </a:xfrm>
          <a:prstGeom prst="rect">
            <a:avLst/>
          </a:prstGeom>
          <a:noFill/>
        </p:spPr>
        <p:txBody>
          <a:bodyPr wrap="square" rtlCol="0">
            <a:spAutoFit/>
          </a:bodyPr>
          <a:lstStyle/>
          <a:p>
            <a:r>
              <a:rPr lang="es-MX" sz="1400" b="1" dirty="0" smtClean="0"/>
              <a:t>Estatista moderado: </a:t>
            </a:r>
            <a:r>
              <a:rPr lang="es-MX" sz="1400" dirty="0" smtClean="0"/>
              <a:t>/ la democracia y la acción de gobierno para políticas de desarrollo y distribución del ingreso </a:t>
            </a:r>
          </a:p>
          <a:p>
            <a:endParaRPr lang="es-MX" sz="1400" dirty="0"/>
          </a:p>
        </p:txBody>
      </p:sp>
      <p:sp>
        <p:nvSpPr>
          <p:cNvPr id="20" name="4 CuadroTexto"/>
          <p:cNvSpPr txBox="1"/>
          <p:nvPr/>
        </p:nvSpPr>
        <p:spPr>
          <a:xfrm>
            <a:off x="2051720" y="3212976"/>
            <a:ext cx="1872208" cy="307777"/>
          </a:xfrm>
          <a:prstGeom prst="rect">
            <a:avLst/>
          </a:prstGeom>
          <a:noFill/>
        </p:spPr>
        <p:txBody>
          <a:bodyPr wrap="square" rtlCol="0">
            <a:spAutoFit/>
          </a:bodyPr>
          <a:lstStyle/>
          <a:p>
            <a:r>
              <a:rPr lang="es-MX" sz="1400" dirty="0" smtClean="0"/>
              <a:t>Nivel intermedio</a:t>
            </a:r>
            <a:endParaRPr lang="es-MX" sz="1200" dirty="0"/>
          </a:p>
        </p:txBody>
      </p:sp>
    </p:spTree>
    <p:extLst>
      <p:ext uri="{BB962C8B-B14F-4D97-AF65-F5344CB8AC3E}">
        <p14:creationId xmlns:p14="http://schemas.microsoft.com/office/powerpoint/2010/main" val="3395255407"/>
      </p:ext>
    </p:extLst>
  </p:cSld>
  <p:clrMapOvr>
    <a:masterClrMapping/>
  </p:clrMapOvr>
  <p:transition>
    <p:randomBa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Comentarios finales</a:t>
            </a:r>
            <a:endParaRPr lang="es-MX" dirty="0"/>
          </a:p>
        </p:txBody>
      </p:sp>
      <p:sp>
        <p:nvSpPr>
          <p:cNvPr id="3" name="Marcador de contenido 2"/>
          <p:cNvSpPr>
            <a:spLocks noGrp="1"/>
          </p:cNvSpPr>
          <p:nvPr>
            <p:ph sz="half" idx="1"/>
          </p:nvPr>
        </p:nvSpPr>
        <p:spPr/>
        <p:txBody>
          <a:bodyPr/>
          <a:lstStyle/>
          <a:p>
            <a:pPr>
              <a:spcAft>
                <a:spcPts val="0"/>
              </a:spcAft>
            </a:pPr>
            <a:r>
              <a:rPr lang="es-MX" dirty="0" smtClean="0"/>
              <a:t>Los líderes participantes en esta primera encuesta manifiestan un claro descontento hacia el desempeño del gobierno de Mario López Valdez, ya que consideran que ha dejado mucho que desear en el combate a la inseguridad y delincuencia, así como en el tema de la corrupción.</a:t>
            </a:r>
          </a:p>
          <a:p>
            <a:pPr>
              <a:spcAft>
                <a:spcPts val="0"/>
              </a:spcAft>
            </a:pPr>
            <a:r>
              <a:rPr lang="es-MX" dirty="0" smtClean="0"/>
              <a:t>La evaluación reprobatoria es aún más clara en el caso de dos de sus principales colaboradores, el Secretario de Gobierno y el de Administración y Finanzas.</a:t>
            </a:r>
          </a:p>
          <a:p>
            <a:pPr>
              <a:spcAft>
                <a:spcPts val="0"/>
              </a:spcAft>
            </a:pPr>
            <a:r>
              <a:rPr lang="es-MX" dirty="0" smtClean="0"/>
              <a:t>Aun cuando hay un sector de los encuestados que reconoce aciertos en esta administración, llama profundamente la atención que cerca de la mitad no pudo expresar cuál podría considerarse el máximo logro de la actual administración, lo que confirma la percepción entre los participantes de que se tuvo un gobierno que no fue lo que hubieran esperado.</a:t>
            </a:r>
          </a:p>
          <a:p>
            <a:pPr>
              <a:spcAft>
                <a:spcPts val="0"/>
              </a:spcAft>
            </a:pPr>
            <a:r>
              <a:rPr lang="es-MX" dirty="0" smtClean="0"/>
              <a:t>Todo esto los lleva concluir que la actuación del gobierno anterior fue mejor que la del actual.</a:t>
            </a:r>
          </a:p>
          <a:p>
            <a:pPr>
              <a:spcAft>
                <a:spcPts val="0"/>
              </a:spcAft>
            </a:pPr>
            <a:endParaRPr lang="es-MX" dirty="0"/>
          </a:p>
        </p:txBody>
      </p:sp>
      <p:sp>
        <p:nvSpPr>
          <p:cNvPr id="4" name="Marcador de contenido 3"/>
          <p:cNvSpPr>
            <a:spLocks noGrp="1"/>
          </p:cNvSpPr>
          <p:nvPr>
            <p:ph sz="half" idx="2"/>
          </p:nvPr>
        </p:nvSpPr>
        <p:spPr/>
        <p:txBody>
          <a:bodyPr/>
          <a:lstStyle/>
          <a:p>
            <a:pPr>
              <a:spcAft>
                <a:spcPts val="0"/>
              </a:spcAft>
            </a:pPr>
            <a:r>
              <a:rPr lang="es-MX" dirty="0" smtClean="0"/>
              <a:t>Se tiene la expectativa de que el PRI ganará las próximas elecciones para la gubernatura del estado. Sin embargo, son más los que no están convencidos del todo y esto se aprecia a través de un </a:t>
            </a:r>
            <a:r>
              <a:rPr lang="es-MX" dirty="0"/>
              <a:t>cierto alejamiento a los partidos </a:t>
            </a:r>
            <a:r>
              <a:rPr lang="es-MX" dirty="0" smtClean="0"/>
              <a:t>políticos.</a:t>
            </a:r>
          </a:p>
          <a:p>
            <a:pPr>
              <a:spcAft>
                <a:spcPts val="0"/>
              </a:spcAft>
            </a:pPr>
            <a:r>
              <a:rPr lang="es-MX" dirty="0" smtClean="0"/>
              <a:t>Es preocupante cómo los entrevistados perciben que el narcotráfico y la corrupción se han hecho presentes en el actuar del gobierno estatal. El alto grado de impunidad que perciben, es seguramente resultado de lo primero.</a:t>
            </a:r>
          </a:p>
          <a:p>
            <a:pPr>
              <a:spcAft>
                <a:spcPts val="0"/>
              </a:spcAft>
            </a:pPr>
            <a:r>
              <a:rPr lang="es-MX" dirty="0" smtClean="0"/>
              <a:t>Al analizar las respuestas a las preguntas estructurales, encontramos que los líderes de opinión tienden a una postura liberal cuando se trata del ejercicio del gasto público, de la democracia y acción de gobierno orientada a ordenar la convivencia, de la inversión en infraestructura </a:t>
            </a:r>
            <a:r>
              <a:rPr lang="es-MX" dirty="0"/>
              <a:t>enfocada a la inversión </a:t>
            </a:r>
            <a:r>
              <a:rPr lang="es-MX" dirty="0" smtClean="0"/>
              <a:t>productiva, así como del régimen de derecho y adecuación del marco jurídico.</a:t>
            </a:r>
          </a:p>
          <a:p>
            <a:pPr>
              <a:spcAft>
                <a:spcPts val="0"/>
              </a:spcAft>
            </a:pPr>
            <a:r>
              <a:rPr lang="es-MX" dirty="0" smtClean="0"/>
              <a:t>Sin embargo, se manifiestan estatistas en lo referente a la seguridad púbica, inversión en infraestructura, así como en la acción de gobierno para generar políticas de desarrollo y distribución del ingreso.</a:t>
            </a:r>
          </a:p>
        </p:txBody>
      </p:sp>
      <p:sp>
        <p:nvSpPr>
          <p:cNvPr id="5" name="Marcador de número de diapositiva 4"/>
          <p:cNvSpPr>
            <a:spLocks noGrp="1"/>
          </p:cNvSpPr>
          <p:nvPr>
            <p:ph type="sldNum" sz="quarter" idx="10"/>
          </p:nvPr>
        </p:nvSpPr>
        <p:spPr/>
        <p:txBody>
          <a:bodyPr/>
          <a:lstStyle/>
          <a:p>
            <a:pPr>
              <a:defRPr/>
            </a:pPr>
            <a:fld id="{4D46B744-6698-452A-9EF5-4A327721F341}" type="slidenum">
              <a:rPr lang="es-ES" smtClean="0"/>
              <a:pPr>
                <a:defRPr/>
              </a:pPr>
              <a:t>38</a:t>
            </a:fld>
            <a:endParaRPr lang="es-ES" dirty="0"/>
          </a:p>
        </p:txBody>
      </p:sp>
    </p:spTree>
    <p:extLst>
      <p:ext uri="{BB962C8B-B14F-4D97-AF65-F5344CB8AC3E}">
        <p14:creationId xmlns:p14="http://schemas.microsoft.com/office/powerpoint/2010/main" val="2348048431"/>
      </p:ext>
    </p:extLst>
  </p:cSld>
  <p:clrMapOvr>
    <a:masterClrMapping/>
  </p:clrMapOvr>
  <p:transition>
    <p:randomBar/>
  </p:transition>
</p:sld>
</file>

<file path=ppt/slides/slide39.xml><?xml version="1.0" encoding="utf-8"?>
<p:sld xmlns:a="http://schemas.openxmlformats.org/drawingml/2006/main" xmlns:r="http://schemas.openxmlformats.org/officeDocument/2006/relationships" xmlns:p="http://schemas.openxmlformats.org/presentationml/2006/main" showMasterSp="0" showMasterPhAnim="0">
  <p:cSld>
    <p:bg>
      <p:bgPr>
        <a:solidFill>
          <a:srgbClr val="01424F"/>
        </a:solidFill>
        <a:effectLst/>
      </p:bgPr>
    </p:bg>
    <p:spTree>
      <p:nvGrpSpPr>
        <p:cNvPr id="1" name=""/>
        <p:cNvGrpSpPr/>
        <p:nvPr/>
      </p:nvGrpSpPr>
      <p:grpSpPr>
        <a:xfrm>
          <a:off x="0" y="0"/>
          <a:ext cx="0" cy="0"/>
          <a:chOff x="0" y="0"/>
          <a:chExt cx="0" cy="0"/>
        </a:xfrm>
      </p:grpSpPr>
      <p:sp>
        <p:nvSpPr>
          <p:cNvPr id="581636" name="Rectangle 4"/>
          <p:cNvSpPr>
            <a:spLocks noGrp="1" noChangeArrowheads="1"/>
          </p:cNvSpPr>
          <p:nvPr>
            <p:ph type="ctrTitle" sz="quarter"/>
          </p:nvPr>
        </p:nvSpPr>
        <p:spPr>
          <a:xfrm>
            <a:off x="251520" y="2780928"/>
            <a:ext cx="8568952" cy="792088"/>
          </a:xfrm>
        </p:spPr>
        <p:txBody>
          <a:bodyPr/>
          <a:lstStyle/>
          <a:p>
            <a:pPr algn="ctr"/>
            <a:r>
              <a:rPr lang="es-MX" sz="2500" dirty="0" smtClean="0">
                <a:solidFill>
                  <a:schemeClr val="tx1"/>
                </a:solidFill>
              </a:rPr>
              <a:t>Muchas gracias</a:t>
            </a:r>
            <a:endParaRPr lang="es-MX" sz="2500" dirty="0" smtClean="0">
              <a:solidFill>
                <a:srgbClr val="FFC000"/>
              </a:solidFill>
            </a:endParaRPr>
          </a:p>
        </p:txBody>
      </p:sp>
    </p:spTree>
    <p:extLst>
      <p:ext uri="{BB962C8B-B14F-4D97-AF65-F5344CB8AC3E}">
        <p14:creationId xmlns:p14="http://schemas.microsoft.com/office/powerpoint/2010/main" val="1559692388"/>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581636"/>
                                        </p:tgtEl>
                                        <p:attrNameLst>
                                          <p:attrName>style.visibility</p:attrName>
                                        </p:attrNameLst>
                                      </p:cBhvr>
                                      <p:to>
                                        <p:strVal val="visible"/>
                                      </p:to>
                                    </p:set>
                                    <p:animEffect transition="in" filter="randombar(horizontal)">
                                      <p:cBhvr>
                                        <p:cTn id="7" dur="500"/>
                                        <p:tgtEl>
                                          <p:spTgt spid="5816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1636"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Perfil de quienes respondieron la encuesta</a:t>
            </a:r>
            <a:endParaRPr lang="es-MX" dirty="0"/>
          </a:p>
        </p:txBody>
      </p:sp>
      <p:sp>
        <p:nvSpPr>
          <p:cNvPr id="4" name="3 Marcador de número de diapositiva"/>
          <p:cNvSpPr>
            <a:spLocks noGrp="1"/>
          </p:cNvSpPr>
          <p:nvPr>
            <p:ph type="sldNum" sz="quarter" idx="10"/>
          </p:nvPr>
        </p:nvSpPr>
        <p:spPr/>
        <p:txBody>
          <a:bodyPr/>
          <a:lstStyle/>
          <a:p>
            <a:pPr>
              <a:defRPr/>
            </a:pPr>
            <a:fld id="{0D534D2B-3B87-48F5-9D26-805FA5575DED}" type="slidenum">
              <a:rPr lang="es-ES" smtClean="0"/>
              <a:pPr>
                <a:defRPr/>
              </a:pPr>
              <a:t>4</a:t>
            </a:fld>
            <a:endParaRPr lang="es-ES" dirty="0"/>
          </a:p>
        </p:txBody>
      </p:sp>
      <p:graphicFrame>
        <p:nvGraphicFramePr>
          <p:cNvPr id="5" name="1 Gráfico"/>
          <p:cNvGraphicFramePr>
            <a:graphicFrameLocks/>
          </p:cNvGraphicFramePr>
          <p:nvPr>
            <p:extLst>
              <p:ext uri="{D42A27DB-BD31-4B8C-83A1-F6EECF244321}">
                <p14:modId xmlns:p14="http://schemas.microsoft.com/office/powerpoint/2010/main" val="2342594286"/>
              </p:ext>
            </p:extLst>
          </p:nvPr>
        </p:nvGraphicFramePr>
        <p:xfrm>
          <a:off x="135474" y="1124744"/>
          <a:ext cx="4868574" cy="2592287"/>
        </p:xfrm>
        <a:graphic>
          <a:graphicData uri="http://schemas.openxmlformats.org/drawingml/2006/chart">
            <c:chart xmlns:c="http://schemas.openxmlformats.org/drawingml/2006/chart" xmlns:r="http://schemas.openxmlformats.org/officeDocument/2006/relationships" r:id="rId3"/>
          </a:graphicData>
        </a:graphic>
      </p:graphicFrame>
      <p:sp>
        <p:nvSpPr>
          <p:cNvPr id="6" name="5 CuadroTexto"/>
          <p:cNvSpPr txBox="1"/>
          <p:nvPr/>
        </p:nvSpPr>
        <p:spPr>
          <a:xfrm>
            <a:off x="1619672" y="980728"/>
            <a:ext cx="2016224" cy="307777"/>
          </a:xfrm>
          <a:prstGeom prst="rect">
            <a:avLst/>
          </a:prstGeom>
          <a:noFill/>
        </p:spPr>
        <p:txBody>
          <a:bodyPr wrap="square" rtlCol="0">
            <a:spAutoFit/>
          </a:bodyPr>
          <a:lstStyle/>
          <a:p>
            <a:pPr algn="ctr"/>
            <a:r>
              <a:rPr lang="es-MX" sz="1400" b="1" dirty="0" smtClean="0"/>
              <a:t>Sexo</a:t>
            </a:r>
            <a:endParaRPr lang="es-MX" sz="1400" dirty="0"/>
          </a:p>
        </p:txBody>
      </p:sp>
      <p:graphicFrame>
        <p:nvGraphicFramePr>
          <p:cNvPr id="8" name="18 Gráfico"/>
          <p:cNvGraphicFramePr>
            <a:graphicFrameLocks/>
          </p:cNvGraphicFramePr>
          <p:nvPr>
            <p:extLst>
              <p:ext uri="{D42A27DB-BD31-4B8C-83A1-F6EECF244321}">
                <p14:modId xmlns:p14="http://schemas.microsoft.com/office/powerpoint/2010/main" val="1184064826"/>
              </p:ext>
            </p:extLst>
          </p:nvPr>
        </p:nvGraphicFramePr>
        <p:xfrm>
          <a:off x="251520" y="4293096"/>
          <a:ext cx="4464496" cy="1944216"/>
        </p:xfrm>
        <a:graphic>
          <a:graphicData uri="http://schemas.openxmlformats.org/drawingml/2006/chart">
            <c:chart xmlns:c="http://schemas.openxmlformats.org/drawingml/2006/chart" xmlns:r="http://schemas.openxmlformats.org/officeDocument/2006/relationships" r:id="rId4"/>
          </a:graphicData>
        </a:graphic>
      </p:graphicFrame>
      <p:sp>
        <p:nvSpPr>
          <p:cNvPr id="9" name="8 CuadroTexto"/>
          <p:cNvSpPr txBox="1"/>
          <p:nvPr/>
        </p:nvSpPr>
        <p:spPr>
          <a:xfrm>
            <a:off x="1556206" y="3985319"/>
            <a:ext cx="2016224" cy="307777"/>
          </a:xfrm>
          <a:prstGeom prst="rect">
            <a:avLst/>
          </a:prstGeom>
          <a:noFill/>
        </p:spPr>
        <p:txBody>
          <a:bodyPr wrap="square" rtlCol="0">
            <a:spAutoFit/>
          </a:bodyPr>
          <a:lstStyle/>
          <a:p>
            <a:pPr algn="ctr"/>
            <a:r>
              <a:rPr lang="es-MX" sz="1400" b="1" dirty="0" smtClean="0"/>
              <a:t>Rango de edad</a:t>
            </a:r>
            <a:endParaRPr lang="es-MX" sz="1400" dirty="0"/>
          </a:p>
        </p:txBody>
      </p:sp>
      <p:sp>
        <p:nvSpPr>
          <p:cNvPr id="11" name="10 CuadroTexto"/>
          <p:cNvSpPr txBox="1"/>
          <p:nvPr/>
        </p:nvSpPr>
        <p:spPr>
          <a:xfrm>
            <a:off x="6012160" y="980727"/>
            <a:ext cx="2016224" cy="307777"/>
          </a:xfrm>
          <a:prstGeom prst="rect">
            <a:avLst/>
          </a:prstGeom>
          <a:noFill/>
        </p:spPr>
        <p:txBody>
          <a:bodyPr wrap="square" rtlCol="0">
            <a:spAutoFit/>
          </a:bodyPr>
          <a:lstStyle/>
          <a:p>
            <a:pPr algn="ctr"/>
            <a:r>
              <a:rPr lang="es-MX" sz="1400" b="1" dirty="0" smtClean="0"/>
              <a:t>Municipio</a:t>
            </a:r>
            <a:endParaRPr lang="es-MX" sz="1400" dirty="0"/>
          </a:p>
        </p:txBody>
      </p:sp>
      <p:graphicFrame>
        <p:nvGraphicFramePr>
          <p:cNvPr id="12" name="11 Tabla"/>
          <p:cNvGraphicFramePr>
            <a:graphicFrameLocks noGrp="1"/>
          </p:cNvGraphicFramePr>
          <p:nvPr>
            <p:extLst>
              <p:ext uri="{D42A27DB-BD31-4B8C-83A1-F6EECF244321}">
                <p14:modId xmlns:p14="http://schemas.microsoft.com/office/powerpoint/2010/main" val="892194307"/>
              </p:ext>
            </p:extLst>
          </p:nvPr>
        </p:nvGraphicFramePr>
        <p:xfrm>
          <a:off x="5652120" y="1484784"/>
          <a:ext cx="2592288" cy="3456383"/>
        </p:xfrm>
        <a:graphic>
          <a:graphicData uri="http://schemas.openxmlformats.org/drawingml/2006/table">
            <a:tbl>
              <a:tblPr/>
              <a:tblGrid>
                <a:gridCol w="1836576"/>
                <a:gridCol w="755712"/>
              </a:tblGrid>
              <a:tr h="536398">
                <a:tc>
                  <a:txBody>
                    <a:bodyPr/>
                    <a:lstStyle/>
                    <a:p>
                      <a:pPr algn="l" fontAlgn="b"/>
                      <a:r>
                        <a:rPr lang="es-MX" sz="1200" b="1" i="0" u="none" strike="noStrike" dirty="0" smtClean="0">
                          <a:solidFill>
                            <a:schemeClr val="tx1"/>
                          </a:solidFill>
                          <a:latin typeface="Arial" pitchFamily="34" charset="0"/>
                          <a:cs typeface="Arial" pitchFamily="34" charset="0"/>
                        </a:rPr>
                        <a:t>Municipio</a:t>
                      </a:r>
                      <a:endParaRPr lang="es-ES" sz="1200" b="1" i="0" u="none" strike="noStrike" dirty="0">
                        <a:solidFill>
                          <a:schemeClr val="tx1"/>
                        </a:solidFill>
                        <a:latin typeface="Arial" pitchFamily="34" charset="0"/>
                        <a:cs typeface="Arial" pitchFamily="34" charset="0"/>
                      </a:endParaRPr>
                    </a:p>
                  </a:txBody>
                  <a:tcPr marL="90000" marR="90000" marT="46800" marB="46800" anchor="ctr">
                    <a:lnL>
                      <a:noFill/>
                    </a:lnL>
                    <a:lnR>
                      <a:noFill/>
                    </a:lnR>
                    <a:lnT>
                      <a:noFill/>
                    </a:lnT>
                    <a:lnB>
                      <a:noFill/>
                    </a:lnB>
                    <a:solidFill>
                      <a:srgbClr val="C00000"/>
                    </a:solidFill>
                  </a:tcPr>
                </a:tc>
                <a:tc>
                  <a:txBody>
                    <a:bodyPr/>
                    <a:lstStyle/>
                    <a:p>
                      <a:pPr algn="ctr" fontAlgn="b"/>
                      <a:r>
                        <a:rPr lang="es-MX" sz="1200" b="1" i="0" u="none" strike="noStrike" dirty="0" smtClean="0">
                          <a:solidFill>
                            <a:schemeClr val="tx1"/>
                          </a:solidFill>
                          <a:latin typeface="Arial" pitchFamily="34" charset="0"/>
                          <a:cs typeface="Arial" pitchFamily="34" charset="0"/>
                        </a:rPr>
                        <a:t>%</a:t>
                      </a:r>
                      <a:endParaRPr lang="es-ES" sz="1200" b="1" i="0" u="none" strike="noStrike" dirty="0">
                        <a:solidFill>
                          <a:schemeClr val="tx1"/>
                        </a:solidFill>
                        <a:latin typeface="Arial" pitchFamily="34" charset="0"/>
                        <a:cs typeface="Arial" pitchFamily="34" charset="0"/>
                      </a:endParaRPr>
                    </a:p>
                  </a:txBody>
                  <a:tcPr marL="90000" marR="90000" marT="46800" marB="46800" anchor="ctr">
                    <a:lnL>
                      <a:noFill/>
                    </a:lnL>
                    <a:lnR>
                      <a:noFill/>
                    </a:lnR>
                    <a:lnT>
                      <a:noFill/>
                    </a:lnT>
                    <a:lnB>
                      <a:noFill/>
                    </a:lnB>
                    <a:solidFill>
                      <a:srgbClr val="C00000"/>
                    </a:solidFill>
                  </a:tcPr>
                </a:tc>
              </a:tr>
              <a:tr h="415713">
                <a:tc>
                  <a:txBody>
                    <a:bodyPr/>
                    <a:lstStyle/>
                    <a:p>
                      <a:pPr algn="l" fontAlgn="b"/>
                      <a:r>
                        <a:rPr lang="es-MX" sz="1100" b="0" i="0" u="none" strike="noStrike" dirty="0">
                          <a:solidFill>
                            <a:srgbClr val="000000"/>
                          </a:solidFill>
                          <a:effectLst/>
                          <a:latin typeface="Arial"/>
                        </a:rPr>
                        <a:t>Culiacán</a:t>
                      </a:r>
                    </a:p>
                  </a:txBody>
                  <a:tcPr marL="90000" marR="90000" marT="46800" marB="46800" anchor="ctr">
                    <a:lnL>
                      <a:noFill/>
                    </a:lnL>
                    <a:lnR>
                      <a:noFill/>
                    </a:lnR>
                    <a:lnT>
                      <a:noFill/>
                    </a:lnT>
                    <a:lnB>
                      <a:noFill/>
                    </a:lnB>
                    <a:noFill/>
                  </a:tcPr>
                </a:tc>
                <a:tc>
                  <a:txBody>
                    <a:bodyPr/>
                    <a:lstStyle/>
                    <a:p>
                      <a:pPr algn="ctr" fontAlgn="b"/>
                      <a:r>
                        <a:rPr lang="es-MX" sz="1100" b="0" i="0" u="none" strike="noStrike" dirty="0">
                          <a:solidFill>
                            <a:srgbClr val="000000"/>
                          </a:solidFill>
                          <a:effectLst/>
                          <a:latin typeface="Arial"/>
                        </a:rPr>
                        <a:t>93%</a:t>
                      </a:r>
                    </a:p>
                  </a:txBody>
                  <a:tcPr marL="90000" marR="90000" marT="46800" marB="46800" anchor="ctr">
                    <a:lnL>
                      <a:noFill/>
                    </a:lnL>
                    <a:lnR>
                      <a:noFill/>
                    </a:lnR>
                    <a:lnT>
                      <a:noFill/>
                    </a:lnT>
                    <a:lnB>
                      <a:noFill/>
                    </a:lnB>
                    <a:noFill/>
                  </a:tcPr>
                </a:tc>
              </a:tr>
              <a:tr h="415713">
                <a:tc>
                  <a:txBody>
                    <a:bodyPr/>
                    <a:lstStyle/>
                    <a:p>
                      <a:pPr algn="l" fontAlgn="b"/>
                      <a:r>
                        <a:rPr lang="es-MX" sz="1100" b="0" i="0" u="none" strike="noStrike" dirty="0">
                          <a:solidFill>
                            <a:srgbClr val="000000"/>
                          </a:solidFill>
                          <a:effectLst/>
                          <a:latin typeface="Arial"/>
                        </a:rPr>
                        <a:t>Ahome</a:t>
                      </a:r>
                    </a:p>
                  </a:txBody>
                  <a:tcPr marL="90000" marR="90000" marT="46800" marB="46800" anchor="ctr">
                    <a:lnL>
                      <a:noFill/>
                    </a:lnL>
                    <a:lnR>
                      <a:noFill/>
                    </a:lnR>
                    <a:lnT>
                      <a:noFill/>
                    </a:lnT>
                    <a:lnB>
                      <a:noFill/>
                    </a:lnB>
                    <a:solidFill>
                      <a:srgbClr val="FFFF99"/>
                    </a:solidFill>
                  </a:tcPr>
                </a:tc>
                <a:tc>
                  <a:txBody>
                    <a:bodyPr/>
                    <a:lstStyle/>
                    <a:p>
                      <a:pPr algn="ctr" fontAlgn="b"/>
                      <a:r>
                        <a:rPr lang="es-MX" sz="1100" b="0" i="0" u="none" strike="noStrike" dirty="0">
                          <a:solidFill>
                            <a:srgbClr val="000000"/>
                          </a:solidFill>
                          <a:effectLst/>
                          <a:latin typeface="Arial"/>
                        </a:rPr>
                        <a:t>3%</a:t>
                      </a:r>
                    </a:p>
                  </a:txBody>
                  <a:tcPr marL="90000" marR="90000" marT="46800" marB="46800" anchor="ctr">
                    <a:lnL>
                      <a:noFill/>
                    </a:lnL>
                    <a:lnR>
                      <a:noFill/>
                    </a:lnR>
                    <a:lnT>
                      <a:noFill/>
                    </a:lnT>
                    <a:lnB>
                      <a:noFill/>
                    </a:lnB>
                    <a:solidFill>
                      <a:srgbClr val="FFFF99"/>
                    </a:solidFill>
                  </a:tcPr>
                </a:tc>
              </a:tr>
              <a:tr h="415713">
                <a:tc>
                  <a:txBody>
                    <a:bodyPr/>
                    <a:lstStyle/>
                    <a:p>
                      <a:pPr algn="l" fontAlgn="b"/>
                      <a:r>
                        <a:rPr lang="es-MX" sz="1100" b="0" i="0" u="none" strike="noStrike" dirty="0">
                          <a:solidFill>
                            <a:srgbClr val="000000"/>
                          </a:solidFill>
                          <a:effectLst/>
                          <a:latin typeface="Arial"/>
                        </a:rPr>
                        <a:t>Mazatlán</a:t>
                      </a:r>
                    </a:p>
                  </a:txBody>
                  <a:tcPr marL="90000" marR="90000" marT="46800" marB="46800" anchor="ctr">
                    <a:lnL>
                      <a:noFill/>
                    </a:lnL>
                    <a:lnR>
                      <a:noFill/>
                    </a:lnR>
                    <a:lnT>
                      <a:noFill/>
                    </a:lnT>
                    <a:lnB>
                      <a:noFill/>
                    </a:lnB>
                    <a:noFill/>
                  </a:tcPr>
                </a:tc>
                <a:tc>
                  <a:txBody>
                    <a:bodyPr/>
                    <a:lstStyle/>
                    <a:p>
                      <a:pPr algn="ctr" fontAlgn="b"/>
                      <a:r>
                        <a:rPr lang="es-MX" sz="1100" b="0" i="0" u="none" strike="noStrike" dirty="0">
                          <a:solidFill>
                            <a:srgbClr val="000000"/>
                          </a:solidFill>
                          <a:effectLst/>
                          <a:latin typeface="Arial"/>
                        </a:rPr>
                        <a:t>1%</a:t>
                      </a:r>
                    </a:p>
                  </a:txBody>
                  <a:tcPr marL="90000" marR="90000" marT="46800" marB="46800" anchor="ctr">
                    <a:lnL>
                      <a:noFill/>
                    </a:lnL>
                    <a:lnR>
                      <a:noFill/>
                    </a:lnR>
                    <a:lnT>
                      <a:noFill/>
                    </a:lnT>
                    <a:lnB>
                      <a:noFill/>
                    </a:lnB>
                    <a:noFill/>
                  </a:tcPr>
                </a:tc>
              </a:tr>
              <a:tr h="415713">
                <a:tc>
                  <a:txBody>
                    <a:bodyPr/>
                    <a:lstStyle/>
                    <a:p>
                      <a:pPr algn="l" fontAlgn="b"/>
                      <a:r>
                        <a:rPr lang="es-MX" sz="1100" b="0" i="0" u="none" strike="noStrike" dirty="0">
                          <a:solidFill>
                            <a:srgbClr val="000000"/>
                          </a:solidFill>
                          <a:effectLst/>
                          <a:latin typeface="Arial"/>
                        </a:rPr>
                        <a:t>Badiraguato</a:t>
                      </a:r>
                    </a:p>
                  </a:txBody>
                  <a:tcPr marL="90000" marR="90000" marT="46800" marB="46800" anchor="ctr">
                    <a:lnL>
                      <a:noFill/>
                    </a:lnL>
                    <a:lnR>
                      <a:noFill/>
                    </a:lnR>
                    <a:lnT>
                      <a:noFill/>
                    </a:lnT>
                    <a:lnB>
                      <a:noFill/>
                    </a:lnB>
                    <a:solidFill>
                      <a:srgbClr val="FFFF99"/>
                    </a:solidFill>
                  </a:tcPr>
                </a:tc>
                <a:tc>
                  <a:txBody>
                    <a:bodyPr/>
                    <a:lstStyle/>
                    <a:p>
                      <a:pPr algn="ctr" fontAlgn="b"/>
                      <a:r>
                        <a:rPr lang="es-MX" sz="1100" b="0" i="0" u="none" strike="noStrike" dirty="0">
                          <a:solidFill>
                            <a:srgbClr val="000000"/>
                          </a:solidFill>
                          <a:effectLst/>
                          <a:latin typeface="Arial"/>
                        </a:rPr>
                        <a:t>1%</a:t>
                      </a:r>
                    </a:p>
                  </a:txBody>
                  <a:tcPr marL="90000" marR="90000" marT="46800" marB="46800" anchor="ctr">
                    <a:lnL>
                      <a:noFill/>
                    </a:lnL>
                    <a:lnR>
                      <a:noFill/>
                    </a:lnR>
                    <a:lnT>
                      <a:noFill/>
                    </a:lnT>
                    <a:lnB>
                      <a:noFill/>
                    </a:lnB>
                    <a:solidFill>
                      <a:srgbClr val="FFFF99"/>
                    </a:solidFill>
                  </a:tcPr>
                </a:tc>
              </a:tr>
              <a:tr h="425707">
                <a:tc>
                  <a:txBody>
                    <a:bodyPr/>
                    <a:lstStyle/>
                    <a:p>
                      <a:pPr algn="l" fontAlgn="b"/>
                      <a:r>
                        <a:rPr lang="es-MX" sz="1100" b="0" i="0" u="none" strike="noStrike" dirty="0">
                          <a:solidFill>
                            <a:srgbClr val="000000"/>
                          </a:solidFill>
                          <a:effectLst/>
                          <a:latin typeface="Arial"/>
                        </a:rPr>
                        <a:t>Choix</a:t>
                      </a:r>
                    </a:p>
                  </a:txBody>
                  <a:tcPr marL="90000" marR="90000" marT="46800" marB="46800" anchor="ctr">
                    <a:lnL>
                      <a:noFill/>
                    </a:lnL>
                    <a:lnR>
                      <a:noFill/>
                    </a:lnR>
                    <a:lnT>
                      <a:noFill/>
                    </a:lnT>
                    <a:lnB>
                      <a:noFill/>
                    </a:lnB>
                    <a:noFill/>
                  </a:tcPr>
                </a:tc>
                <a:tc>
                  <a:txBody>
                    <a:bodyPr/>
                    <a:lstStyle/>
                    <a:p>
                      <a:pPr algn="ctr" fontAlgn="b"/>
                      <a:r>
                        <a:rPr lang="es-MX" sz="1100" b="0" i="0" u="none" strike="noStrike" dirty="0">
                          <a:solidFill>
                            <a:srgbClr val="000000"/>
                          </a:solidFill>
                          <a:effectLst/>
                          <a:latin typeface="Arial"/>
                        </a:rPr>
                        <a:t>0.4%</a:t>
                      </a:r>
                    </a:p>
                  </a:txBody>
                  <a:tcPr marL="90000" marR="90000" marT="46800" marB="46800" anchor="ctr">
                    <a:lnL>
                      <a:noFill/>
                    </a:lnL>
                    <a:lnR>
                      <a:noFill/>
                    </a:lnR>
                    <a:lnT>
                      <a:noFill/>
                    </a:lnT>
                    <a:lnB>
                      <a:noFill/>
                    </a:lnB>
                    <a:noFill/>
                  </a:tcPr>
                </a:tc>
              </a:tr>
              <a:tr h="415713">
                <a:tc>
                  <a:txBody>
                    <a:bodyPr/>
                    <a:lstStyle/>
                    <a:p>
                      <a:pPr algn="l" fontAlgn="b"/>
                      <a:r>
                        <a:rPr lang="es-MX" sz="1100" b="0" i="0" u="none" strike="noStrike" dirty="0">
                          <a:solidFill>
                            <a:srgbClr val="000000"/>
                          </a:solidFill>
                          <a:effectLst/>
                          <a:latin typeface="Arial"/>
                        </a:rPr>
                        <a:t>El Fuerte</a:t>
                      </a:r>
                    </a:p>
                  </a:txBody>
                  <a:tcPr marL="90000" marR="90000" marT="46800" marB="46800" anchor="ctr">
                    <a:lnL>
                      <a:noFill/>
                    </a:lnL>
                    <a:lnR>
                      <a:noFill/>
                    </a:lnR>
                    <a:lnT>
                      <a:noFill/>
                    </a:lnT>
                    <a:lnB>
                      <a:noFill/>
                    </a:lnB>
                    <a:solidFill>
                      <a:srgbClr val="FFFF99"/>
                    </a:solidFill>
                  </a:tcPr>
                </a:tc>
                <a:tc>
                  <a:txBody>
                    <a:bodyPr/>
                    <a:lstStyle/>
                    <a:p>
                      <a:pPr algn="ctr" fontAlgn="b"/>
                      <a:r>
                        <a:rPr lang="es-MX" sz="1100" b="0" i="0" u="none" strike="noStrike" dirty="0">
                          <a:solidFill>
                            <a:srgbClr val="000000"/>
                          </a:solidFill>
                          <a:effectLst/>
                          <a:latin typeface="Arial"/>
                        </a:rPr>
                        <a:t>0.4%</a:t>
                      </a:r>
                    </a:p>
                  </a:txBody>
                  <a:tcPr marL="90000" marR="90000" marT="46800" marB="46800" anchor="ctr">
                    <a:lnL>
                      <a:noFill/>
                    </a:lnL>
                    <a:lnR>
                      <a:noFill/>
                    </a:lnR>
                    <a:lnT>
                      <a:noFill/>
                    </a:lnT>
                    <a:lnB>
                      <a:noFill/>
                    </a:lnB>
                    <a:solidFill>
                      <a:srgbClr val="FFFF99"/>
                    </a:solidFill>
                  </a:tcPr>
                </a:tc>
              </a:tr>
              <a:tr h="415713">
                <a:tc>
                  <a:txBody>
                    <a:bodyPr/>
                    <a:lstStyle/>
                    <a:p>
                      <a:pPr algn="l" fontAlgn="b"/>
                      <a:r>
                        <a:rPr lang="es-MX" sz="1100" b="0" i="0" u="none" strike="noStrike" dirty="0">
                          <a:solidFill>
                            <a:srgbClr val="000000"/>
                          </a:solidFill>
                          <a:effectLst/>
                          <a:latin typeface="Arial"/>
                        </a:rPr>
                        <a:t>Sinaloa</a:t>
                      </a:r>
                    </a:p>
                  </a:txBody>
                  <a:tcPr marL="90000" marR="90000" marT="46800" marB="46800" anchor="ctr">
                    <a:lnL>
                      <a:noFill/>
                    </a:lnL>
                    <a:lnR>
                      <a:noFill/>
                    </a:lnR>
                    <a:lnT>
                      <a:noFill/>
                    </a:lnT>
                    <a:lnB w="12700" cap="flat" cmpd="sng" algn="ctr">
                      <a:solidFill>
                        <a:schemeClr val="tx1">
                          <a:lumMod val="50000"/>
                        </a:schemeClr>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Arial"/>
                        </a:rPr>
                        <a:t>0.4%</a:t>
                      </a:r>
                    </a:p>
                  </a:txBody>
                  <a:tcPr marL="90000" marR="90000" marT="46800" marB="46800" anchor="ctr">
                    <a:lnL>
                      <a:noFill/>
                    </a:lnL>
                    <a:lnR>
                      <a:noFill/>
                    </a:lnR>
                    <a:lnT>
                      <a:noFill/>
                    </a:lnT>
                    <a:lnB w="12700" cap="flat" cmpd="sng" algn="ctr">
                      <a:solidFill>
                        <a:schemeClr val="tx1">
                          <a:lumMod val="50000"/>
                        </a:schemeClr>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3587041418"/>
      </p:ext>
    </p:extLst>
  </p:cSld>
  <p:clrMapOvr>
    <a:masterClrMapping/>
  </p:clrMapOvr>
  <p:transition>
    <p:randomBa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3" cstate="print">
            <a:lum/>
          </a:blip>
          <a:srcRect/>
          <a:stretch>
            <a:fillRect l="-3000" r="-3000"/>
          </a:stretch>
        </a:blipFill>
        <a:effectLst/>
      </p:bgPr>
    </p:bg>
    <p:spTree>
      <p:nvGrpSpPr>
        <p:cNvPr id="1" name=""/>
        <p:cNvGrpSpPr/>
        <p:nvPr/>
      </p:nvGrpSpPr>
      <p:grpSpPr>
        <a:xfrm>
          <a:off x="0" y="0"/>
          <a:ext cx="0" cy="0"/>
          <a:chOff x="0" y="0"/>
          <a:chExt cx="0" cy="0"/>
        </a:xfrm>
      </p:grpSpPr>
      <p:sp>
        <p:nvSpPr>
          <p:cNvPr id="581636" name="Rectangle 4"/>
          <p:cNvSpPr>
            <a:spLocks noGrp="1" noChangeArrowheads="1"/>
          </p:cNvSpPr>
          <p:nvPr>
            <p:ph type="ctrTitle" sz="quarter"/>
          </p:nvPr>
        </p:nvSpPr>
        <p:spPr>
          <a:xfrm>
            <a:off x="357158" y="260648"/>
            <a:ext cx="8458850" cy="792088"/>
          </a:xfrm>
        </p:spPr>
        <p:txBody>
          <a:bodyPr/>
          <a:lstStyle/>
          <a:p>
            <a:r>
              <a:rPr lang="es-MX" sz="2500" dirty="0">
                <a:solidFill>
                  <a:schemeClr val="tx1"/>
                </a:solidFill>
              </a:rPr>
              <a:t>ANEXO</a:t>
            </a:r>
            <a:br>
              <a:rPr lang="es-MX" sz="2500" dirty="0">
                <a:solidFill>
                  <a:schemeClr val="tx1"/>
                </a:solidFill>
              </a:rPr>
            </a:br>
            <a:r>
              <a:rPr lang="es-MX" sz="2000" dirty="0">
                <a:solidFill>
                  <a:schemeClr val="tx1"/>
                </a:solidFill>
              </a:rPr>
              <a:t>1ª encuesta de líderes | Revista </a:t>
            </a:r>
            <a:r>
              <a:rPr lang="es-MX" sz="2000" dirty="0">
                <a:solidFill>
                  <a:srgbClr val="FFC000"/>
                </a:solidFill>
              </a:rPr>
              <a:t>Bien Informado</a:t>
            </a:r>
            <a:endParaRPr lang="es-MX" sz="2000" dirty="0" smtClean="0">
              <a:solidFill>
                <a:srgbClr val="FFC000"/>
              </a:solidFill>
            </a:endParaRPr>
          </a:p>
        </p:txBody>
      </p:sp>
      <p:sp>
        <p:nvSpPr>
          <p:cNvPr id="581637" name="Rectangle 5"/>
          <p:cNvSpPr>
            <a:spLocks noGrp="1" noChangeArrowheads="1"/>
          </p:cNvSpPr>
          <p:nvPr>
            <p:ph type="subTitle" sz="quarter" idx="1"/>
          </p:nvPr>
        </p:nvSpPr>
        <p:spPr>
          <a:xfrm>
            <a:off x="2843808" y="5638800"/>
            <a:ext cx="6040760" cy="1030560"/>
          </a:xfrm>
        </p:spPr>
        <p:txBody>
          <a:bodyPr anchor="ctr"/>
          <a:lstStyle/>
          <a:p>
            <a:r>
              <a:rPr lang="es-ES" sz="1600" b="1" dirty="0">
                <a:solidFill>
                  <a:schemeClr val="tx1"/>
                </a:solidFill>
              </a:rPr>
              <a:t>TEMAS POLÍTICOS</a:t>
            </a:r>
          </a:p>
          <a:p>
            <a:r>
              <a:rPr lang="es-ES" sz="1600" dirty="0">
                <a:solidFill>
                  <a:schemeClr val="tx1"/>
                </a:solidFill>
              </a:rPr>
              <a:t>Febrero de 2016</a:t>
            </a:r>
          </a:p>
        </p:txBody>
      </p:sp>
    </p:spTree>
    <p:extLst>
      <p:ext uri="{BB962C8B-B14F-4D97-AF65-F5344CB8AC3E}">
        <p14:creationId xmlns:p14="http://schemas.microsoft.com/office/powerpoint/2010/main" val="1808764321"/>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581636"/>
                                        </p:tgtEl>
                                        <p:attrNameLst>
                                          <p:attrName>style.visibility</p:attrName>
                                        </p:attrNameLst>
                                      </p:cBhvr>
                                      <p:to>
                                        <p:strVal val="visible"/>
                                      </p:to>
                                    </p:set>
                                    <p:animEffect transition="in" filter="randombar(horizontal)">
                                      <p:cBhvr>
                                        <p:cTn id="7" dur="500"/>
                                        <p:tgtEl>
                                          <p:spTgt spid="581636"/>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581637">
                                            <p:txEl>
                                              <p:pRg st="0" end="0"/>
                                            </p:txEl>
                                          </p:spTgt>
                                        </p:tgtEl>
                                        <p:attrNameLst>
                                          <p:attrName>style.visibility</p:attrName>
                                        </p:attrNameLst>
                                      </p:cBhvr>
                                      <p:to>
                                        <p:strVal val="visible"/>
                                      </p:to>
                                    </p:set>
                                    <p:animEffect transition="in" filter="randombar(horizontal)">
                                      <p:cBhvr>
                                        <p:cTn id="11" dur="500"/>
                                        <p:tgtEl>
                                          <p:spTgt spid="581637">
                                            <p:txEl>
                                              <p:pRg st="0" end="0"/>
                                            </p:txEl>
                                          </p:spTgt>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581637">
                                            <p:txEl>
                                              <p:pRg st="1" end="1"/>
                                            </p:txEl>
                                          </p:spTgt>
                                        </p:tgtEl>
                                        <p:attrNameLst>
                                          <p:attrName>style.visibility</p:attrName>
                                        </p:attrNameLst>
                                      </p:cBhvr>
                                      <p:to>
                                        <p:strVal val="visible"/>
                                      </p:to>
                                    </p:set>
                                    <p:animEffect transition="in" filter="randombar(horizontal)">
                                      <p:cBhvr>
                                        <p:cTn id="15" dur="500"/>
                                        <p:tgtEl>
                                          <p:spTgt spid="58163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1636" grpId="0" autoUpdateAnimBg="0"/>
      <p:bldP spid="581637" grpId="0" build="p" autoUpdateAnimBg="0" advAuto="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1 Título"/>
          <p:cNvSpPr>
            <a:spLocks noGrp="1"/>
          </p:cNvSpPr>
          <p:nvPr>
            <p:ph type="title"/>
          </p:nvPr>
        </p:nvSpPr>
        <p:spPr/>
        <p:txBody>
          <a:bodyPr/>
          <a:lstStyle/>
          <a:p>
            <a:r>
              <a:rPr lang="es-MX" dirty="0"/>
              <a:t>Problemática </a:t>
            </a:r>
            <a:r>
              <a:rPr lang="es-MX" dirty="0" smtClean="0"/>
              <a:t>estatal - 2</a:t>
            </a:r>
            <a:endParaRPr lang="es-ES" dirty="0" smtClean="0"/>
          </a:p>
        </p:txBody>
      </p:sp>
      <p:sp>
        <p:nvSpPr>
          <p:cNvPr id="10242" name="3 Marcador de número de diapositiva"/>
          <p:cNvSpPr>
            <a:spLocks noGrp="1"/>
          </p:cNvSpPr>
          <p:nvPr>
            <p:ph type="sldNum" sz="quarter" idx="10"/>
          </p:nvPr>
        </p:nvSpPr>
        <p:spPr>
          <a:noFill/>
        </p:spPr>
        <p:txBody>
          <a:bodyPr/>
          <a:lstStyle/>
          <a:p>
            <a:fld id="{1C0F6389-4923-4C16-87F0-089CFD36BA73}" type="slidenum">
              <a:rPr lang="es-ES" smtClean="0"/>
              <a:pPr/>
              <a:t>41</a:t>
            </a:fld>
            <a:endParaRPr lang="es-ES" dirty="0" smtClean="0"/>
          </a:p>
        </p:txBody>
      </p:sp>
      <p:graphicFrame>
        <p:nvGraphicFramePr>
          <p:cNvPr id="20" name="19 Tabla"/>
          <p:cNvGraphicFramePr>
            <a:graphicFrameLocks noGrp="1"/>
          </p:cNvGraphicFramePr>
          <p:nvPr>
            <p:extLst>
              <p:ext uri="{D42A27DB-BD31-4B8C-83A1-F6EECF244321}">
                <p14:modId xmlns:p14="http://schemas.microsoft.com/office/powerpoint/2010/main" val="4105874019"/>
              </p:ext>
            </p:extLst>
          </p:nvPr>
        </p:nvGraphicFramePr>
        <p:xfrm>
          <a:off x="6084168" y="1707432"/>
          <a:ext cx="2571768" cy="4457872"/>
        </p:xfrm>
        <a:graphic>
          <a:graphicData uri="http://schemas.openxmlformats.org/drawingml/2006/table">
            <a:tbl>
              <a:tblPr/>
              <a:tblGrid>
                <a:gridCol w="1822038"/>
                <a:gridCol w="749730"/>
              </a:tblGrid>
              <a:tr h="346359">
                <a:tc>
                  <a:txBody>
                    <a:bodyPr/>
                    <a:lstStyle/>
                    <a:p>
                      <a:pPr algn="l" fontAlgn="b"/>
                      <a:r>
                        <a:rPr lang="es-MX" sz="1200" b="1" i="0" u="none" strike="noStrike" dirty="0" smtClean="0">
                          <a:solidFill>
                            <a:schemeClr val="tx1"/>
                          </a:solidFill>
                          <a:latin typeface="Arial" pitchFamily="34" charset="0"/>
                          <a:cs typeface="Arial" pitchFamily="34" charset="0"/>
                        </a:rPr>
                        <a:t>Directivos</a:t>
                      </a:r>
                      <a:endParaRPr lang="es-ES" sz="1200" b="1" i="0" u="none" strike="noStrike" dirty="0">
                        <a:solidFill>
                          <a:schemeClr val="tx1"/>
                        </a:solidFill>
                        <a:latin typeface="Arial" pitchFamily="34" charset="0"/>
                        <a:cs typeface="Arial" pitchFamily="34" charset="0"/>
                      </a:endParaRPr>
                    </a:p>
                  </a:txBody>
                  <a:tcPr marL="90000" marR="90000" marT="46800" marB="46800" anchor="ctr">
                    <a:lnL>
                      <a:noFill/>
                    </a:lnL>
                    <a:lnR>
                      <a:noFill/>
                    </a:lnR>
                    <a:lnT>
                      <a:noFill/>
                    </a:lnT>
                    <a:lnB>
                      <a:noFill/>
                    </a:lnB>
                    <a:solidFill>
                      <a:srgbClr val="002060"/>
                    </a:solidFill>
                  </a:tcPr>
                </a:tc>
                <a:tc>
                  <a:txBody>
                    <a:bodyPr/>
                    <a:lstStyle/>
                    <a:p>
                      <a:pPr algn="ctr" fontAlgn="b"/>
                      <a:r>
                        <a:rPr lang="es-MX" sz="1200" b="1" i="0" u="none" strike="noStrike" dirty="0" smtClean="0">
                          <a:solidFill>
                            <a:schemeClr val="tx1"/>
                          </a:solidFill>
                          <a:latin typeface="Arial" pitchFamily="34" charset="0"/>
                          <a:cs typeface="Arial" pitchFamily="34" charset="0"/>
                        </a:rPr>
                        <a:t>%</a:t>
                      </a:r>
                      <a:endParaRPr lang="es-ES" sz="1200" b="1" i="0" u="none" strike="noStrike" dirty="0">
                        <a:solidFill>
                          <a:schemeClr val="tx1"/>
                        </a:solidFill>
                        <a:latin typeface="Arial" pitchFamily="34" charset="0"/>
                        <a:cs typeface="Arial" pitchFamily="34" charset="0"/>
                      </a:endParaRPr>
                    </a:p>
                  </a:txBody>
                  <a:tcPr marL="90000" marR="90000" marT="46800" marB="46800" anchor="ctr">
                    <a:lnL>
                      <a:noFill/>
                    </a:lnL>
                    <a:lnR>
                      <a:noFill/>
                    </a:lnR>
                    <a:lnT>
                      <a:noFill/>
                    </a:lnT>
                    <a:lnB>
                      <a:noFill/>
                    </a:lnB>
                    <a:solidFill>
                      <a:srgbClr val="002060"/>
                    </a:solidFill>
                  </a:tcPr>
                </a:tc>
              </a:tr>
              <a:tr h="238763">
                <a:tc>
                  <a:txBody>
                    <a:bodyPr/>
                    <a:lstStyle/>
                    <a:p>
                      <a:pPr algn="l" fontAlgn="b"/>
                      <a:r>
                        <a:rPr lang="es-MX" sz="1100" b="0" i="0" u="none" strike="noStrike" dirty="0" smtClean="0">
                          <a:solidFill>
                            <a:srgbClr val="000000"/>
                          </a:solidFill>
                          <a:effectLst/>
                          <a:latin typeface="Arial"/>
                        </a:rPr>
                        <a:t>Inseguridad/delincuencia</a:t>
                      </a:r>
                      <a:endParaRPr lang="es-MX" sz="1100" b="0" i="0" u="none" strike="noStrike" dirty="0">
                        <a:solidFill>
                          <a:srgbClr val="000000"/>
                        </a:solidFill>
                        <a:effectLst/>
                        <a:latin typeface="Arial"/>
                      </a:endParaRPr>
                    </a:p>
                  </a:txBody>
                  <a:tcPr marL="90000" marR="90000" marT="18000" marB="18000" anchor="ctr">
                    <a:lnL>
                      <a:noFill/>
                    </a:lnL>
                    <a:lnR>
                      <a:noFill/>
                    </a:lnR>
                    <a:lnT>
                      <a:noFill/>
                    </a:lnT>
                    <a:lnB>
                      <a:noFill/>
                    </a:lnB>
                    <a:noFill/>
                  </a:tcPr>
                </a:tc>
                <a:tc>
                  <a:txBody>
                    <a:bodyPr/>
                    <a:lstStyle/>
                    <a:p>
                      <a:pPr algn="ctr" fontAlgn="b"/>
                      <a:r>
                        <a:rPr lang="es-MX" sz="1100" b="0" i="0" u="none" strike="noStrike" dirty="0">
                          <a:solidFill>
                            <a:srgbClr val="000000"/>
                          </a:solidFill>
                          <a:effectLst/>
                          <a:latin typeface="Arial"/>
                        </a:rPr>
                        <a:t>32%</a:t>
                      </a:r>
                    </a:p>
                  </a:txBody>
                  <a:tcPr marL="90000" marR="90000" marT="18000" marB="18000" anchor="ctr">
                    <a:lnL>
                      <a:noFill/>
                    </a:lnL>
                    <a:lnR>
                      <a:noFill/>
                    </a:lnR>
                    <a:lnT>
                      <a:noFill/>
                    </a:lnT>
                    <a:lnB>
                      <a:noFill/>
                    </a:lnB>
                    <a:noFill/>
                  </a:tcPr>
                </a:tc>
              </a:tr>
              <a:tr h="238763">
                <a:tc>
                  <a:txBody>
                    <a:bodyPr/>
                    <a:lstStyle/>
                    <a:p>
                      <a:pPr algn="l" fontAlgn="b"/>
                      <a:r>
                        <a:rPr lang="es-MX" sz="1100" b="0" i="0" u="none" strike="noStrike" dirty="0">
                          <a:solidFill>
                            <a:srgbClr val="000000"/>
                          </a:solidFill>
                          <a:effectLst/>
                          <a:latin typeface="Arial"/>
                        </a:rPr>
                        <a:t>La corrupción</a:t>
                      </a:r>
                    </a:p>
                  </a:txBody>
                  <a:tcPr marL="90000" marR="90000" marT="18000" marB="18000" anchor="ctr">
                    <a:lnL>
                      <a:noFill/>
                    </a:lnL>
                    <a:lnR>
                      <a:noFill/>
                    </a:lnR>
                    <a:lnT>
                      <a:noFill/>
                    </a:lnT>
                    <a:lnB>
                      <a:noFill/>
                    </a:lnB>
                    <a:solidFill>
                      <a:srgbClr val="FFFF99"/>
                    </a:solidFill>
                  </a:tcPr>
                </a:tc>
                <a:tc>
                  <a:txBody>
                    <a:bodyPr/>
                    <a:lstStyle/>
                    <a:p>
                      <a:pPr algn="ctr" fontAlgn="b"/>
                      <a:r>
                        <a:rPr lang="es-MX" sz="1100" b="0" i="0" u="none" strike="noStrike" dirty="0">
                          <a:solidFill>
                            <a:srgbClr val="000000"/>
                          </a:solidFill>
                          <a:effectLst/>
                          <a:latin typeface="Arial"/>
                        </a:rPr>
                        <a:t>16%</a:t>
                      </a:r>
                    </a:p>
                  </a:txBody>
                  <a:tcPr marL="90000" marR="90000" marT="18000" marB="18000" anchor="ctr">
                    <a:lnL>
                      <a:noFill/>
                    </a:lnL>
                    <a:lnR>
                      <a:noFill/>
                    </a:lnR>
                    <a:lnT>
                      <a:noFill/>
                    </a:lnT>
                    <a:lnB>
                      <a:noFill/>
                    </a:lnB>
                    <a:solidFill>
                      <a:srgbClr val="FFFF99"/>
                    </a:solidFill>
                  </a:tcPr>
                </a:tc>
              </a:tr>
              <a:tr h="238763">
                <a:tc>
                  <a:txBody>
                    <a:bodyPr/>
                    <a:lstStyle/>
                    <a:p>
                      <a:pPr algn="l" fontAlgn="b"/>
                      <a:r>
                        <a:rPr lang="es-MX" sz="1100" b="0" i="0" u="none" strike="noStrike" dirty="0">
                          <a:solidFill>
                            <a:srgbClr val="000000"/>
                          </a:solidFill>
                          <a:effectLst/>
                          <a:latin typeface="Arial"/>
                        </a:rPr>
                        <a:t>La violencia</a:t>
                      </a:r>
                    </a:p>
                  </a:txBody>
                  <a:tcPr marL="90000" marR="90000" marT="18000" marB="18000" anchor="ctr">
                    <a:lnL>
                      <a:noFill/>
                    </a:lnL>
                    <a:lnR>
                      <a:noFill/>
                    </a:lnR>
                    <a:lnT>
                      <a:noFill/>
                    </a:lnT>
                    <a:lnB>
                      <a:noFill/>
                    </a:lnB>
                    <a:noFill/>
                  </a:tcPr>
                </a:tc>
                <a:tc>
                  <a:txBody>
                    <a:bodyPr/>
                    <a:lstStyle/>
                    <a:p>
                      <a:pPr algn="ctr" fontAlgn="b"/>
                      <a:r>
                        <a:rPr lang="es-MX" sz="1100" b="0" i="0" u="none" strike="noStrike" dirty="0">
                          <a:solidFill>
                            <a:srgbClr val="000000"/>
                          </a:solidFill>
                          <a:effectLst/>
                          <a:latin typeface="Arial"/>
                        </a:rPr>
                        <a:t>14%</a:t>
                      </a:r>
                    </a:p>
                  </a:txBody>
                  <a:tcPr marL="90000" marR="90000" marT="18000" marB="18000" anchor="ctr">
                    <a:lnL>
                      <a:noFill/>
                    </a:lnL>
                    <a:lnR>
                      <a:noFill/>
                    </a:lnR>
                    <a:lnT>
                      <a:noFill/>
                    </a:lnT>
                    <a:lnB>
                      <a:noFill/>
                    </a:lnB>
                    <a:noFill/>
                  </a:tcPr>
                </a:tc>
              </a:tr>
              <a:tr h="238763">
                <a:tc>
                  <a:txBody>
                    <a:bodyPr/>
                    <a:lstStyle/>
                    <a:p>
                      <a:pPr algn="l" fontAlgn="b"/>
                      <a:r>
                        <a:rPr lang="es-MX" sz="1100" b="0" i="0" u="none" strike="noStrike" dirty="0">
                          <a:solidFill>
                            <a:srgbClr val="000000"/>
                          </a:solidFill>
                          <a:effectLst/>
                          <a:latin typeface="Arial"/>
                        </a:rPr>
                        <a:t>Empleos mal pagados</a:t>
                      </a:r>
                    </a:p>
                  </a:txBody>
                  <a:tcPr marL="90000" marR="90000" marT="18000" marB="18000" anchor="ctr">
                    <a:lnL>
                      <a:noFill/>
                    </a:lnL>
                    <a:lnR>
                      <a:noFill/>
                    </a:lnR>
                    <a:lnT>
                      <a:noFill/>
                    </a:lnT>
                    <a:lnB>
                      <a:noFill/>
                    </a:lnB>
                    <a:solidFill>
                      <a:srgbClr val="FFFF99"/>
                    </a:solidFill>
                  </a:tcPr>
                </a:tc>
                <a:tc>
                  <a:txBody>
                    <a:bodyPr/>
                    <a:lstStyle/>
                    <a:p>
                      <a:pPr algn="ctr" fontAlgn="b"/>
                      <a:r>
                        <a:rPr lang="es-MX" sz="1100" b="0" i="0" u="none" strike="noStrike" dirty="0">
                          <a:solidFill>
                            <a:srgbClr val="000000"/>
                          </a:solidFill>
                          <a:effectLst/>
                          <a:latin typeface="Arial"/>
                        </a:rPr>
                        <a:t>4%</a:t>
                      </a:r>
                    </a:p>
                  </a:txBody>
                  <a:tcPr marL="90000" marR="90000" marT="18000" marB="18000" anchor="ctr">
                    <a:lnL>
                      <a:noFill/>
                    </a:lnL>
                    <a:lnR>
                      <a:noFill/>
                    </a:lnR>
                    <a:lnT>
                      <a:noFill/>
                    </a:lnT>
                    <a:lnB>
                      <a:noFill/>
                    </a:lnB>
                    <a:solidFill>
                      <a:srgbClr val="FFFF99"/>
                    </a:solidFill>
                  </a:tcPr>
                </a:tc>
              </a:tr>
              <a:tr h="238763">
                <a:tc>
                  <a:txBody>
                    <a:bodyPr/>
                    <a:lstStyle/>
                    <a:p>
                      <a:pPr algn="l" fontAlgn="b"/>
                      <a:r>
                        <a:rPr lang="es-MX" sz="1100" b="0" i="0" u="none" strike="noStrike" dirty="0">
                          <a:solidFill>
                            <a:srgbClr val="000000"/>
                          </a:solidFill>
                          <a:effectLst/>
                          <a:latin typeface="Arial"/>
                        </a:rPr>
                        <a:t>Falta de industria de la transformación</a:t>
                      </a:r>
                    </a:p>
                  </a:txBody>
                  <a:tcPr marL="90000" marR="90000" marT="18000" marB="18000" anchor="ctr">
                    <a:lnL>
                      <a:noFill/>
                    </a:lnL>
                    <a:lnR>
                      <a:noFill/>
                    </a:lnR>
                    <a:lnT>
                      <a:noFill/>
                    </a:lnT>
                    <a:lnB>
                      <a:noFill/>
                    </a:lnB>
                    <a:noFill/>
                  </a:tcPr>
                </a:tc>
                <a:tc>
                  <a:txBody>
                    <a:bodyPr/>
                    <a:lstStyle/>
                    <a:p>
                      <a:pPr algn="ctr" fontAlgn="b"/>
                      <a:r>
                        <a:rPr lang="es-MX" sz="1100" b="0" i="0" u="none" strike="noStrike" dirty="0">
                          <a:solidFill>
                            <a:srgbClr val="000000"/>
                          </a:solidFill>
                          <a:effectLst/>
                          <a:latin typeface="Arial"/>
                        </a:rPr>
                        <a:t>4%</a:t>
                      </a:r>
                    </a:p>
                  </a:txBody>
                  <a:tcPr marL="90000" marR="90000" marT="18000" marB="18000" anchor="ctr">
                    <a:lnL>
                      <a:noFill/>
                    </a:lnL>
                    <a:lnR>
                      <a:noFill/>
                    </a:lnR>
                    <a:lnT>
                      <a:noFill/>
                    </a:lnT>
                    <a:lnB>
                      <a:noFill/>
                    </a:lnB>
                    <a:noFill/>
                  </a:tcPr>
                </a:tc>
              </a:tr>
              <a:tr h="238763">
                <a:tc>
                  <a:txBody>
                    <a:bodyPr/>
                    <a:lstStyle/>
                    <a:p>
                      <a:pPr algn="l" fontAlgn="b"/>
                      <a:r>
                        <a:rPr lang="es-MX" sz="1100" b="0" i="0" u="none" strike="noStrike" dirty="0">
                          <a:solidFill>
                            <a:srgbClr val="000000"/>
                          </a:solidFill>
                          <a:effectLst/>
                          <a:latin typeface="Arial"/>
                        </a:rPr>
                        <a:t>La Narcocultura</a:t>
                      </a:r>
                    </a:p>
                  </a:txBody>
                  <a:tcPr marL="90000" marR="90000" marT="18000" marB="18000" anchor="ctr">
                    <a:lnL>
                      <a:noFill/>
                    </a:lnL>
                    <a:lnR>
                      <a:noFill/>
                    </a:lnR>
                    <a:lnT>
                      <a:noFill/>
                    </a:lnT>
                    <a:lnB>
                      <a:noFill/>
                    </a:lnB>
                    <a:solidFill>
                      <a:srgbClr val="FFFF99"/>
                    </a:solidFill>
                  </a:tcPr>
                </a:tc>
                <a:tc>
                  <a:txBody>
                    <a:bodyPr/>
                    <a:lstStyle/>
                    <a:p>
                      <a:pPr algn="ctr" fontAlgn="b"/>
                      <a:r>
                        <a:rPr lang="es-MX" sz="1100" b="0" i="0" u="none" strike="noStrike" dirty="0">
                          <a:solidFill>
                            <a:srgbClr val="000000"/>
                          </a:solidFill>
                          <a:effectLst/>
                          <a:latin typeface="Arial"/>
                        </a:rPr>
                        <a:t>4%</a:t>
                      </a:r>
                    </a:p>
                  </a:txBody>
                  <a:tcPr marL="90000" marR="90000" marT="18000" marB="18000" anchor="ctr">
                    <a:lnL>
                      <a:noFill/>
                    </a:lnL>
                    <a:lnR>
                      <a:noFill/>
                    </a:lnR>
                    <a:lnT>
                      <a:noFill/>
                    </a:lnT>
                    <a:lnB>
                      <a:noFill/>
                    </a:lnB>
                    <a:solidFill>
                      <a:srgbClr val="FFFF99"/>
                    </a:solidFill>
                  </a:tcPr>
                </a:tc>
              </a:tr>
              <a:tr h="238763">
                <a:tc>
                  <a:txBody>
                    <a:bodyPr/>
                    <a:lstStyle/>
                    <a:p>
                      <a:pPr algn="l" fontAlgn="b"/>
                      <a:r>
                        <a:rPr lang="es-MX" sz="1100" b="0" i="0" u="none" strike="noStrike" dirty="0">
                          <a:solidFill>
                            <a:srgbClr val="000000"/>
                          </a:solidFill>
                          <a:effectLst/>
                          <a:latin typeface="Arial"/>
                        </a:rPr>
                        <a:t>Narcotráfico</a:t>
                      </a:r>
                    </a:p>
                  </a:txBody>
                  <a:tcPr marL="90000" marR="90000" marT="18000" marB="18000" anchor="ctr">
                    <a:lnL>
                      <a:noFill/>
                    </a:lnL>
                    <a:lnR>
                      <a:noFill/>
                    </a:lnR>
                    <a:lnT>
                      <a:noFill/>
                    </a:lnT>
                    <a:lnB>
                      <a:noFill/>
                    </a:lnB>
                    <a:noFill/>
                  </a:tcPr>
                </a:tc>
                <a:tc>
                  <a:txBody>
                    <a:bodyPr/>
                    <a:lstStyle/>
                    <a:p>
                      <a:pPr algn="ctr" fontAlgn="b"/>
                      <a:r>
                        <a:rPr lang="es-MX" sz="1100" b="0" i="0" u="none" strike="noStrike" dirty="0">
                          <a:solidFill>
                            <a:srgbClr val="000000"/>
                          </a:solidFill>
                          <a:effectLst/>
                          <a:latin typeface="Arial"/>
                        </a:rPr>
                        <a:t>4%</a:t>
                      </a:r>
                    </a:p>
                  </a:txBody>
                  <a:tcPr marL="90000" marR="90000" marT="18000" marB="18000" anchor="ctr">
                    <a:lnL>
                      <a:noFill/>
                    </a:lnL>
                    <a:lnR>
                      <a:noFill/>
                    </a:lnR>
                    <a:lnT>
                      <a:noFill/>
                    </a:lnT>
                    <a:lnB>
                      <a:noFill/>
                    </a:lnB>
                    <a:noFill/>
                  </a:tcPr>
                </a:tc>
              </a:tr>
              <a:tr h="238763">
                <a:tc>
                  <a:txBody>
                    <a:bodyPr/>
                    <a:lstStyle/>
                    <a:p>
                      <a:pPr algn="l" fontAlgn="b"/>
                      <a:r>
                        <a:rPr lang="es-MX" sz="1100" b="0" i="0" u="none" strike="noStrike" dirty="0">
                          <a:solidFill>
                            <a:srgbClr val="000000"/>
                          </a:solidFill>
                          <a:effectLst/>
                          <a:latin typeface="Arial"/>
                        </a:rPr>
                        <a:t>Falta de liderazgo</a:t>
                      </a:r>
                    </a:p>
                  </a:txBody>
                  <a:tcPr marL="90000" marR="90000" marT="18000" marB="18000" anchor="ctr">
                    <a:lnL>
                      <a:noFill/>
                    </a:lnL>
                    <a:lnR>
                      <a:noFill/>
                    </a:lnR>
                    <a:lnT>
                      <a:noFill/>
                    </a:lnT>
                    <a:lnB>
                      <a:noFill/>
                    </a:lnB>
                    <a:solidFill>
                      <a:srgbClr val="FFFF99"/>
                    </a:solidFill>
                  </a:tcPr>
                </a:tc>
                <a:tc>
                  <a:txBody>
                    <a:bodyPr/>
                    <a:lstStyle/>
                    <a:p>
                      <a:pPr algn="ctr" fontAlgn="b"/>
                      <a:r>
                        <a:rPr lang="es-MX" sz="1100" b="0" i="0" u="none" strike="noStrike" dirty="0">
                          <a:solidFill>
                            <a:srgbClr val="000000"/>
                          </a:solidFill>
                          <a:effectLst/>
                          <a:latin typeface="Arial"/>
                        </a:rPr>
                        <a:t>3%</a:t>
                      </a:r>
                    </a:p>
                  </a:txBody>
                  <a:tcPr marL="90000" marR="90000" marT="18000" marB="18000" anchor="ctr">
                    <a:lnL>
                      <a:noFill/>
                    </a:lnL>
                    <a:lnR>
                      <a:noFill/>
                    </a:lnR>
                    <a:lnT>
                      <a:noFill/>
                    </a:lnT>
                    <a:lnB>
                      <a:noFill/>
                    </a:lnB>
                    <a:solidFill>
                      <a:srgbClr val="FFFF99"/>
                    </a:solidFill>
                  </a:tcPr>
                </a:tc>
              </a:tr>
              <a:tr h="238763">
                <a:tc>
                  <a:txBody>
                    <a:bodyPr/>
                    <a:lstStyle/>
                    <a:p>
                      <a:pPr algn="l" fontAlgn="b"/>
                      <a:r>
                        <a:rPr lang="es-MX" sz="1100" b="0" i="0" u="none" strike="noStrike" dirty="0">
                          <a:solidFill>
                            <a:srgbClr val="000000"/>
                          </a:solidFill>
                          <a:effectLst/>
                          <a:latin typeface="Arial"/>
                        </a:rPr>
                        <a:t>Cultura del mínimo esfuerzo</a:t>
                      </a:r>
                    </a:p>
                  </a:txBody>
                  <a:tcPr marL="90000" marR="90000" marT="18000" marB="18000" anchor="ctr">
                    <a:lnL>
                      <a:noFill/>
                    </a:lnL>
                    <a:lnR>
                      <a:noFill/>
                    </a:lnR>
                    <a:lnT>
                      <a:noFill/>
                    </a:lnT>
                    <a:lnB>
                      <a:noFill/>
                    </a:lnB>
                    <a:noFill/>
                  </a:tcPr>
                </a:tc>
                <a:tc>
                  <a:txBody>
                    <a:bodyPr/>
                    <a:lstStyle/>
                    <a:p>
                      <a:pPr algn="ctr" fontAlgn="b"/>
                      <a:r>
                        <a:rPr lang="es-MX" sz="1100" b="0" i="0" u="none" strike="noStrike" dirty="0">
                          <a:solidFill>
                            <a:srgbClr val="000000"/>
                          </a:solidFill>
                          <a:effectLst/>
                          <a:latin typeface="Arial"/>
                        </a:rPr>
                        <a:t>1%</a:t>
                      </a:r>
                    </a:p>
                  </a:txBody>
                  <a:tcPr marL="90000" marR="90000" marT="18000" marB="18000" anchor="ctr">
                    <a:lnL>
                      <a:noFill/>
                    </a:lnL>
                    <a:lnR>
                      <a:noFill/>
                    </a:lnR>
                    <a:lnT>
                      <a:noFill/>
                    </a:lnT>
                    <a:lnB>
                      <a:noFill/>
                    </a:lnB>
                    <a:noFill/>
                  </a:tcPr>
                </a:tc>
              </a:tr>
              <a:tr h="238763">
                <a:tc>
                  <a:txBody>
                    <a:bodyPr/>
                    <a:lstStyle/>
                    <a:p>
                      <a:pPr algn="l" fontAlgn="b"/>
                      <a:r>
                        <a:rPr lang="es-MX" sz="1100" b="0" i="0" u="none" strike="noStrike" dirty="0">
                          <a:solidFill>
                            <a:srgbClr val="000000"/>
                          </a:solidFill>
                          <a:effectLst/>
                          <a:latin typeface="Arial"/>
                        </a:rPr>
                        <a:t>Desempleo </a:t>
                      </a:r>
                    </a:p>
                  </a:txBody>
                  <a:tcPr marL="90000" marR="90000" marT="18000" marB="18000" anchor="ctr">
                    <a:lnL>
                      <a:noFill/>
                    </a:lnL>
                    <a:lnR>
                      <a:noFill/>
                    </a:lnR>
                    <a:lnT>
                      <a:noFill/>
                    </a:lnT>
                    <a:lnB>
                      <a:noFill/>
                    </a:lnB>
                    <a:solidFill>
                      <a:srgbClr val="FFFF99"/>
                    </a:solidFill>
                  </a:tcPr>
                </a:tc>
                <a:tc>
                  <a:txBody>
                    <a:bodyPr/>
                    <a:lstStyle/>
                    <a:p>
                      <a:pPr algn="ctr" fontAlgn="b"/>
                      <a:r>
                        <a:rPr lang="es-MX" sz="1100" b="0" i="0" u="none" strike="noStrike" dirty="0">
                          <a:solidFill>
                            <a:srgbClr val="000000"/>
                          </a:solidFill>
                          <a:effectLst/>
                          <a:latin typeface="Arial"/>
                        </a:rPr>
                        <a:t>1%</a:t>
                      </a:r>
                    </a:p>
                  </a:txBody>
                  <a:tcPr marL="90000" marR="90000" marT="18000" marB="18000" anchor="ctr">
                    <a:lnL>
                      <a:noFill/>
                    </a:lnL>
                    <a:lnR>
                      <a:noFill/>
                    </a:lnR>
                    <a:lnT>
                      <a:noFill/>
                    </a:lnT>
                    <a:lnB>
                      <a:noFill/>
                    </a:lnB>
                    <a:solidFill>
                      <a:srgbClr val="FFFF99"/>
                    </a:solidFill>
                  </a:tcPr>
                </a:tc>
              </a:tr>
              <a:tr h="238763">
                <a:tc>
                  <a:txBody>
                    <a:bodyPr/>
                    <a:lstStyle/>
                    <a:p>
                      <a:pPr algn="l" fontAlgn="b"/>
                      <a:r>
                        <a:rPr lang="es-MX" sz="1100" b="0" i="0" u="none" strike="noStrike" dirty="0">
                          <a:solidFill>
                            <a:srgbClr val="000000"/>
                          </a:solidFill>
                          <a:effectLst/>
                          <a:latin typeface="Arial"/>
                        </a:rPr>
                        <a:t>Falta crecimiento económico</a:t>
                      </a:r>
                    </a:p>
                  </a:txBody>
                  <a:tcPr marL="90000" marR="90000" marT="18000" marB="18000" anchor="ctr">
                    <a:lnL>
                      <a:noFill/>
                    </a:lnL>
                    <a:lnR>
                      <a:noFill/>
                    </a:lnR>
                    <a:lnT>
                      <a:noFill/>
                    </a:lnT>
                    <a:lnB>
                      <a:noFill/>
                    </a:lnB>
                    <a:noFill/>
                  </a:tcPr>
                </a:tc>
                <a:tc>
                  <a:txBody>
                    <a:bodyPr/>
                    <a:lstStyle/>
                    <a:p>
                      <a:pPr algn="ctr" fontAlgn="b"/>
                      <a:r>
                        <a:rPr lang="es-MX" sz="1100" b="0" i="0" u="none" strike="noStrike" dirty="0">
                          <a:solidFill>
                            <a:srgbClr val="000000"/>
                          </a:solidFill>
                          <a:effectLst/>
                          <a:latin typeface="Arial"/>
                        </a:rPr>
                        <a:t>1%</a:t>
                      </a:r>
                    </a:p>
                  </a:txBody>
                  <a:tcPr marL="90000" marR="90000" marT="18000" marB="18000" anchor="ctr">
                    <a:lnL>
                      <a:noFill/>
                    </a:lnL>
                    <a:lnR>
                      <a:noFill/>
                    </a:lnR>
                    <a:lnT>
                      <a:noFill/>
                    </a:lnT>
                    <a:lnB>
                      <a:noFill/>
                    </a:lnB>
                    <a:noFill/>
                  </a:tcPr>
                </a:tc>
              </a:tr>
              <a:tr h="238763">
                <a:tc>
                  <a:txBody>
                    <a:bodyPr/>
                    <a:lstStyle/>
                    <a:p>
                      <a:pPr algn="l" fontAlgn="b"/>
                      <a:r>
                        <a:rPr lang="es-MX" sz="1100" b="0" i="0" u="none" strike="noStrike" dirty="0">
                          <a:solidFill>
                            <a:srgbClr val="000000"/>
                          </a:solidFill>
                          <a:effectLst/>
                          <a:latin typeface="Arial"/>
                        </a:rPr>
                        <a:t>Falta </a:t>
                      </a:r>
                      <a:r>
                        <a:rPr lang="es-MX" sz="1100" b="0" i="0" u="none" strike="noStrike" dirty="0" smtClean="0">
                          <a:solidFill>
                            <a:srgbClr val="000000"/>
                          </a:solidFill>
                          <a:effectLst/>
                          <a:latin typeface="Arial"/>
                        </a:rPr>
                        <a:t>credibilidad en </a:t>
                      </a:r>
                      <a:r>
                        <a:rPr lang="es-MX" sz="1100" b="0" i="0" u="none" strike="noStrike" dirty="0">
                          <a:solidFill>
                            <a:srgbClr val="000000"/>
                          </a:solidFill>
                          <a:effectLst/>
                          <a:latin typeface="Arial"/>
                        </a:rPr>
                        <a:t>el gobierno</a:t>
                      </a:r>
                    </a:p>
                  </a:txBody>
                  <a:tcPr marL="90000" marR="90000" marT="18000" marB="18000" anchor="ctr">
                    <a:lnL>
                      <a:noFill/>
                    </a:lnL>
                    <a:lnR>
                      <a:noFill/>
                    </a:lnR>
                    <a:lnT>
                      <a:noFill/>
                    </a:lnT>
                    <a:lnB>
                      <a:noFill/>
                    </a:lnB>
                    <a:solidFill>
                      <a:srgbClr val="FFFF99"/>
                    </a:solidFill>
                  </a:tcPr>
                </a:tc>
                <a:tc>
                  <a:txBody>
                    <a:bodyPr/>
                    <a:lstStyle/>
                    <a:p>
                      <a:pPr algn="ctr" fontAlgn="b"/>
                      <a:r>
                        <a:rPr lang="es-MX" sz="1100" b="0" i="0" u="none" strike="noStrike" dirty="0">
                          <a:solidFill>
                            <a:srgbClr val="000000"/>
                          </a:solidFill>
                          <a:effectLst/>
                          <a:latin typeface="Arial"/>
                        </a:rPr>
                        <a:t>1%</a:t>
                      </a:r>
                    </a:p>
                  </a:txBody>
                  <a:tcPr marL="90000" marR="90000" marT="18000" marB="18000" anchor="ctr">
                    <a:lnL>
                      <a:noFill/>
                    </a:lnL>
                    <a:lnR>
                      <a:noFill/>
                    </a:lnR>
                    <a:lnT>
                      <a:noFill/>
                    </a:lnT>
                    <a:lnB>
                      <a:noFill/>
                    </a:lnB>
                    <a:solidFill>
                      <a:srgbClr val="FFFF99"/>
                    </a:solidFill>
                  </a:tcPr>
                </a:tc>
              </a:tr>
              <a:tr h="238763">
                <a:tc>
                  <a:txBody>
                    <a:bodyPr/>
                    <a:lstStyle/>
                    <a:p>
                      <a:pPr algn="l" fontAlgn="b"/>
                      <a:r>
                        <a:rPr lang="es-MX" sz="1100" b="0" i="0" u="none" strike="noStrike" dirty="0">
                          <a:solidFill>
                            <a:srgbClr val="000000"/>
                          </a:solidFill>
                          <a:effectLst/>
                          <a:latin typeface="Arial"/>
                        </a:rPr>
                        <a:t>Falta cultura</a:t>
                      </a:r>
                    </a:p>
                  </a:txBody>
                  <a:tcPr marL="90000" marR="90000" marT="18000" marB="18000" anchor="ctr">
                    <a:lnL>
                      <a:noFill/>
                    </a:lnL>
                    <a:lnR>
                      <a:noFill/>
                    </a:lnR>
                    <a:lnT>
                      <a:noFill/>
                    </a:lnT>
                    <a:lnB>
                      <a:noFill/>
                    </a:lnB>
                    <a:noFill/>
                  </a:tcPr>
                </a:tc>
                <a:tc>
                  <a:txBody>
                    <a:bodyPr/>
                    <a:lstStyle/>
                    <a:p>
                      <a:pPr algn="ctr" fontAlgn="b"/>
                      <a:r>
                        <a:rPr lang="es-MX" sz="1100" b="0" i="0" u="none" strike="noStrike" dirty="0">
                          <a:solidFill>
                            <a:srgbClr val="000000"/>
                          </a:solidFill>
                          <a:effectLst/>
                          <a:latin typeface="Arial"/>
                        </a:rPr>
                        <a:t>1%</a:t>
                      </a:r>
                    </a:p>
                  </a:txBody>
                  <a:tcPr marL="90000" marR="90000" marT="18000" marB="18000" anchor="ctr">
                    <a:lnL>
                      <a:noFill/>
                    </a:lnL>
                    <a:lnR>
                      <a:noFill/>
                    </a:lnR>
                    <a:lnT>
                      <a:noFill/>
                    </a:lnT>
                    <a:lnB>
                      <a:noFill/>
                    </a:lnB>
                    <a:noFill/>
                  </a:tcPr>
                </a:tc>
              </a:tr>
              <a:tr h="238763">
                <a:tc>
                  <a:txBody>
                    <a:bodyPr/>
                    <a:lstStyle/>
                    <a:p>
                      <a:pPr algn="l" fontAlgn="b"/>
                      <a:r>
                        <a:rPr lang="es-MX" sz="1100" b="0" i="0" u="none" strike="noStrike" dirty="0">
                          <a:solidFill>
                            <a:srgbClr val="000000"/>
                          </a:solidFill>
                          <a:effectLst/>
                          <a:latin typeface="Arial"/>
                        </a:rPr>
                        <a:t>Falta de recursos</a:t>
                      </a:r>
                    </a:p>
                  </a:txBody>
                  <a:tcPr marL="90000" marR="90000" marT="18000" marB="18000" anchor="ctr">
                    <a:lnL>
                      <a:noFill/>
                    </a:lnL>
                    <a:lnR>
                      <a:noFill/>
                    </a:lnR>
                    <a:lnT>
                      <a:noFill/>
                    </a:lnT>
                    <a:lnB>
                      <a:noFill/>
                    </a:lnB>
                    <a:solidFill>
                      <a:srgbClr val="FFFF99"/>
                    </a:solidFill>
                  </a:tcPr>
                </a:tc>
                <a:tc>
                  <a:txBody>
                    <a:bodyPr/>
                    <a:lstStyle/>
                    <a:p>
                      <a:pPr algn="ctr" fontAlgn="b"/>
                      <a:r>
                        <a:rPr lang="es-MX" sz="1100" b="0" i="0" u="none" strike="noStrike" dirty="0">
                          <a:solidFill>
                            <a:srgbClr val="000000"/>
                          </a:solidFill>
                          <a:effectLst/>
                          <a:latin typeface="Arial"/>
                        </a:rPr>
                        <a:t>1%</a:t>
                      </a:r>
                    </a:p>
                  </a:txBody>
                  <a:tcPr marL="90000" marR="90000" marT="18000" marB="18000" anchor="ctr">
                    <a:lnL>
                      <a:noFill/>
                    </a:lnL>
                    <a:lnR>
                      <a:noFill/>
                    </a:lnR>
                    <a:lnT>
                      <a:noFill/>
                    </a:lnT>
                    <a:lnB>
                      <a:noFill/>
                    </a:lnB>
                    <a:solidFill>
                      <a:srgbClr val="FFFF99"/>
                    </a:solidFill>
                  </a:tcPr>
                </a:tc>
              </a:tr>
              <a:tr h="238763">
                <a:tc>
                  <a:txBody>
                    <a:bodyPr/>
                    <a:lstStyle/>
                    <a:p>
                      <a:pPr algn="l" fontAlgn="b"/>
                      <a:r>
                        <a:rPr lang="es-MX" sz="1100" b="0" i="0" u="none" strike="noStrike" dirty="0">
                          <a:solidFill>
                            <a:srgbClr val="000000"/>
                          </a:solidFill>
                          <a:effectLst/>
                          <a:latin typeface="Arial"/>
                        </a:rPr>
                        <a:t>Otras c/menos menciones</a:t>
                      </a:r>
                    </a:p>
                  </a:txBody>
                  <a:tcPr marL="90000" marR="90000" marT="18000" marB="18000" anchor="ctr">
                    <a:lnL>
                      <a:noFill/>
                    </a:lnL>
                    <a:lnR>
                      <a:noFill/>
                    </a:lnR>
                    <a:lnT>
                      <a:noFill/>
                    </a:lnT>
                    <a:lnB w="12700" cap="flat" cmpd="sng" algn="ctr">
                      <a:solidFill>
                        <a:schemeClr val="tx1">
                          <a:lumMod val="50000"/>
                        </a:schemeClr>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Arial"/>
                        </a:rPr>
                        <a:t>11%</a:t>
                      </a:r>
                    </a:p>
                  </a:txBody>
                  <a:tcPr marL="90000" marR="90000" marT="18000" marB="18000" anchor="ctr">
                    <a:lnL>
                      <a:noFill/>
                    </a:lnL>
                    <a:lnR>
                      <a:noFill/>
                    </a:lnR>
                    <a:lnT>
                      <a:noFill/>
                    </a:lnT>
                    <a:lnB w="12700" cap="flat" cmpd="sng" algn="ctr">
                      <a:solidFill>
                        <a:schemeClr val="tx1">
                          <a:lumMod val="50000"/>
                        </a:schemeClr>
                      </a:solidFill>
                      <a:prstDash val="solid"/>
                      <a:round/>
                      <a:headEnd type="none" w="med" len="med"/>
                      <a:tailEnd type="none" w="med" len="med"/>
                    </a:lnB>
                    <a:noFill/>
                  </a:tcPr>
                </a:tc>
              </a:tr>
            </a:tbl>
          </a:graphicData>
        </a:graphic>
      </p:graphicFrame>
      <p:graphicFrame>
        <p:nvGraphicFramePr>
          <p:cNvPr id="21" name="20 Tabla"/>
          <p:cNvGraphicFramePr>
            <a:graphicFrameLocks noGrp="1"/>
          </p:cNvGraphicFramePr>
          <p:nvPr>
            <p:extLst>
              <p:ext uri="{D42A27DB-BD31-4B8C-83A1-F6EECF244321}">
                <p14:modId xmlns:p14="http://schemas.microsoft.com/office/powerpoint/2010/main" val="668822523"/>
              </p:ext>
            </p:extLst>
          </p:nvPr>
        </p:nvGraphicFramePr>
        <p:xfrm>
          <a:off x="3296376" y="1707432"/>
          <a:ext cx="2571768" cy="4457872"/>
        </p:xfrm>
        <a:graphic>
          <a:graphicData uri="http://schemas.openxmlformats.org/drawingml/2006/table">
            <a:tbl>
              <a:tblPr/>
              <a:tblGrid>
                <a:gridCol w="1822038"/>
                <a:gridCol w="749730"/>
              </a:tblGrid>
              <a:tr h="346359">
                <a:tc>
                  <a:txBody>
                    <a:bodyPr/>
                    <a:lstStyle/>
                    <a:p>
                      <a:pPr algn="l" fontAlgn="b"/>
                      <a:r>
                        <a:rPr lang="es-MX" sz="1200" b="1" i="0" u="none" strike="noStrike" dirty="0" smtClean="0">
                          <a:solidFill>
                            <a:schemeClr val="tx1"/>
                          </a:solidFill>
                          <a:latin typeface="Arial" pitchFamily="34" charset="0"/>
                          <a:cs typeface="Arial" pitchFamily="34" charset="0"/>
                        </a:rPr>
                        <a:t>Empresarios</a:t>
                      </a:r>
                      <a:endParaRPr lang="es-ES" sz="1200" b="1" i="0" u="none" strike="noStrike" dirty="0">
                        <a:solidFill>
                          <a:schemeClr val="tx1"/>
                        </a:solidFill>
                        <a:latin typeface="Arial" pitchFamily="34" charset="0"/>
                        <a:cs typeface="Arial" pitchFamily="34" charset="0"/>
                      </a:endParaRPr>
                    </a:p>
                  </a:txBody>
                  <a:tcPr marL="90000" marR="90000" marT="46800" marB="46800" anchor="ctr">
                    <a:lnL>
                      <a:noFill/>
                    </a:lnL>
                    <a:lnR>
                      <a:noFill/>
                    </a:lnR>
                    <a:lnT>
                      <a:noFill/>
                    </a:lnT>
                    <a:lnB>
                      <a:noFill/>
                    </a:lnB>
                    <a:solidFill>
                      <a:srgbClr val="00B050"/>
                    </a:solidFill>
                  </a:tcPr>
                </a:tc>
                <a:tc>
                  <a:txBody>
                    <a:bodyPr/>
                    <a:lstStyle/>
                    <a:p>
                      <a:pPr algn="ctr" fontAlgn="b"/>
                      <a:r>
                        <a:rPr lang="es-MX" sz="1200" b="1" i="0" u="none" strike="noStrike" dirty="0" smtClean="0">
                          <a:solidFill>
                            <a:schemeClr val="tx1"/>
                          </a:solidFill>
                          <a:latin typeface="Arial" pitchFamily="34" charset="0"/>
                          <a:cs typeface="Arial" pitchFamily="34" charset="0"/>
                        </a:rPr>
                        <a:t>%</a:t>
                      </a:r>
                      <a:endParaRPr lang="es-ES" sz="1200" b="1" i="0" u="none" strike="noStrike" dirty="0">
                        <a:solidFill>
                          <a:schemeClr val="tx1"/>
                        </a:solidFill>
                        <a:latin typeface="Arial" pitchFamily="34" charset="0"/>
                        <a:cs typeface="Arial" pitchFamily="34" charset="0"/>
                      </a:endParaRPr>
                    </a:p>
                  </a:txBody>
                  <a:tcPr marL="90000" marR="90000" marT="46800" marB="46800" anchor="ctr">
                    <a:lnL>
                      <a:noFill/>
                    </a:lnL>
                    <a:lnR>
                      <a:noFill/>
                    </a:lnR>
                    <a:lnT>
                      <a:noFill/>
                    </a:lnT>
                    <a:lnB>
                      <a:noFill/>
                    </a:lnB>
                    <a:solidFill>
                      <a:srgbClr val="00B050"/>
                    </a:solidFill>
                  </a:tcPr>
                </a:tc>
              </a:tr>
              <a:tr h="238763">
                <a:tc>
                  <a:txBody>
                    <a:bodyPr/>
                    <a:lstStyle/>
                    <a:p>
                      <a:pPr algn="l" fontAlgn="b"/>
                      <a:r>
                        <a:rPr lang="es-MX" sz="1100" b="0" i="0" u="none" strike="noStrike" dirty="0">
                          <a:solidFill>
                            <a:srgbClr val="000000"/>
                          </a:solidFill>
                          <a:effectLst/>
                          <a:latin typeface="+mj-lt"/>
                        </a:rPr>
                        <a:t>La corrupción</a:t>
                      </a:r>
                    </a:p>
                  </a:txBody>
                  <a:tcPr marL="90000" marR="90000" marT="18000" marB="18000" anchor="ctr">
                    <a:lnL>
                      <a:noFill/>
                    </a:lnL>
                    <a:lnR>
                      <a:noFill/>
                    </a:lnR>
                    <a:lnT>
                      <a:noFill/>
                    </a:lnT>
                    <a:lnB>
                      <a:noFill/>
                    </a:lnB>
                    <a:noFill/>
                  </a:tcPr>
                </a:tc>
                <a:tc>
                  <a:txBody>
                    <a:bodyPr/>
                    <a:lstStyle/>
                    <a:p>
                      <a:pPr algn="ctr" fontAlgn="b"/>
                      <a:r>
                        <a:rPr lang="es-MX" sz="1100" b="0" i="0" u="none" strike="noStrike" dirty="0">
                          <a:solidFill>
                            <a:srgbClr val="000000"/>
                          </a:solidFill>
                          <a:effectLst/>
                          <a:latin typeface="+mj-lt"/>
                        </a:rPr>
                        <a:t>20%</a:t>
                      </a:r>
                    </a:p>
                  </a:txBody>
                  <a:tcPr marL="90000" marR="90000" marT="18000" marB="18000" anchor="ctr">
                    <a:lnL>
                      <a:noFill/>
                    </a:lnL>
                    <a:lnR>
                      <a:noFill/>
                    </a:lnR>
                    <a:lnT>
                      <a:noFill/>
                    </a:lnT>
                    <a:lnB>
                      <a:noFill/>
                    </a:lnB>
                    <a:noFill/>
                  </a:tcPr>
                </a:tc>
              </a:tr>
              <a:tr h="238763">
                <a:tc>
                  <a:txBody>
                    <a:bodyPr/>
                    <a:lstStyle/>
                    <a:p>
                      <a:pPr algn="l" fontAlgn="b"/>
                      <a:r>
                        <a:rPr lang="es-MX" sz="1100" b="0" i="0" u="none" strike="noStrike" dirty="0" smtClean="0">
                          <a:solidFill>
                            <a:srgbClr val="000000"/>
                          </a:solidFill>
                          <a:effectLst/>
                          <a:latin typeface="+mj-lt"/>
                        </a:rPr>
                        <a:t>Inseguridad/delincuencia</a:t>
                      </a:r>
                      <a:endParaRPr lang="es-MX" sz="1100" b="0" i="0" u="none" strike="noStrike" dirty="0">
                        <a:solidFill>
                          <a:srgbClr val="000000"/>
                        </a:solidFill>
                        <a:effectLst/>
                        <a:latin typeface="+mj-lt"/>
                      </a:endParaRPr>
                    </a:p>
                  </a:txBody>
                  <a:tcPr marL="90000" marR="90000" marT="18000" marB="18000" anchor="ctr">
                    <a:lnL>
                      <a:noFill/>
                    </a:lnL>
                    <a:lnR>
                      <a:noFill/>
                    </a:lnR>
                    <a:lnT>
                      <a:noFill/>
                    </a:lnT>
                    <a:lnB>
                      <a:noFill/>
                    </a:lnB>
                    <a:solidFill>
                      <a:srgbClr val="FFFF99"/>
                    </a:solidFill>
                  </a:tcPr>
                </a:tc>
                <a:tc>
                  <a:txBody>
                    <a:bodyPr/>
                    <a:lstStyle/>
                    <a:p>
                      <a:pPr algn="ctr" fontAlgn="b"/>
                      <a:r>
                        <a:rPr lang="es-MX" sz="1100" b="0" i="0" u="none" strike="noStrike" dirty="0">
                          <a:solidFill>
                            <a:srgbClr val="000000"/>
                          </a:solidFill>
                          <a:effectLst/>
                          <a:latin typeface="+mj-lt"/>
                        </a:rPr>
                        <a:t>15%</a:t>
                      </a:r>
                    </a:p>
                  </a:txBody>
                  <a:tcPr marL="90000" marR="90000" marT="18000" marB="18000" anchor="ctr">
                    <a:lnL>
                      <a:noFill/>
                    </a:lnL>
                    <a:lnR>
                      <a:noFill/>
                    </a:lnR>
                    <a:lnT>
                      <a:noFill/>
                    </a:lnT>
                    <a:lnB>
                      <a:noFill/>
                    </a:lnB>
                    <a:solidFill>
                      <a:srgbClr val="FFFF99"/>
                    </a:solidFill>
                  </a:tcPr>
                </a:tc>
              </a:tr>
              <a:tr h="238763">
                <a:tc>
                  <a:txBody>
                    <a:bodyPr/>
                    <a:lstStyle/>
                    <a:p>
                      <a:pPr algn="l" fontAlgn="b"/>
                      <a:r>
                        <a:rPr lang="es-MX" sz="1100" b="0" i="0" u="none" strike="noStrike" dirty="0">
                          <a:solidFill>
                            <a:srgbClr val="000000"/>
                          </a:solidFill>
                          <a:effectLst/>
                          <a:latin typeface="+mj-lt"/>
                        </a:rPr>
                        <a:t>La violencia</a:t>
                      </a:r>
                    </a:p>
                  </a:txBody>
                  <a:tcPr marL="90000" marR="90000" marT="18000" marB="18000" anchor="ctr">
                    <a:lnL>
                      <a:noFill/>
                    </a:lnL>
                    <a:lnR>
                      <a:noFill/>
                    </a:lnR>
                    <a:lnT>
                      <a:noFill/>
                    </a:lnT>
                    <a:lnB>
                      <a:noFill/>
                    </a:lnB>
                    <a:noFill/>
                  </a:tcPr>
                </a:tc>
                <a:tc>
                  <a:txBody>
                    <a:bodyPr/>
                    <a:lstStyle/>
                    <a:p>
                      <a:pPr algn="ctr" fontAlgn="b"/>
                      <a:r>
                        <a:rPr lang="es-MX" sz="1100" b="0" i="0" u="none" strike="noStrike" dirty="0">
                          <a:solidFill>
                            <a:srgbClr val="000000"/>
                          </a:solidFill>
                          <a:effectLst/>
                          <a:latin typeface="+mj-lt"/>
                        </a:rPr>
                        <a:t>8%</a:t>
                      </a:r>
                    </a:p>
                  </a:txBody>
                  <a:tcPr marL="90000" marR="90000" marT="18000" marB="18000" anchor="ctr">
                    <a:lnL>
                      <a:noFill/>
                    </a:lnL>
                    <a:lnR>
                      <a:noFill/>
                    </a:lnR>
                    <a:lnT>
                      <a:noFill/>
                    </a:lnT>
                    <a:lnB>
                      <a:noFill/>
                    </a:lnB>
                    <a:noFill/>
                  </a:tcPr>
                </a:tc>
              </a:tr>
              <a:tr h="238763">
                <a:tc>
                  <a:txBody>
                    <a:bodyPr/>
                    <a:lstStyle/>
                    <a:p>
                      <a:pPr algn="l" fontAlgn="b"/>
                      <a:r>
                        <a:rPr lang="es-MX" sz="1100" b="0" i="0" u="none" strike="noStrike" dirty="0">
                          <a:solidFill>
                            <a:srgbClr val="000000"/>
                          </a:solidFill>
                          <a:effectLst/>
                          <a:latin typeface="+mj-lt"/>
                        </a:rPr>
                        <a:t>Malos gobiernos/gobernantes</a:t>
                      </a:r>
                    </a:p>
                  </a:txBody>
                  <a:tcPr marL="90000" marR="90000" marT="18000" marB="18000" anchor="ctr">
                    <a:lnL>
                      <a:noFill/>
                    </a:lnL>
                    <a:lnR>
                      <a:noFill/>
                    </a:lnR>
                    <a:lnT>
                      <a:noFill/>
                    </a:lnT>
                    <a:lnB>
                      <a:noFill/>
                    </a:lnB>
                    <a:solidFill>
                      <a:srgbClr val="FFFF99"/>
                    </a:solidFill>
                  </a:tcPr>
                </a:tc>
                <a:tc>
                  <a:txBody>
                    <a:bodyPr/>
                    <a:lstStyle/>
                    <a:p>
                      <a:pPr algn="ctr" fontAlgn="b"/>
                      <a:r>
                        <a:rPr lang="es-MX" sz="1100" b="0" i="0" u="none" strike="noStrike" dirty="0">
                          <a:solidFill>
                            <a:srgbClr val="000000"/>
                          </a:solidFill>
                          <a:effectLst/>
                          <a:latin typeface="+mj-lt"/>
                        </a:rPr>
                        <a:t>7%</a:t>
                      </a:r>
                    </a:p>
                  </a:txBody>
                  <a:tcPr marL="90000" marR="90000" marT="18000" marB="18000" anchor="ctr">
                    <a:lnL>
                      <a:noFill/>
                    </a:lnL>
                    <a:lnR>
                      <a:noFill/>
                    </a:lnR>
                    <a:lnT>
                      <a:noFill/>
                    </a:lnT>
                    <a:lnB>
                      <a:noFill/>
                    </a:lnB>
                    <a:solidFill>
                      <a:srgbClr val="FFFF99"/>
                    </a:solidFill>
                  </a:tcPr>
                </a:tc>
              </a:tr>
              <a:tr h="238763">
                <a:tc>
                  <a:txBody>
                    <a:bodyPr/>
                    <a:lstStyle/>
                    <a:p>
                      <a:pPr algn="l" fontAlgn="b"/>
                      <a:r>
                        <a:rPr lang="es-MX" sz="1100" b="0" i="0" u="none" strike="noStrike" dirty="0">
                          <a:solidFill>
                            <a:srgbClr val="000000"/>
                          </a:solidFill>
                          <a:effectLst/>
                          <a:latin typeface="+mj-lt"/>
                        </a:rPr>
                        <a:t>Falta de industria de la transformación</a:t>
                      </a:r>
                    </a:p>
                  </a:txBody>
                  <a:tcPr marL="90000" marR="90000" marT="18000" marB="18000" anchor="ctr">
                    <a:lnL>
                      <a:noFill/>
                    </a:lnL>
                    <a:lnR>
                      <a:noFill/>
                    </a:lnR>
                    <a:lnT>
                      <a:noFill/>
                    </a:lnT>
                    <a:lnB>
                      <a:noFill/>
                    </a:lnB>
                    <a:noFill/>
                  </a:tcPr>
                </a:tc>
                <a:tc>
                  <a:txBody>
                    <a:bodyPr/>
                    <a:lstStyle/>
                    <a:p>
                      <a:pPr algn="ctr" fontAlgn="b"/>
                      <a:r>
                        <a:rPr lang="es-MX" sz="1100" b="0" i="0" u="none" strike="noStrike" dirty="0">
                          <a:solidFill>
                            <a:srgbClr val="000000"/>
                          </a:solidFill>
                          <a:effectLst/>
                          <a:latin typeface="+mj-lt"/>
                        </a:rPr>
                        <a:t>5%</a:t>
                      </a:r>
                    </a:p>
                  </a:txBody>
                  <a:tcPr marL="90000" marR="90000" marT="18000" marB="18000" anchor="ctr">
                    <a:lnL>
                      <a:noFill/>
                    </a:lnL>
                    <a:lnR>
                      <a:noFill/>
                    </a:lnR>
                    <a:lnT>
                      <a:noFill/>
                    </a:lnT>
                    <a:lnB>
                      <a:noFill/>
                    </a:lnB>
                    <a:noFill/>
                  </a:tcPr>
                </a:tc>
              </a:tr>
              <a:tr h="238763">
                <a:tc>
                  <a:txBody>
                    <a:bodyPr/>
                    <a:lstStyle/>
                    <a:p>
                      <a:pPr algn="l" fontAlgn="b"/>
                      <a:r>
                        <a:rPr lang="es-MX" sz="1100" b="0" i="0" u="none" strike="noStrike" dirty="0">
                          <a:solidFill>
                            <a:srgbClr val="000000"/>
                          </a:solidFill>
                          <a:effectLst/>
                          <a:latin typeface="+mj-lt"/>
                        </a:rPr>
                        <a:t>Falta conciencia social</a:t>
                      </a:r>
                    </a:p>
                  </a:txBody>
                  <a:tcPr marL="90000" marR="90000" marT="18000" marB="18000" anchor="ctr">
                    <a:lnL>
                      <a:noFill/>
                    </a:lnL>
                    <a:lnR>
                      <a:noFill/>
                    </a:lnR>
                    <a:lnT>
                      <a:noFill/>
                    </a:lnT>
                    <a:lnB>
                      <a:noFill/>
                    </a:lnB>
                    <a:solidFill>
                      <a:srgbClr val="FFFF99"/>
                    </a:solidFill>
                  </a:tcPr>
                </a:tc>
                <a:tc>
                  <a:txBody>
                    <a:bodyPr/>
                    <a:lstStyle/>
                    <a:p>
                      <a:pPr algn="ctr" fontAlgn="b"/>
                      <a:r>
                        <a:rPr lang="es-MX" sz="1100" b="0" i="0" u="none" strike="noStrike" dirty="0">
                          <a:solidFill>
                            <a:srgbClr val="000000"/>
                          </a:solidFill>
                          <a:effectLst/>
                          <a:latin typeface="+mj-lt"/>
                        </a:rPr>
                        <a:t>4%</a:t>
                      </a:r>
                    </a:p>
                  </a:txBody>
                  <a:tcPr marL="90000" marR="90000" marT="18000" marB="18000" anchor="ctr">
                    <a:lnL>
                      <a:noFill/>
                    </a:lnL>
                    <a:lnR>
                      <a:noFill/>
                    </a:lnR>
                    <a:lnT>
                      <a:noFill/>
                    </a:lnT>
                    <a:lnB>
                      <a:noFill/>
                    </a:lnB>
                    <a:solidFill>
                      <a:srgbClr val="FFFF99"/>
                    </a:solidFill>
                  </a:tcPr>
                </a:tc>
              </a:tr>
              <a:tr h="238763">
                <a:tc>
                  <a:txBody>
                    <a:bodyPr/>
                    <a:lstStyle/>
                    <a:p>
                      <a:pPr algn="l" fontAlgn="b"/>
                      <a:r>
                        <a:rPr lang="es-MX" sz="1100" b="0" i="0" u="none" strike="noStrike" dirty="0">
                          <a:solidFill>
                            <a:srgbClr val="000000"/>
                          </a:solidFill>
                          <a:effectLst/>
                          <a:latin typeface="+mj-lt"/>
                        </a:rPr>
                        <a:t>Falta de proyecto a largo plazo</a:t>
                      </a:r>
                    </a:p>
                  </a:txBody>
                  <a:tcPr marL="90000" marR="90000" marT="18000" marB="18000" anchor="ctr">
                    <a:lnL>
                      <a:noFill/>
                    </a:lnL>
                    <a:lnR>
                      <a:noFill/>
                    </a:lnR>
                    <a:lnT>
                      <a:noFill/>
                    </a:lnT>
                    <a:lnB>
                      <a:noFill/>
                    </a:lnB>
                    <a:noFill/>
                  </a:tcPr>
                </a:tc>
                <a:tc>
                  <a:txBody>
                    <a:bodyPr/>
                    <a:lstStyle/>
                    <a:p>
                      <a:pPr algn="ctr" fontAlgn="b"/>
                      <a:r>
                        <a:rPr lang="es-MX" sz="1100" b="0" i="0" u="none" strike="noStrike" dirty="0">
                          <a:solidFill>
                            <a:srgbClr val="000000"/>
                          </a:solidFill>
                          <a:effectLst/>
                          <a:latin typeface="+mj-lt"/>
                        </a:rPr>
                        <a:t>4%</a:t>
                      </a:r>
                    </a:p>
                  </a:txBody>
                  <a:tcPr marL="90000" marR="90000" marT="18000" marB="18000" anchor="ctr">
                    <a:lnL>
                      <a:noFill/>
                    </a:lnL>
                    <a:lnR>
                      <a:noFill/>
                    </a:lnR>
                    <a:lnT>
                      <a:noFill/>
                    </a:lnT>
                    <a:lnB>
                      <a:noFill/>
                    </a:lnB>
                    <a:noFill/>
                  </a:tcPr>
                </a:tc>
              </a:tr>
              <a:tr h="238763">
                <a:tc>
                  <a:txBody>
                    <a:bodyPr/>
                    <a:lstStyle/>
                    <a:p>
                      <a:pPr algn="l" fontAlgn="b"/>
                      <a:r>
                        <a:rPr lang="es-MX" sz="1100" b="0" i="0" u="none" strike="noStrike" dirty="0">
                          <a:solidFill>
                            <a:srgbClr val="000000"/>
                          </a:solidFill>
                          <a:effectLst/>
                          <a:latin typeface="+mj-lt"/>
                        </a:rPr>
                        <a:t>La Impunidad</a:t>
                      </a:r>
                    </a:p>
                  </a:txBody>
                  <a:tcPr marL="90000" marR="90000" marT="18000" marB="18000" anchor="ctr">
                    <a:lnL>
                      <a:noFill/>
                    </a:lnL>
                    <a:lnR>
                      <a:noFill/>
                    </a:lnR>
                    <a:lnT>
                      <a:noFill/>
                    </a:lnT>
                    <a:lnB>
                      <a:noFill/>
                    </a:lnB>
                    <a:solidFill>
                      <a:srgbClr val="FFFF99"/>
                    </a:solidFill>
                  </a:tcPr>
                </a:tc>
                <a:tc>
                  <a:txBody>
                    <a:bodyPr/>
                    <a:lstStyle/>
                    <a:p>
                      <a:pPr algn="ctr" fontAlgn="b"/>
                      <a:r>
                        <a:rPr lang="es-MX" sz="1100" b="0" i="0" u="none" strike="noStrike" dirty="0">
                          <a:solidFill>
                            <a:srgbClr val="000000"/>
                          </a:solidFill>
                          <a:effectLst/>
                          <a:latin typeface="+mj-lt"/>
                        </a:rPr>
                        <a:t>4%</a:t>
                      </a:r>
                    </a:p>
                  </a:txBody>
                  <a:tcPr marL="90000" marR="90000" marT="18000" marB="18000" anchor="ctr">
                    <a:lnL>
                      <a:noFill/>
                    </a:lnL>
                    <a:lnR>
                      <a:noFill/>
                    </a:lnR>
                    <a:lnT>
                      <a:noFill/>
                    </a:lnT>
                    <a:lnB>
                      <a:noFill/>
                    </a:lnB>
                    <a:solidFill>
                      <a:srgbClr val="FFFF99"/>
                    </a:solidFill>
                  </a:tcPr>
                </a:tc>
              </a:tr>
              <a:tr h="238763">
                <a:tc>
                  <a:txBody>
                    <a:bodyPr/>
                    <a:lstStyle/>
                    <a:p>
                      <a:pPr algn="l" fontAlgn="b"/>
                      <a:r>
                        <a:rPr lang="es-MX" sz="1100" b="0" i="0" u="none" strike="noStrike" dirty="0">
                          <a:solidFill>
                            <a:srgbClr val="000000"/>
                          </a:solidFill>
                          <a:effectLst/>
                          <a:latin typeface="+mj-lt"/>
                        </a:rPr>
                        <a:t>Empleos mal pagados</a:t>
                      </a:r>
                    </a:p>
                  </a:txBody>
                  <a:tcPr marL="90000" marR="90000" marT="18000" marB="18000" anchor="ctr">
                    <a:lnL>
                      <a:noFill/>
                    </a:lnL>
                    <a:lnR>
                      <a:noFill/>
                    </a:lnR>
                    <a:lnT>
                      <a:noFill/>
                    </a:lnT>
                    <a:lnB>
                      <a:noFill/>
                    </a:lnB>
                    <a:noFill/>
                  </a:tcPr>
                </a:tc>
                <a:tc>
                  <a:txBody>
                    <a:bodyPr/>
                    <a:lstStyle/>
                    <a:p>
                      <a:pPr algn="ctr" fontAlgn="b"/>
                      <a:r>
                        <a:rPr lang="es-MX" sz="1100" b="0" i="0" u="none" strike="noStrike" dirty="0">
                          <a:solidFill>
                            <a:srgbClr val="000000"/>
                          </a:solidFill>
                          <a:effectLst/>
                          <a:latin typeface="+mj-lt"/>
                        </a:rPr>
                        <a:t>3%</a:t>
                      </a:r>
                    </a:p>
                  </a:txBody>
                  <a:tcPr marL="90000" marR="90000" marT="18000" marB="18000" anchor="ctr">
                    <a:lnL>
                      <a:noFill/>
                    </a:lnL>
                    <a:lnR>
                      <a:noFill/>
                    </a:lnR>
                    <a:lnT>
                      <a:noFill/>
                    </a:lnT>
                    <a:lnB>
                      <a:noFill/>
                    </a:lnB>
                    <a:noFill/>
                  </a:tcPr>
                </a:tc>
              </a:tr>
              <a:tr h="238763">
                <a:tc>
                  <a:txBody>
                    <a:bodyPr/>
                    <a:lstStyle/>
                    <a:p>
                      <a:pPr algn="l" fontAlgn="b"/>
                      <a:r>
                        <a:rPr lang="es-MX" sz="1100" b="0" i="0" u="none" strike="noStrike" dirty="0">
                          <a:solidFill>
                            <a:srgbClr val="000000"/>
                          </a:solidFill>
                          <a:effectLst/>
                          <a:latin typeface="+mj-lt"/>
                        </a:rPr>
                        <a:t>Falta de liderazgo</a:t>
                      </a:r>
                    </a:p>
                  </a:txBody>
                  <a:tcPr marL="90000" marR="90000" marT="18000" marB="18000" anchor="ctr">
                    <a:lnL>
                      <a:noFill/>
                    </a:lnL>
                    <a:lnR>
                      <a:noFill/>
                    </a:lnR>
                    <a:lnT>
                      <a:noFill/>
                    </a:lnT>
                    <a:lnB>
                      <a:noFill/>
                    </a:lnB>
                    <a:solidFill>
                      <a:srgbClr val="FFFF99"/>
                    </a:solidFill>
                  </a:tcPr>
                </a:tc>
                <a:tc>
                  <a:txBody>
                    <a:bodyPr/>
                    <a:lstStyle/>
                    <a:p>
                      <a:pPr algn="ctr" fontAlgn="b"/>
                      <a:r>
                        <a:rPr lang="es-MX" sz="1100" b="0" i="0" u="none" strike="noStrike" dirty="0">
                          <a:solidFill>
                            <a:srgbClr val="000000"/>
                          </a:solidFill>
                          <a:effectLst/>
                          <a:latin typeface="+mj-lt"/>
                        </a:rPr>
                        <a:t>3%</a:t>
                      </a:r>
                    </a:p>
                  </a:txBody>
                  <a:tcPr marL="90000" marR="90000" marT="18000" marB="18000" anchor="ctr">
                    <a:lnL>
                      <a:noFill/>
                    </a:lnL>
                    <a:lnR>
                      <a:noFill/>
                    </a:lnR>
                    <a:lnT>
                      <a:noFill/>
                    </a:lnT>
                    <a:lnB>
                      <a:noFill/>
                    </a:lnB>
                    <a:solidFill>
                      <a:srgbClr val="FFFF99"/>
                    </a:solidFill>
                  </a:tcPr>
                </a:tc>
              </a:tr>
              <a:tr h="238763">
                <a:tc>
                  <a:txBody>
                    <a:bodyPr/>
                    <a:lstStyle/>
                    <a:p>
                      <a:pPr algn="l" fontAlgn="b"/>
                      <a:r>
                        <a:rPr lang="es-MX" sz="1100" b="0" i="0" u="none" strike="noStrike" dirty="0">
                          <a:solidFill>
                            <a:srgbClr val="000000"/>
                          </a:solidFill>
                          <a:effectLst/>
                          <a:latin typeface="+mj-lt"/>
                        </a:rPr>
                        <a:t>Falta educación</a:t>
                      </a:r>
                    </a:p>
                  </a:txBody>
                  <a:tcPr marL="90000" marR="90000" marT="18000" marB="18000" anchor="ctr">
                    <a:lnL>
                      <a:noFill/>
                    </a:lnL>
                    <a:lnR>
                      <a:noFill/>
                    </a:lnR>
                    <a:lnT>
                      <a:noFill/>
                    </a:lnT>
                    <a:lnB>
                      <a:noFill/>
                    </a:lnB>
                    <a:noFill/>
                  </a:tcPr>
                </a:tc>
                <a:tc>
                  <a:txBody>
                    <a:bodyPr/>
                    <a:lstStyle/>
                    <a:p>
                      <a:pPr algn="ctr" fontAlgn="b"/>
                      <a:r>
                        <a:rPr lang="es-MX" sz="1100" b="0" i="0" u="none" strike="noStrike" dirty="0">
                          <a:solidFill>
                            <a:srgbClr val="000000"/>
                          </a:solidFill>
                          <a:effectLst/>
                          <a:latin typeface="+mj-lt"/>
                        </a:rPr>
                        <a:t>3%</a:t>
                      </a:r>
                    </a:p>
                  </a:txBody>
                  <a:tcPr marL="90000" marR="90000" marT="18000" marB="18000" anchor="ctr">
                    <a:lnL>
                      <a:noFill/>
                    </a:lnL>
                    <a:lnR>
                      <a:noFill/>
                    </a:lnR>
                    <a:lnT>
                      <a:noFill/>
                    </a:lnT>
                    <a:lnB>
                      <a:noFill/>
                    </a:lnB>
                    <a:noFill/>
                  </a:tcPr>
                </a:tc>
              </a:tr>
              <a:tr h="238763">
                <a:tc>
                  <a:txBody>
                    <a:bodyPr/>
                    <a:lstStyle/>
                    <a:p>
                      <a:pPr algn="l" fontAlgn="b"/>
                      <a:r>
                        <a:rPr lang="es-MX" sz="1100" b="0" i="0" u="none" strike="noStrike" dirty="0">
                          <a:solidFill>
                            <a:srgbClr val="000000"/>
                          </a:solidFill>
                          <a:effectLst/>
                          <a:latin typeface="+mj-lt"/>
                        </a:rPr>
                        <a:t>Falta profesionalización técnica</a:t>
                      </a:r>
                    </a:p>
                  </a:txBody>
                  <a:tcPr marL="90000" marR="90000" marT="18000" marB="18000" anchor="ctr">
                    <a:lnL>
                      <a:noFill/>
                    </a:lnL>
                    <a:lnR>
                      <a:noFill/>
                    </a:lnR>
                    <a:lnT>
                      <a:noFill/>
                    </a:lnT>
                    <a:lnB>
                      <a:noFill/>
                    </a:lnB>
                    <a:solidFill>
                      <a:srgbClr val="FFFF99"/>
                    </a:solidFill>
                  </a:tcPr>
                </a:tc>
                <a:tc>
                  <a:txBody>
                    <a:bodyPr/>
                    <a:lstStyle/>
                    <a:p>
                      <a:pPr algn="ctr" fontAlgn="b"/>
                      <a:r>
                        <a:rPr lang="es-MX" sz="1100" b="0" i="0" u="none" strike="noStrike" dirty="0">
                          <a:solidFill>
                            <a:srgbClr val="000000"/>
                          </a:solidFill>
                          <a:effectLst/>
                          <a:latin typeface="+mj-lt"/>
                        </a:rPr>
                        <a:t>3%</a:t>
                      </a:r>
                    </a:p>
                  </a:txBody>
                  <a:tcPr marL="90000" marR="90000" marT="18000" marB="18000" anchor="ctr">
                    <a:lnL>
                      <a:noFill/>
                    </a:lnL>
                    <a:lnR>
                      <a:noFill/>
                    </a:lnR>
                    <a:lnT>
                      <a:noFill/>
                    </a:lnT>
                    <a:lnB>
                      <a:noFill/>
                    </a:lnB>
                    <a:solidFill>
                      <a:srgbClr val="FFFF99"/>
                    </a:solidFill>
                  </a:tcPr>
                </a:tc>
              </a:tr>
              <a:tr h="238763">
                <a:tc>
                  <a:txBody>
                    <a:bodyPr/>
                    <a:lstStyle/>
                    <a:p>
                      <a:pPr algn="l" fontAlgn="b"/>
                      <a:r>
                        <a:rPr lang="es-MX" sz="1100" b="0" i="0" u="none" strike="noStrike" dirty="0">
                          <a:solidFill>
                            <a:srgbClr val="000000"/>
                          </a:solidFill>
                          <a:effectLst/>
                          <a:latin typeface="+mj-lt"/>
                        </a:rPr>
                        <a:t>Narcotráfico</a:t>
                      </a:r>
                    </a:p>
                  </a:txBody>
                  <a:tcPr marL="90000" marR="90000" marT="18000" marB="18000" anchor="ctr">
                    <a:lnL>
                      <a:noFill/>
                    </a:lnL>
                    <a:lnR>
                      <a:noFill/>
                    </a:lnR>
                    <a:lnT>
                      <a:noFill/>
                    </a:lnT>
                    <a:lnB>
                      <a:noFill/>
                    </a:lnB>
                    <a:noFill/>
                  </a:tcPr>
                </a:tc>
                <a:tc>
                  <a:txBody>
                    <a:bodyPr/>
                    <a:lstStyle/>
                    <a:p>
                      <a:pPr algn="ctr" fontAlgn="b"/>
                      <a:r>
                        <a:rPr lang="es-MX" sz="1100" b="0" i="0" u="none" strike="noStrike" dirty="0">
                          <a:solidFill>
                            <a:srgbClr val="000000"/>
                          </a:solidFill>
                          <a:effectLst/>
                          <a:latin typeface="+mj-lt"/>
                        </a:rPr>
                        <a:t>3%</a:t>
                      </a:r>
                    </a:p>
                  </a:txBody>
                  <a:tcPr marL="90000" marR="90000" marT="18000" marB="18000" anchor="ctr">
                    <a:lnL>
                      <a:noFill/>
                    </a:lnL>
                    <a:lnR>
                      <a:noFill/>
                    </a:lnR>
                    <a:lnT>
                      <a:noFill/>
                    </a:lnT>
                    <a:lnB>
                      <a:noFill/>
                    </a:lnB>
                    <a:noFill/>
                  </a:tcPr>
                </a:tc>
              </a:tr>
              <a:tr h="238763">
                <a:tc>
                  <a:txBody>
                    <a:bodyPr/>
                    <a:lstStyle/>
                    <a:p>
                      <a:pPr algn="l" fontAlgn="b"/>
                      <a:r>
                        <a:rPr lang="es-MX" sz="1100" b="0" i="0" u="none" strike="noStrike" dirty="0">
                          <a:solidFill>
                            <a:srgbClr val="000000"/>
                          </a:solidFill>
                          <a:effectLst/>
                          <a:latin typeface="+mj-lt"/>
                        </a:rPr>
                        <a:t>Demasiados homicidios</a:t>
                      </a:r>
                    </a:p>
                  </a:txBody>
                  <a:tcPr marL="90000" marR="90000" marT="18000" marB="18000" anchor="ctr">
                    <a:lnL>
                      <a:noFill/>
                    </a:lnL>
                    <a:lnR>
                      <a:noFill/>
                    </a:lnR>
                    <a:lnT>
                      <a:noFill/>
                    </a:lnT>
                    <a:lnB>
                      <a:noFill/>
                    </a:lnB>
                    <a:solidFill>
                      <a:srgbClr val="FFFF99"/>
                    </a:solidFill>
                  </a:tcPr>
                </a:tc>
                <a:tc>
                  <a:txBody>
                    <a:bodyPr/>
                    <a:lstStyle/>
                    <a:p>
                      <a:pPr algn="ctr" fontAlgn="b"/>
                      <a:r>
                        <a:rPr lang="es-MX" sz="1100" b="0" i="0" u="none" strike="noStrike" dirty="0">
                          <a:solidFill>
                            <a:srgbClr val="000000"/>
                          </a:solidFill>
                          <a:effectLst/>
                          <a:latin typeface="+mj-lt"/>
                        </a:rPr>
                        <a:t>1%</a:t>
                      </a:r>
                    </a:p>
                  </a:txBody>
                  <a:tcPr marL="90000" marR="90000" marT="18000" marB="18000" anchor="ctr">
                    <a:lnL>
                      <a:noFill/>
                    </a:lnL>
                    <a:lnR>
                      <a:noFill/>
                    </a:lnR>
                    <a:lnT>
                      <a:noFill/>
                    </a:lnT>
                    <a:lnB>
                      <a:noFill/>
                    </a:lnB>
                    <a:solidFill>
                      <a:srgbClr val="FFFF99"/>
                    </a:solidFill>
                  </a:tcPr>
                </a:tc>
              </a:tr>
              <a:tr h="238763">
                <a:tc>
                  <a:txBody>
                    <a:bodyPr/>
                    <a:lstStyle/>
                    <a:p>
                      <a:pPr algn="l" fontAlgn="b"/>
                      <a:r>
                        <a:rPr lang="es-MX" sz="1100" b="0" i="0" u="none" strike="noStrike" dirty="0">
                          <a:solidFill>
                            <a:srgbClr val="000000"/>
                          </a:solidFill>
                          <a:effectLst/>
                          <a:latin typeface="+mj-lt"/>
                        </a:rPr>
                        <a:t>Otras c/menos menciones</a:t>
                      </a:r>
                    </a:p>
                  </a:txBody>
                  <a:tcPr marL="90000" marR="90000" marT="18000" marB="18000" anchor="ctr">
                    <a:lnL>
                      <a:noFill/>
                    </a:lnL>
                    <a:lnR>
                      <a:noFill/>
                    </a:lnR>
                    <a:lnT>
                      <a:noFill/>
                    </a:lnT>
                    <a:lnB w="12700" cap="flat" cmpd="sng" algn="ctr">
                      <a:solidFill>
                        <a:schemeClr val="tx1">
                          <a:lumMod val="50000"/>
                        </a:schemeClr>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mj-lt"/>
                        </a:rPr>
                        <a:t>18%</a:t>
                      </a:r>
                    </a:p>
                  </a:txBody>
                  <a:tcPr marL="90000" marR="90000" marT="18000" marB="18000" anchor="ctr">
                    <a:lnL>
                      <a:noFill/>
                    </a:lnL>
                    <a:lnR>
                      <a:noFill/>
                    </a:lnR>
                    <a:lnT>
                      <a:noFill/>
                    </a:lnT>
                    <a:lnB w="12700" cap="flat" cmpd="sng" algn="ctr">
                      <a:solidFill>
                        <a:schemeClr val="tx1">
                          <a:lumMod val="50000"/>
                        </a:schemeClr>
                      </a:solidFill>
                      <a:prstDash val="solid"/>
                      <a:round/>
                      <a:headEnd type="none" w="med" len="med"/>
                      <a:tailEnd type="none" w="med" len="med"/>
                    </a:lnB>
                    <a:noFill/>
                  </a:tcPr>
                </a:tc>
              </a:tr>
            </a:tbl>
          </a:graphicData>
        </a:graphic>
      </p:graphicFrame>
      <p:sp>
        <p:nvSpPr>
          <p:cNvPr id="4" name="3 CuadroTexto"/>
          <p:cNvSpPr txBox="1"/>
          <p:nvPr/>
        </p:nvSpPr>
        <p:spPr>
          <a:xfrm>
            <a:off x="1259632" y="824588"/>
            <a:ext cx="6696744" cy="646331"/>
          </a:xfrm>
          <a:prstGeom prst="rect">
            <a:avLst/>
          </a:prstGeom>
          <a:noFill/>
        </p:spPr>
        <p:txBody>
          <a:bodyPr wrap="square" rtlCol="0">
            <a:spAutoFit/>
          </a:bodyPr>
          <a:lstStyle/>
          <a:p>
            <a:pPr algn="ctr"/>
            <a:r>
              <a:rPr lang="es-MX" sz="1200" b="1" dirty="0"/>
              <a:t>Desde su punto de vista, ¿cuál considera es el principal </a:t>
            </a:r>
            <a:r>
              <a:rPr lang="es-MX" sz="1200" b="1" dirty="0" smtClean="0"/>
              <a:t>problema</a:t>
            </a:r>
          </a:p>
          <a:p>
            <a:pPr algn="ctr"/>
            <a:r>
              <a:rPr lang="es-MX" sz="1200" b="1" dirty="0" smtClean="0"/>
              <a:t>que </a:t>
            </a:r>
            <a:r>
              <a:rPr lang="es-MX" sz="1200" b="1" dirty="0"/>
              <a:t>tiene actualmente el estado de Sinaloa? </a:t>
            </a:r>
            <a:endParaRPr lang="es-MX" sz="1200" b="1" dirty="0" smtClean="0"/>
          </a:p>
          <a:p>
            <a:pPr algn="ctr"/>
            <a:r>
              <a:rPr lang="es-MX" sz="1100" dirty="0" smtClean="0"/>
              <a:t>(% de cada grupo de entrevistados)</a:t>
            </a:r>
            <a:endParaRPr lang="es-MX" sz="1100" dirty="0"/>
          </a:p>
        </p:txBody>
      </p:sp>
      <p:graphicFrame>
        <p:nvGraphicFramePr>
          <p:cNvPr id="9" name="8 Tabla"/>
          <p:cNvGraphicFramePr>
            <a:graphicFrameLocks noGrp="1"/>
          </p:cNvGraphicFramePr>
          <p:nvPr>
            <p:extLst>
              <p:ext uri="{D42A27DB-BD31-4B8C-83A1-F6EECF244321}">
                <p14:modId xmlns:p14="http://schemas.microsoft.com/office/powerpoint/2010/main" val="4262746919"/>
              </p:ext>
            </p:extLst>
          </p:nvPr>
        </p:nvGraphicFramePr>
        <p:xfrm>
          <a:off x="488064" y="1707432"/>
          <a:ext cx="2571768" cy="4457872"/>
        </p:xfrm>
        <a:graphic>
          <a:graphicData uri="http://schemas.openxmlformats.org/drawingml/2006/table">
            <a:tbl>
              <a:tblPr/>
              <a:tblGrid>
                <a:gridCol w="1822038"/>
                <a:gridCol w="749730"/>
              </a:tblGrid>
              <a:tr h="346359">
                <a:tc>
                  <a:txBody>
                    <a:bodyPr/>
                    <a:lstStyle/>
                    <a:p>
                      <a:pPr algn="l" fontAlgn="b"/>
                      <a:r>
                        <a:rPr lang="es-MX" sz="1200" b="1" i="0" u="none" strike="noStrike" dirty="0" smtClean="0">
                          <a:solidFill>
                            <a:schemeClr val="tx1"/>
                          </a:solidFill>
                          <a:latin typeface="Arial" pitchFamily="34" charset="0"/>
                          <a:cs typeface="Arial" pitchFamily="34" charset="0"/>
                        </a:rPr>
                        <a:t>S/D</a:t>
                      </a:r>
                      <a:endParaRPr lang="es-ES" sz="1200" b="1" i="0" u="none" strike="noStrike" dirty="0">
                        <a:solidFill>
                          <a:schemeClr val="tx1"/>
                        </a:solidFill>
                        <a:latin typeface="Arial" pitchFamily="34" charset="0"/>
                        <a:cs typeface="Arial" pitchFamily="34" charset="0"/>
                      </a:endParaRPr>
                    </a:p>
                  </a:txBody>
                  <a:tcPr marL="90000" marR="90000" marT="46800" marB="46800" anchor="ctr">
                    <a:lnL>
                      <a:noFill/>
                    </a:lnL>
                    <a:lnR>
                      <a:noFill/>
                    </a:lnR>
                    <a:lnT>
                      <a:noFill/>
                    </a:lnT>
                    <a:lnB>
                      <a:noFill/>
                    </a:lnB>
                    <a:solidFill>
                      <a:schemeClr val="accent5">
                        <a:lumMod val="50000"/>
                      </a:schemeClr>
                    </a:solidFill>
                  </a:tcPr>
                </a:tc>
                <a:tc>
                  <a:txBody>
                    <a:bodyPr/>
                    <a:lstStyle/>
                    <a:p>
                      <a:pPr algn="ctr" fontAlgn="b"/>
                      <a:r>
                        <a:rPr lang="es-MX" sz="1200" b="1" i="0" u="none" strike="noStrike" dirty="0" smtClean="0">
                          <a:solidFill>
                            <a:schemeClr val="tx1"/>
                          </a:solidFill>
                          <a:latin typeface="Arial" pitchFamily="34" charset="0"/>
                          <a:cs typeface="Arial" pitchFamily="34" charset="0"/>
                        </a:rPr>
                        <a:t>%</a:t>
                      </a:r>
                      <a:endParaRPr lang="es-ES" sz="1200" b="1" i="0" u="none" strike="noStrike" dirty="0">
                        <a:solidFill>
                          <a:schemeClr val="tx1"/>
                        </a:solidFill>
                        <a:latin typeface="Arial" pitchFamily="34" charset="0"/>
                        <a:cs typeface="Arial" pitchFamily="34" charset="0"/>
                      </a:endParaRPr>
                    </a:p>
                  </a:txBody>
                  <a:tcPr marL="90000" marR="90000" marT="46800" marB="46800" anchor="ctr">
                    <a:lnL>
                      <a:noFill/>
                    </a:lnL>
                    <a:lnR>
                      <a:noFill/>
                    </a:lnR>
                    <a:lnT>
                      <a:noFill/>
                    </a:lnT>
                    <a:lnB>
                      <a:noFill/>
                    </a:lnB>
                    <a:solidFill>
                      <a:schemeClr val="accent5">
                        <a:lumMod val="50000"/>
                      </a:schemeClr>
                    </a:solidFill>
                  </a:tcPr>
                </a:tc>
              </a:tr>
              <a:tr h="238763">
                <a:tc>
                  <a:txBody>
                    <a:bodyPr/>
                    <a:lstStyle/>
                    <a:p>
                      <a:pPr algn="l" fontAlgn="b"/>
                      <a:r>
                        <a:rPr lang="es-MX" sz="1100" b="0" i="0" u="none" strike="noStrike" dirty="0" smtClean="0">
                          <a:solidFill>
                            <a:srgbClr val="000000"/>
                          </a:solidFill>
                          <a:effectLst/>
                          <a:latin typeface="Arial"/>
                        </a:rPr>
                        <a:t>Inseguridad/delincuencia</a:t>
                      </a:r>
                      <a:endParaRPr lang="es-MX" sz="1100" b="0" i="0" u="none" strike="noStrike" dirty="0">
                        <a:solidFill>
                          <a:srgbClr val="000000"/>
                        </a:solidFill>
                        <a:effectLst/>
                        <a:latin typeface="Arial"/>
                      </a:endParaRPr>
                    </a:p>
                  </a:txBody>
                  <a:tcPr marL="90000" marR="90000" marT="18000" marB="18000" anchor="ctr">
                    <a:lnL>
                      <a:noFill/>
                    </a:lnL>
                    <a:lnR>
                      <a:noFill/>
                    </a:lnR>
                    <a:lnT>
                      <a:noFill/>
                    </a:lnT>
                    <a:lnB>
                      <a:noFill/>
                    </a:lnB>
                    <a:noFill/>
                  </a:tcPr>
                </a:tc>
                <a:tc>
                  <a:txBody>
                    <a:bodyPr/>
                    <a:lstStyle/>
                    <a:p>
                      <a:pPr algn="ctr" fontAlgn="b"/>
                      <a:r>
                        <a:rPr lang="es-MX" sz="1100" b="0" i="0" u="none" strike="noStrike" dirty="0">
                          <a:solidFill>
                            <a:srgbClr val="000000"/>
                          </a:solidFill>
                          <a:effectLst/>
                          <a:latin typeface="Arial"/>
                        </a:rPr>
                        <a:t>29%</a:t>
                      </a:r>
                    </a:p>
                  </a:txBody>
                  <a:tcPr marL="90000" marR="90000" marT="18000" marB="18000" anchor="ctr">
                    <a:lnL>
                      <a:noFill/>
                    </a:lnL>
                    <a:lnR>
                      <a:noFill/>
                    </a:lnR>
                    <a:lnT>
                      <a:noFill/>
                    </a:lnT>
                    <a:lnB>
                      <a:noFill/>
                    </a:lnB>
                    <a:noFill/>
                  </a:tcPr>
                </a:tc>
              </a:tr>
              <a:tr h="238763">
                <a:tc>
                  <a:txBody>
                    <a:bodyPr/>
                    <a:lstStyle/>
                    <a:p>
                      <a:pPr algn="l" fontAlgn="b"/>
                      <a:r>
                        <a:rPr lang="es-MX" sz="1100" b="0" i="0" u="none" strike="noStrike" dirty="0">
                          <a:solidFill>
                            <a:srgbClr val="000000"/>
                          </a:solidFill>
                          <a:effectLst/>
                          <a:latin typeface="Arial"/>
                        </a:rPr>
                        <a:t>La corrupción</a:t>
                      </a:r>
                    </a:p>
                  </a:txBody>
                  <a:tcPr marL="90000" marR="90000" marT="18000" marB="18000" anchor="ctr">
                    <a:lnL>
                      <a:noFill/>
                    </a:lnL>
                    <a:lnR>
                      <a:noFill/>
                    </a:lnR>
                    <a:lnT>
                      <a:noFill/>
                    </a:lnT>
                    <a:lnB>
                      <a:noFill/>
                    </a:lnB>
                    <a:solidFill>
                      <a:srgbClr val="FFFF99"/>
                    </a:solidFill>
                  </a:tcPr>
                </a:tc>
                <a:tc>
                  <a:txBody>
                    <a:bodyPr/>
                    <a:lstStyle/>
                    <a:p>
                      <a:pPr algn="ctr" fontAlgn="b"/>
                      <a:r>
                        <a:rPr lang="es-MX" sz="1100" b="0" i="0" u="none" strike="noStrike" dirty="0">
                          <a:solidFill>
                            <a:srgbClr val="000000"/>
                          </a:solidFill>
                          <a:effectLst/>
                          <a:latin typeface="Arial"/>
                        </a:rPr>
                        <a:t>25%</a:t>
                      </a:r>
                    </a:p>
                  </a:txBody>
                  <a:tcPr marL="90000" marR="90000" marT="18000" marB="18000" anchor="ctr">
                    <a:lnL>
                      <a:noFill/>
                    </a:lnL>
                    <a:lnR>
                      <a:noFill/>
                    </a:lnR>
                    <a:lnT>
                      <a:noFill/>
                    </a:lnT>
                    <a:lnB>
                      <a:noFill/>
                    </a:lnB>
                    <a:solidFill>
                      <a:srgbClr val="FFFF99"/>
                    </a:solidFill>
                  </a:tcPr>
                </a:tc>
              </a:tr>
              <a:tr h="238763">
                <a:tc>
                  <a:txBody>
                    <a:bodyPr/>
                    <a:lstStyle/>
                    <a:p>
                      <a:pPr algn="l" fontAlgn="b"/>
                      <a:r>
                        <a:rPr lang="es-MX" sz="1100" b="0" i="0" u="none" strike="noStrike" dirty="0">
                          <a:solidFill>
                            <a:srgbClr val="000000"/>
                          </a:solidFill>
                          <a:effectLst/>
                          <a:latin typeface="Arial"/>
                        </a:rPr>
                        <a:t>La violencia</a:t>
                      </a:r>
                    </a:p>
                  </a:txBody>
                  <a:tcPr marL="90000" marR="90000" marT="18000" marB="18000" anchor="ctr">
                    <a:lnL>
                      <a:noFill/>
                    </a:lnL>
                    <a:lnR>
                      <a:noFill/>
                    </a:lnR>
                    <a:lnT>
                      <a:noFill/>
                    </a:lnT>
                    <a:lnB>
                      <a:noFill/>
                    </a:lnB>
                    <a:noFill/>
                  </a:tcPr>
                </a:tc>
                <a:tc>
                  <a:txBody>
                    <a:bodyPr/>
                    <a:lstStyle/>
                    <a:p>
                      <a:pPr algn="ctr" fontAlgn="b"/>
                      <a:r>
                        <a:rPr lang="es-MX" sz="1100" b="0" i="0" u="none" strike="noStrike" dirty="0">
                          <a:solidFill>
                            <a:srgbClr val="000000"/>
                          </a:solidFill>
                          <a:effectLst/>
                          <a:latin typeface="Arial"/>
                        </a:rPr>
                        <a:t>8%</a:t>
                      </a:r>
                    </a:p>
                  </a:txBody>
                  <a:tcPr marL="90000" marR="90000" marT="18000" marB="18000" anchor="ctr">
                    <a:lnL>
                      <a:noFill/>
                    </a:lnL>
                    <a:lnR>
                      <a:noFill/>
                    </a:lnR>
                    <a:lnT>
                      <a:noFill/>
                    </a:lnT>
                    <a:lnB>
                      <a:noFill/>
                    </a:lnB>
                    <a:noFill/>
                  </a:tcPr>
                </a:tc>
              </a:tr>
              <a:tr h="238763">
                <a:tc>
                  <a:txBody>
                    <a:bodyPr/>
                    <a:lstStyle/>
                    <a:p>
                      <a:pPr algn="l" fontAlgn="b"/>
                      <a:r>
                        <a:rPr lang="es-MX" sz="1100" b="0" i="0" u="none" strike="noStrike" dirty="0">
                          <a:solidFill>
                            <a:srgbClr val="000000"/>
                          </a:solidFill>
                          <a:effectLst/>
                          <a:latin typeface="Arial"/>
                        </a:rPr>
                        <a:t>Desempleo </a:t>
                      </a:r>
                    </a:p>
                  </a:txBody>
                  <a:tcPr marL="90000" marR="90000" marT="18000" marB="18000" anchor="ctr">
                    <a:lnL>
                      <a:noFill/>
                    </a:lnL>
                    <a:lnR>
                      <a:noFill/>
                    </a:lnR>
                    <a:lnT>
                      <a:noFill/>
                    </a:lnT>
                    <a:lnB>
                      <a:noFill/>
                    </a:lnB>
                    <a:solidFill>
                      <a:srgbClr val="FFFF99"/>
                    </a:solidFill>
                  </a:tcPr>
                </a:tc>
                <a:tc>
                  <a:txBody>
                    <a:bodyPr/>
                    <a:lstStyle/>
                    <a:p>
                      <a:pPr algn="ctr" fontAlgn="b"/>
                      <a:r>
                        <a:rPr lang="es-MX" sz="1100" b="0" i="0" u="none" strike="noStrike" dirty="0">
                          <a:solidFill>
                            <a:srgbClr val="000000"/>
                          </a:solidFill>
                          <a:effectLst/>
                          <a:latin typeface="Arial"/>
                        </a:rPr>
                        <a:t>4%</a:t>
                      </a:r>
                    </a:p>
                  </a:txBody>
                  <a:tcPr marL="90000" marR="90000" marT="18000" marB="18000" anchor="ctr">
                    <a:lnL>
                      <a:noFill/>
                    </a:lnL>
                    <a:lnR>
                      <a:noFill/>
                    </a:lnR>
                    <a:lnT>
                      <a:noFill/>
                    </a:lnT>
                    <a:lnB>
                      <a:noFill/>
                    </a:lnB>
                    <a:solidFill>
                      <a:srgbClr val="FFFF99"/>
                    </a:solidFill>
                  </a:tcPr>
                </a:tc>
              </a:tr>
              <a:tr h="238763">
                <a:tc>
                  <a:txBody>
                    <a:bodyPr/>
                    <a:lstStyle/>
                    <a:p>
                      <a:pPr algn="l" fontAlgn="b"/>
                      <a:r>
                        <a:rPr lang="es-MX" sz="1100" b="0" i="0" u="none" strike="noStrike" dirty="0">
                          <a:solidFill>
                            <a:srgbClr val="000000"/>
                          </a:solidFill>
                          <a:effectLst/>
                          <a:latin typeface="Arial"/>
                        </a:rPr>
                        <a:t>La Impunidad</a:t>
                      </a:r>
                    </a:p>
                  </a:txBody>
                  <a:tcPr marL="90000" marR="90000" marT="18000" marB="18000" anchor="ctr">
                    <a:lnL>
                      <a:noFill/>
                    </a:lnL>
                    <a:lnR>
                      <a:noFill/>
                    </a:lnR>
                    <a:lnT>
                      <a:noFill/>
                    </a:lnT>
                    <a:lnB>
                      <a:noFill/>
                    </a:lnB>
                    <a:noFill/>
                  </a:tcPr>
                </a:tc>
                <a:tc>
                  <a:txBody>
                    <a:bodyPr/>
                    <a:lstStyle/>
                    <a:p>
                      <a:pPr algn="ctr" fontAlgn="b"/>
                      <a:r>
                        <a:rPr lang="es-MX" sz="1100" b="0" i="0" u="none" strike="noStrike" dirty="0">
                          <a:solidFill>
                            <a:srgbClr val="000000"/>
                          </a:solidFill>
                          <a:effectLst/>
                          <a:latin typeface="Arial"/>
                        </a:rPr>
                        <a:t>4%</a:t>
                      </a:r>
                    </a:p>
                  </a:txBody>
                  <a:tcPr marL="90000" marR="90000" marT="18000" marB="18000" anchor="ctr">
                    <a:lnL>
                      <a:noFill/>
                    </a:lnL>
                    <a:lnR>
                      <a:noFill/>
                    </a:lnR>
                    <a:lnT>
                      <a:noFill/>
                    </a:lnT>
                    <a:lnB>
                      <a:noFill/>
                    </a:lnB>
                    <a:noFill/>
                  </a:tcPr>
                </a:tc>
              </a:tr>
              <a:tr h="238763">
                <a:tc>
                  <a:txBody>
                    <a:bodyPr/>
                    <a:lstStyle/>
                    <a:p>
                      <a:pPr algn="l" fontAlgn="b"/>
                      <a:r>
                        <a:rPr lang="es-MX" sz="1100" b="0" i="0" u="none" strike="noStrike" dirty="0">
                          <a:solidFill>
                            <a:srgbClr val="000000"/>
                          </a:solidFill>
                          <a:effectLst/>
                          <a:latin typeface="Arial"/>
                        </a:rPr>
                        <a:t>Falta conciencia social</a:t>
                      </a:r>
                    </a:p>
                  </a:txBody>
                  <a:tcPr marL="90000" marR="90000" marT="18000" marB="18000" anchor="ctr">
                    <a:lnL>
                      <a:noFill/>
                    </a:lnL>
                    <a:lnR>
                      <a:noFill/>
                    </a:lnR>
                    <a:lnT>
                      <a:noFill/>
                    </a:lnT>
                    <a:lnB>
                      <a:noFill/>
                    </a:lnB>
                    <a:solidFill>
                      <a:srgbClr val="FFFF99"/>
                    </a:solidFill>
                  </a:tcPr>
                </a:tc>
                <a:tc>
                  <a:txBody>
                    <a:bodyPr/>
                    <a:lstStyle/>
                    <a:p>
                      <a:pPr algn="ctr" fontAlgn="b"/>
                      <a:r>
                        <a:rPr lang="es-MX" sz="1100" b="0" i="0" u="none" strike="noStrike" dirty="0">
                          <a:solidFill>
                            <a:srgbClr val="000000"/>
                          </a:solidFill>
                          <a:effectLst/>
                          <a:latin typeface="Arial"/>
                        </a:rPr>
                        <a:t>3%</a:t>
                      </a:r>
                    </a:p>
                  </a:txBody>
                  <a:tcPr marL="90000" marR="90000" marT="18000" marB="18000" anchor="ctr">
                    <a:lnL>
                      <a:noFill/>
                    </a:lnL>
                    <a:lnR>
                      <a:noFill/>
                    </a:lnR>
                    <a:lnT>
                      <a:noFill/>
                    </a:lnT>
                    <a:lnB>
                      <a:noFill/>
                    </a:lnB>
                    <a:solidFill>
                      <a:srgbClr val="FFFF99"/>
                    </a:solidFill>
                  </a:tcPr>
                </a:tc>
              </a:tr>
              <a:tr h="238763">
                <a:tc>
                  <a:txBody>
                    <a:bodyPr/>
                    <a:lstStyle/>
                    <a:p>
                      <a:pPr algn="l" fontAlgn="b"/>
                      <a:r>
                        <a:rPr lang="es-MX" sz="1100" b="0" i="0" u="none" strike="noStrike" dirty="0">
                          <a:solidFill>
                            <a:srgbClr val="000000"/>
                          </a:solidFill>
                          <a:effectLst/>
                          <a:latin typeface="Arial"/>
                        </a:rPr>
                        <a:t>Falta desarrollo económico</a:t>
                      </a:r>
                    </a:p>
                  </a:txBody>
                  <a:tcPr marL="90000" marR="90000" marT="18000" marB="18000" anchor="ctr">
                    <a:lnL>
                      <a:noFill/>
                    </a:lnL>
                    <a:lnR>
                      <a:noFill/>
                    </a:lnR>
                    <a:lnT>
                      <a:noFill/>
                    </a:lnT>
                    <a:lnB>
                      <a:noFill/>
                    </a:lnB>
                    <a:noFill/>
                  </a:tcPr>
                </a:tc>
                <a:tc>
                  <a:txBody>
                    <a:bodyPr/>
                    <a:lstStyle/>
                    <a:p>
                      <a:pPr algn="ctr" fontAlgn="b"/>
                      <a:r>
                        <a:rPr lang="es-MX" sz="1100" b="0" i="0" u="none" strike="noStrike" dirty="0">
                          <a:solidFill>
                            <a:srgbClr val="000000"/>
                          </a:solidFill>
                          <a:effectLst/>
                          <a:latin typeface="Arial"/>
                        </a:rPr>
                        <a:t>3%</a:t>
                      </a:r>
                    </a:p>
                  </a:txBody>
                  <a:tcPr marL="90000" marR="90000" marT="18000" marB="18000" anchor="ctr">
                    <a:lnL>
                      <a:noFill/>
                    </a:lnL>
                    <a:lnR>
                      <a:noFill/>
                    </a:lnR>
                    <a:lnT>
                      <a:noFill/>
                    </a:lnT>
                    <a:lnB>
                      <a:noFill/>
                    </a:lnB>
                    <a:noFill/>
                  </a:tcPr>
                </a:tc>
              </a:tr>
              <a:tr h="238763">
                <a:tc>
                  <a:txBody>
                    <a:bodyPr/>
                    <a:lstStyle/>
                    <a:p>
                      <a:pPr algn="l" fontAlgn="b"/>
                      <a:r>
                        <a:rPr lang="es-MX" sz="1100" b="0" i="0" u="none" strike="noStrike" dirty="0">
                          <a:solidFill>
                            <a:srgbClr val="000000"/>
                          </a:solidFill>
                          <a:effectLst/>
                          <a:latin typeface="Arial"/>
                        </a:rPr>
                        <a:t>La Narcocultura</a:t>
                      </a:r>
                    </a:p>
                  </a:txBody>
                  <a:tcPr marL="90000" marR="90000" marT="18000" marB="18000" anchor="ctr">
                    <a:lnL>
                      <a:noFill/>
                    </a:lnL>
                    <a:lnR>
                      <a:noFill/>
                    </a:lnR>
                    <a:lnT>
                      <a:noFill/>
                    </a:lnT>
                    <a:lnB>
                      <a:noFill/>
                    </a:lnB>
                    <a:solidFill>
                      <a:srgbClr val="FFFF99"/>
                    </a:solidFill>
                  </a:tcPr>
                </a:tc>
                <a:tc>
                  <a:txBody>
                    <a:bodyPr/>
                    <a:lstStyle/>
                    <a:p>
                      <a:pPr algn="ctr" fontAlgn="b"/>
                      <a:r>
                        <a:rPr lang="es-MX" sz="1100" b="0" i="0" u="none" strike="noStrike" dirty="0">
                          <a:solidFill>
                            <a:srgbClr val="000000"/>
                          </a:solidFill>
                          <a:effectLst/>
                          <a:latin typeface="Arial"/>
                        </a:rPr>
                        <a:t>3%</a:t>
                      </a:r>
                    </a:p>
                  </a:txBody>
                  <a:tcPr marL="90000" marR="90000" marT="18000" marB="18000" anchor="ctr">
                    <a:lnL>
                      <a:noFill/>
                    </a:lnL>
                    <a:lnR>
                      <a:noFill/>
                    </a:lnR>
                    <a:lnT>
                      <a:noFill/>
                    </a:lnT>
                    <a:lnB>
                      <a:noFill/>
                    </a:lnB>
                    <a:solidFill>
                      <a:srgbClr val="FFFF99"/>
                    </a:solidFill>
                  </a:tcPr>
                </a:tc>
              </a:tr>
              <a:tr h="238763">
                <a:tc>
                  <a:txBody>
                    <a:bodyPr/>
                    <a:lstStyle/>
                    <a:p>
                      <a:pPr algn="l" fontAlgn="b"/>
                      <a:r>
                        <a:rPr lang="es-MX" sz="1100" b="0" i="0" u="none" strike="noStrike" dirty="0">
                          <a:solidFill>
                            <a:srgbClr val="000000"/>
                          </a:solidFill>
                          <a:effectLst/>
                          <a:latin typeface="Arial"/>
                        </a:rPr>
                        <a:t>Malos gobiernos/gobernantes</a:t>
                      </a:r>
                    </a:p>
                  </a:txBody>
                  <a:tcPr marL="90000" marR="90000" marT="18000" marB="18000" anchor="ctr">
                    <a:lnL>
                      <a:noFill/>
                    </a:lnL>
                    <a:lnR>
                      <a:noFill/>
                    </a:lnR>
                    <a:lnT>
                      <a:noFill/>
                    </a:lnT>
                    <a:lnB>
                      <a:noFill/>
                    </a:lnB>
                    <a:noFill/>
                  </a:tcPr>
                </a:tc>
                <a:tc>
                  <a:txBody>
                    <a:bodyPr/>
                    <a:lstStyle/>
                    <a:p>
                      <a:pPr algn="ctr" fontAlgn="b"/>
                      <a:r>
                        <a:rPr lang="es-MX" sz="1100" b="0" i="0" u="none" strike="noStrike" dirty="0">
                          <a:solidFill>
                            <a:srgbClr val="000000"/>
                          </a:solidFill>
                          <a:effectLst/>
                          <a:latin typeface="Arial"/>
                        </a:rPr>
                        <a:t>3%</a:t>
                      </a:r>
                    </a:p>
                  </a:txBody>
                  <a:tcPr marL="90000" marR="90000" marT="18000" marB="18000" anchor="ctr">
                    <a:lnL>
                      <a:noFill/>
                    </a:lnL>
                    <a:lnR>
                      <a:noFill/>
                    </a:lnR>
                    <a:lnT>
                      <a:noFill/>
                    </a:lnT>
                    <a:lnB>
                      <a:noFill/>
                    </a:lnB>
                    <a:noFill/>
                  </a:tcPr>
                </a:tc>
              </a:tr>
              <a:tr h="238763">
                <a:tc>
                  <a:txBody>
                    <a:bodyPr/>
                    <a:lstStyle/>
                    <a:p>
                      <a:pPr algn="l" fontAlgn="b"/>
                      <a:r>
                        <a:rPr lang="es-MX" sz="1100" b="0" i="0" u="none" strike="noStrike" dirty="0">
                          <a:solidFill>
                            <a:srgbClr val="000000"/>
                          </a:solidFill>
                          <a:effectLst/>
                          <a:latin typeface="Arial"/>
                        </a:rPr>
                        <a:t>Abuso de poder</a:t>
                      </a:r>
                    </a:p>
                  </a:txBody>
                  <a:tcPr marL="90000" marR="90000" marT="18000" marB="18000" anchor="ctr">
                    <a:lnL>
                      <a:noFill/>
                    </a:lnL>
                    <a:lnR>
                      <a:noFill/>
                    </a:lnR>
                    <a:lnT>
                      <a:noFill/>
                    </a:lnT>
                    <a:lnB>
                      <a:noFill/>
                    </a:lnB>
                    <a:solidFill>
                      <a:srgbClr val="FFFF99"/>
                    </a:solidFill>
                  </a:tcPr>
                </a:tc>
                <a:tc>
                  <a:txBody>
                    <a:bodyPr/>
                    <a:lstStyle/>
                    <a:p>
                      <a:pPr algn="ctr" fontAlgn="b"/>
                      <a:r>
                        <a:rPr lang="es-MX" sz="1100" b="0" i="0" u="none" strike="noStrike" dirty="0">
                          <a:solidFill>
                            <a:srgbClr val="000000"/>
                          </a:solidFill>
                          <a:effectLst/>
                          <a:latin typeface="Arial"/>
                        </a:rPr>
                        <a:t>1%</a:t>
                      </a:r>
                    </a:p>
                  </a:txBody>
                  <a:tcPr marL="90000" marR="90000" marT="18000" marB="18000" anchor="ctr">
                    <a:lnL>
                      <a:noFill/>
                    </a:lnL>
                    <a:lnR>
                      <a:noFill/>
                    </a:lnR>
                    <a:lnT>
                      <a:noFill/>
                    </a:lnT>
                    <a:lnB>
                      <a:noFill/>
                    </a:lnB>
                    <a:solidFill>
                      <a:srgbClr val="FFFF99"/>
                    </a:solidFill>
                  </a:tcPr>
                </a:tc>
              </a:tr>
              <a:tr h="238763">
                <a:tc>
                  <a:txBody>
                    <a:bodyPr/>
                    <a:lstStyle/>
                    <a:p>
                      <a:pPr algn="l" fontAlgn="b"/>
                      <a:r>
                        <a:rPr lang="es-MX" sz="1100" b="0" i="0" u="none" strike="noStrike" dirty="0">
                          <a:solidFill>
                            <a:srgbClr val="000000"/>
                          </a:solidFill>
                          <a:effectLst/>
                          <a:latin typeface="Arial"/>
                        </a:rPr>
                        <a:t>Desigualdad social</a:t>
                      </a:r>
                    </a:p>
                  </a:txBody>
                  <a:tcPr marL="90000" marR="90000" marT="18000" marB="18000" anchor="ctr">
                    <a:lnL>
                      <a:noFill/>
                    </a:lnL>
                    <a:lnR>
                      <a:noFill/>
                    </a:lnR>
                    <a:lnT>
                      <a:noFill/>
                    </a:lnT>
                    <a:lnB>
                      <a:noFill/>
                    </a:lnB>
                    <a:noFill/>
                  </a:tcPr>
                </a:tc>
                <a:tc>
                  <a:txBody>
                    <a:bodyPr/>
                    <a:lstStyle/>
                    <a:p>
                      <a:pPr algn="ctr" fontAlgn="b"/>
                      <a:r>
                        <a:rPr lang="es-MX" sz="1100" b="0" i="0" u="none" strike="noStrike" dirty="0">
                          <a:solidFill>
                            <a:srgbClr val="000000"/>
                          </a:solidFill>
                          <a:effectLst/>
                          <a:latin typeface="Arial"/>
                        </a:rPr>
                        <a:t>1%</a:t>
                      </a:r>
                    </a:p>
                  </a:txBody>
                  <a:tcPr marL="90000" marR="90000" marT="18000" marB="18000" anchor="ctr">
                    <a:lnL>
                      <a:noFill/>
                    </a:lnL>
                    <a:lnR>
                      <a:noFill/>
                    </a:lnR>
                    <a:lnT>
                      <a:noFill/>
                    </a:lnT>
                    <a:lnB>
                      <a:noFill/>
                    </a:lnB>
                    <a:noFill/>
                  </a:tcPr>
                </a:tc>
              </a:tr>
              <a:tr h="238763">
                <a:tc>
                  <a:txBody>
                    <a:bodyPr/>
                    <a:lstStyle/>
                    <a:p>
                      <a:pPr algn="l" fontAlgn="b"/>
                      <a:r>
                        <a:rPr lang="es-MX" sz="1100" b="0" i="0" u="none" strike="noStrike" dirty="0">
                          <a:solidFill>
                            <a:srgbClr val="000000"/>
                          </a:solidFill>
                          <a:effectLst/>
                          <a:latin typeface="Arial"/>
                        </a:rPr>
                        <a:t>Falta crecimiento económico</a:t>
                      </a:r>
                    </a:p>
                  </a:txBody>
                  <a:tcPr marL="90000" marR="90000" marT="18000" marB="18000" anchor="ctr">
                    <a:lnL>
                      <a:noFill/>
                    </a:lnL>
                    <a:lnR>
                      <a:noFill/>
                    </a:lnR>
                    <a:lnT>
                      <a:noFill/>
                    </a:lnT>
                    <a:lnB>
                      <a:noFill/>
                    </a:lnB>
                    <a:solidFill>
                      <a:srgbClr val="FFFF99"/>
                    </a:solidFill>
                  </a:tcPr>
                </a:tc>
                <a:tc>
                  <a:txBody>
                    <a:bodyPr/>
                    <a:lstStyle/>
                    <a:p>
                      <a:pPr algn="ctr" fontAlgn="b"/>
                      <a:r>
                        <a:rPr lang="es-MX" sz="1100" b="0" i="0" u="none" strike="noStrike" dirty="0">
                          <a:solidFill>
                            <a:srgbClr val="000000"/>
                          </a:solidFill>
                          <a:effectLst/>
                          <a:latin typeface="Arial"/>
                        </a:rPr>
                        <a:t>1%</a:t>
                      </a:r>
                    </a:p>
                  </a:txBody>
                  <a:tcPr marL="90000" marR="90000" marT="18000" marB="18000" anchor="ctr">
                    <a:lnL>
                      <a:noFill/>
                    </a:lnL>
                    <a:lnR>
                      <a:noFill/>
                    </a:lnR>
                    <a:lnT>
                      <a:noFill/>
                    </a:lnT>
                    <a:lnB>
                      <a:noFill/>
                    </a:lnB>
                    <a:solidFill>
                      <a:srgbClr val="FFFF99"/>
                    </a:solidFill>
                  </a:tcPr>
                </a:tc>
              </a:tr>
              <a:tr h="238763">
                <a:tc>
                  <a:txBody>
                    <a:bodyPr/>
                    <a:lstStyle/>
                    <a:p>
                      <a:pPr algn="l" fontAlgn="b"/>
                      <a:r>
                        <a:rPr lang="es-MX" sz="1100" b="0" i="0" u="none" strike="noStrike" dirty="0">
                          <a:solidFill>
                            <a:srgbClr val="000000"/>
                          </a:solidFill>
                          <a:effectLst/>
                          <a:latin typeface="Arial"/>
                        </a:rPr>
                        <a:t>Falta de acuerdos en la toma de decisiones</a:t>
                      </a:r>
                    </a:p>
                  </a:txBody>
                  <a:tcPr marL="90000" marR="90000" marT="18000" marB="18000" anchor="ctr">
                    <a:lnL>
                      <a:noFill/>
                    </a:lnL>
                    <a:lnR>
                      <a:noFill/>
                    </a:lnR>
                    <a:lnT>
                      <a:noFill/>
                    </a:lnT>
                    <a:lnB>
                      <a:noFill/>
                    </a:lnB>
                    <a:noFill/>
                  </a:tcPr>
                </a:tc>
                <a:tc>
                  <a:txBody>
                    <a:bodyPr/>
                    <a:lstStyle/>
                    <a:p>
                      <a:pPr algn="ctr" fontAlgn="b"/>
                      <a:r>
                        <a:rPr lang="es-MX" sz="1100" b="0" i="0" u="none" strike="noStrike" dirty="0">
                          <a:solidFill>
                            <a:srgbClr val="000000"/>
                          </a:solidFill>
                          <a:effectLst/>
                          <a:latin typeface="Arial"/>
                        </a:rPr>
                        <a:t>1%</a:t>
                      </a:r>
                    </a:p>
                  </a:txBody>
                  <a:tcPr marL="90000" marR="90000" marT="18000" marB="18000" anchor="ctr">
                    <a:lnL>
                      <a:noFill/>
                    </a:lnL>
                    <a:lnR>
                      <a:noFill/>
                    </a:lnR>
                    <a:lnT>
                      <a:noFill/>
                    </a:lnT>
                    <a:lnB>
                      <a:noFill/>
                    </a:lnB>
                    <a:noFill/>
                  </a:tcPr>
                </a:tc>
              </a:tr>
              <a:tr h="238763">
                <a:tc>
                  <a:txBody>
                    <a:bodyPr/>
                    <a:lstStyle/>
                    <a:p>
                      <a:pPr algn="l" fontAlgn="b"/>
                      <a:r>
                        <a:rPr lang="es-MX" sz="1100" b="0" i="0" u="none" strike="noStrike" dirty="0">
                          <a:solidFill>
                            <a:srgbClr val="000000"/>
                          </a:solidFill>
                          <a:effectLst/>
                          <a:latin typeface="Arial"/>
                        </a:rPr>
                        <a:t>Falta de cultura</a:t>
                      </a:r>
                    </a:p>
                  </a:txBody>
                  <a:tcPr marL="90000" marR="90000" marT="18000" marB="18000" anchor="ctr">
                    <a:lnL>
                      <a:noFill/>
                    </a:lnL>
                    <a:lnR>
                      <a:noFill/>
                    </a:lnR>
                    <a:lnT>
                      <a:noFill/>
                    </a:lnT>
                    <a:lnB>
                      <a:noFill/>
                    </a:lnB>
                    <a:solidFill>
                      <a:srgbClr val="FFFF99"/>
                    </a:solidFill>
                  </a:tcPr>
                </a:tc>
                <a:tc>
                  <a:txBody>
                    <a:bodyPr/>
                    <a:lstStyle/>
                    <a:p>
                      <a:pPr algn="ctr" fontAlgn="b"/>
                      <a:r>
                        <a:rPr lang="es-MX" sz="1100" b="0" i="0" u="none" strike="noStrike" dirty="0">
                          <a:solidFill>
                            <a:srgbClr val="000000"/>
                          </a:solidFill>
                          <a:effectLst/>
                          <a:latin typeface="Arial"/>
                        </a:rPr>
                        <a:t>1%</a:t>
                      </a:r>
                    </a:p>
                  </a:txBody>
                  <a:tcPr marL="90000" marR="90000" marT="18000" marB="18000" anchor="ctr">
                    <a:lnL>
                      <a:noFill/>
                    </a:lnL>
                    <a:lnR>
                      <a:noFill/>
                    </a:lnR>
                    <a:lnT>
                      <a:noFill/>
                    </a:lnT>
                    <a:lnB>
                      <a:noFill/>
                    </a:lnB>
                    <a:solidFill>
                      <a:srgbClr val="FFFF99"/>
                    </a:solidFill>
                  </a:tcPr>
                </a:tc>
              </a:tr>
              <a:tr h="238763">
                <a:tc>
                  <a:txBody>
                    <a:bodyPr/>
                    <a:lstStyle/>
                    <a:p>
                      <a:pPr algn="l" fontAlgn="b"/>
                      <a:r>
                        <a:rPr lang="es-MX" sz="1100" b="0" i="0" u="none" strike="noStrike" dirty="0">
                          <a:solidFill>
                            <a:srgbClr val="000000"/>
                          </a:solidFill>
                          <a:effectLst/>
                          <a:latin typeface="Arial"/>
                        </a:rPr>
                        <a:t>Otras c/menos menciones</a:t>
                      </a:r>
                    </a:p>
                  </a:txBody>
                  <a:tcPr marL="90000" marR="90000" marT="18000" marB="18000" anchor="ctr">
                    <a:lnL>
                      <a:noFill/>
                    </a:lnL>
                    <a:lnR>
                      <a:noFill/>
                    </a:lnR>
                    <a:lnT>
                      <a:noFill/>
                    </a:lnT>
                    <a:lnB w="12700" cap="flat" cmpd="sng" algn="ctr">
                      <a:solidFill>
                        <a:schemeClr val="tx1">
                          <a:lumMod val="50000"/>
                        </a:schemeClr>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Arial"/>
                        </a:rPr>
                        <a:t>13%</a:t>
                      </a:r>
                    </a:p>
                  </a:txBody>
                  <a:tcPr marL="90000" marR="90000" marT="18000" marB="18000" anchor="ctr">
                    <a:lnL>
                      <a:noFill/>
                    </a:lnL>
                    <a:lnR>
                      <a:noFill/>
                    </a:lnR>
                    <a:lnT>
                      <a:noFill/>
                    </a:lnT>
                    <a:lnB w="12700" cap="flat" cmpd="sng" algn="ctr">
                      <a:solidFill>
                        <a:schemeClr val="tx1">
                          <a:lumMod val="50000"/>
                        </a:schemeClr>
                      </a:solidFill>
                      <a:prstDash val="solid"/>
                      <a:round/>
                      <a:headEnd type="none" w="med" len="med"/>
                      <a:tailEnd type="none" w="med" len="med"/>
                    </a:lnB>
                    <a:noFill/>
                  </a:tcPr>
                </a:tc>
              </a:tr>
            </a:tbl>
          </a:graphicData>
        </a:graphic>
      </p:graphicFrame>
      <p:sp>
        <p:nvSpPr>
          <p:cNvPr id="8" name="Rectángulo 7"/>
          <p:cNvSpPr/>
          <p:nvPr/>
        </p:nvSpPr>
        <p:spPr>
          <a:xfrm>
            <a:off x="179512" y="89674"/>
            <a:ext cx="1718099" cy="338554"/>
          </a:xfrm>
          <a:prstGeom prst="rect">
            <a:avLst/>
          </a:prstGeom>
        </p:spPr>
        <p:txBody>
          <a:bodyPr wrap="none">
            <a:spAutoFit/>
          </a:bodyPr>
          <a:lstStyle/>
          <a:p>
            <a:r>
              <a:rPr lang="es-MX" sz="1600" dirty="0" smtClean="0">
                <a:solidFill>
                  <a:schemeClr val="tx1">
                    <a:lumMod val="65000"/>
                  </a:schemeClr>
                </a:solidFill>
                <a:latin typeface="Franklin Gothic Demi Cond" panose="020B0706030402020204" pitchFamily="34" charset="0"/>
              </a:rPr>
              <a:t>Temas coyunturales</a:t>
            </a:r>
            <a:endParaRPr lang="es-MX" sz="1600" dirty="0">
              <a:solidFill>
                <a:schemeClr val="tx1">
                  <a:lumMod val="65000"/>
                </a:schemeClr>
              </a:solidFill>
              <a:latin typeface="Franklin Gothic Demi Cond" panose="020B0706030402020204" pitchFamily="34" charset="0"/>
            </a:endParaRPr>
          </a:p>
        </p:txBody>
      </p:sp>
      <p:sp>
        <p:nvSpPr>
          <p:cNvPr id="10" name="Rectángulo redondeado 9">
            <a:hlinkClick r:id="rId3" action="ppaction://hlinksldjump"/>
          </p:cNvPr>
          <p:cNvSpPr/>
          <p:nvPr/>
        </p:nvSpPr>
        <p:spPr bwMode="auto">
          <a:xfrm>
            <a:off x="4051548" y="6424264"/>
            <a:ext cx="1112912" cy="346175"/>
          </a:xfrm>
          <a:prstGeom prst="roundRect">
            <a:avLst/>
          </a:prstGeom>
          <a:solidFill>
            <a:srgbClr val="C000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s-MX" sz="1400" b="1" i="0" u="none" strike="noStrike" cap="none" normalizeH="0" baseline="0" dirty="0" smtClean="0">
                <a:ln>
                  <a:noFill/>
                </a:ln>
                <a:solidFill>
                  <a:schemeClr val="tx1"/>
                </a:solidFill>
                <a:effectLst/>
                <a:latin typeface="Arial Narrow" panose="020B0606020202030204" pitchFamily="34" charset="0"/>
              </a:rPr>
              <a:t>Regresar</a:t>
            </a:r>
          </a:p>
        </p:txBody>
      </p:sp>
    </p:spTree>
    <p:extLst>
      <p:ext uri="{BB962C8B-B14F-4D97-AF65-F5344CB8AC3E}">
        <p14:creationId xmlns:p14="http://schemas.microsoft.com/office/powerpoint/2010/main" val="3647788223"/>
      </p:ext>
    </p:extLst>
  </p:cSld>
  <p:clrMapOvr>
    <a:masterClrMapping/>
  </p:clrMapOvr>
  <p:transition>
    <p:randomBa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1 Título"/>
          <p:cNvSpPr>
            <a:spLocks noGrp="1"/>
          </p:cNvSpPr>
          <p:nvPr>
            <p:ph type="title"/>
          </p:nvPr>
        </p:nvSpPr>
        <p:spPr/>
        <p:txBody>
          <a:bodyPr/>
          <a:lstStyle/>
          <a:p>
            <a:r>
              <a:rPr lang="es-MX" dirty="0"/>
              <a:t>Problemática estatal </a:t>
            </a:r>
            <a:r>
              <a:rPr lang="es-MX" dirty="0" smtClean="0"/>
              <a:t>- 3</a:t>
            </a:r>
            <a:endParaRPr lang="es-ES" dirty="0" smtClean="0"/>
          </a:p>
        </p:txBody>
      </p:sp>
      <p:sp>
        <p:nvSpPr>
          <p:cNvPr id="10242" name="3 Marcador de número de diapositiva"/>
          <p:cNvSpPr>
            <a:spLocks noGrp="1"/>
          </p:cNvSpPr>
          <p:nvPr>
            <p:ph type="sldNum" sz="quarter" idx="10"/>
          </p:nvPr>
        </p:nvSpPr>
        <p:spPr>
          <a:noFill/>
        </p:spPr>
        <p:txBody>
          <a:bodyPr/>
          <a:lstStyle/>
          <a:p>
            <a:fld id="{1C0F6389-4923-4C16-87F0-089CFD36BA73}" type="slidenum">
              <a:rPr lang="es-ES" smtClean="0"/>
              <a:pPr/>
              <a:t>42</a:t>
            </a:fld>
            <a:endParaRPr lang="es-ES" dirty="0" smtClean="0"/>
          </a:p>
        </p:txBody>
      </p:sp>
      <p:graphicFrame>
        <p:nvGraphicFramePr>
          <p:cNvPr id="20" name="19 Tabla"/>
          <p:cNvGraphicFramePr>
            <a:graphicFrameLocks noGrp="1"/>
          </p:cNvGraphicFramePr>
          <p:nvPr>
            <p:extLst>
              <p:ext uri="{D42A27DB-BD31-4B8C-83A1-F6EECF244321}">
                <p14:modId xmlns:p14="http://schemas.microsoft.com/office/powerpoint/2010/main" val="1036315094"/>
              </p:ext>
            </p:extLst>
          </p:nvPr>
        </p:nvGraphicFramePr>
        <p:xfrm>
          <a:off x="6104688" y="1707432"/>
          <a:ext cx="2571768" cy="2081439"/>
        </p:xfrm>
        <a:graphic>
          <a:graphicData uri="http://schemas.openxmlformats.org/drawingml/2006/table">
            <a:tbl>
              <a:tblPr/>
              <a:tblGrid>
                <a:gridCol w="1822038"/>
                <a:gridCol w="749730"/>
              </a:tblGrid>
              <a:tr h="346359">
                <a:tc>
                  <a:txBody>
                    <a:bodyPr/>
                    <a:lstStyle/>
                    <a:p>
                      <a:pPr algn="l" fontAlgn="b"/>
                      <a:r>
                        <a:rPr lang="es-MX" sz="1200" b="1" i="0" u="none" strike="noStrike" dirty="0" smtClean="0">
                          <a:solidFill>
                            <a:schemeClr val="tx1"/>
                          </a:solidFill>
                          <a:latin typeface="Arial" pitchFamily="34" charset="0"/>
                          <a:cs typeface="Arial" pitchFamily="34" charset="0"/>
                        </a:rPr>
                        <a:t>Políticos</a:t>
                      </a:r>
                      <a:r>
                        <a:rPr lang="es-MX" sz="1200" b="1" i="0" u="none" strike="noStrike" baseline="0" dirty="0" smtClean="0">
                          <a:solidFill>
                            <a:schemeClr val="tx1"/>
                          </a:solidFill>
                          <a:latin typeface="Arial" pitchFamily="34" charset="0"/>
                          <a:cs typeface="Arial" pitchFamily="34" charset="0"/>
                        </a:rPr>
                        <a:t>/Funcionarios</a:t>
                      </a:r>
                      <a:endParaRPr lang="es-ES" sz="1200" b="1" i="0" u="none" strike="noStrike" dirty="0">
                        <a:solidFill>
                          <a:schemeClr val="tx1"/>
                        </a:solidFill>
                        <a:latin typeface="Arial" pitchFamily="34" charset="0"/>
                        <a:cs typeface="Arial" pitchFamily="34" charset="0"/>
                      </a:endParaRPr>
                    </a:p>
                  </a:txBody>
                  <a:tcPr marL="90000" marR="90000" marT="46800" marB="46800" anchor="ctr">
                    <a:lnL>
                      <a:noFill/>
                    </a:lnL>
                    <a:lnR>
                      <a:noFill/>
                    </a:lnR>
                    <a:lnT>
                      <a:noFill/>
                    </a:lnT>
                    <a:lnB>
                      <a:noFill/>
                    </a:lnB>
                    <a:solidFill>
                      <a:srgbClr val="7030A0"/>
                    </a:solidFill>
                  </a:tcPr>
                </a:tc>
                <a:tc>
                  <a:txBody>
                    <a:bodyPr/>
                    <a:lstStyle/>
                    <a:p>
                      <a:pPr algn="ctr" fontAlgn="b"/>
                      <a:r>
                        <a:rPr lang="es-MX" sz="1200" b="1" i="0" u="none" strike="noStrike" dirty="0" smtClean="0">
                          <a:solidFill>
                            <a:schemeClr val="tx1"/>
                          </a:solidFill>
                          <a:latin typeface="Arial" pitchFamily="34" charset="0"/>
                          <a:cs typeface="Arial" pitchFamily="34" charset="0"/>
                        </a:rPr>
                        <a:t>%</a:t>
                      </a:r>
                      <a:endParaRPr lang="es-ES" sz="1200" b="1" i="0" u="none" strike="noStrike" dirty="0">
                        <a:solidFill>
                          <a:schemeClr val="tx1"/>
                        </a:solidFill>
                        <a:latin typeface="Arial" pitchFamily="34" charset="0"/>
                        <a:cs typeface="Arial" pitchFamily="34" charset="0"/>
                      </a:endParaRPr>
                    </a:p>
                  </a:txBody>
                  <a:tcPr marL="90000" marR="90000" marT="46800" marB="46800" anchor="ctr">
                    <a:lnL>
                      <a:noFill/>
                    </a:lnL>
                    <a:lnR>
                      <a:noFill/>
                    </a:lnR>
                    <a:lnT>
                      <a:noFill/>
                    </a:lnT>
                    <a:lnB>
                      <a:noFill/>
                    </a:lnB>
                    <a:solidFill>
                      <a:srgbClr val="7030A0"/>
                    </a:solidFill>
                  </a:tcPr>
                </a:tc>
              </a:tr>
              <a:tr h="238763">
                <a:tc>
                  <a:txBody>
                    <a:bodyPr/>
                    <a:lstStyle/>
                    <a:p>
                      <a:pPr algn="l" fontAlgn="b"/>
                      <a:r>
                        <a:rPr lang="es-MX" sz="1100" b="0" i="0" u="none" strike="noStrike" dirty="0" smtClean="0">
                          <a:solidFill>
                            <a:srgbClr val="000000"/>
                          </a:solidFill>
                          <a:effectLst/>
                          <a:latin typeface="+mj-lt"/>
                        </a:rPr>
                        <a:t>Inseguridad/delincuencia</a:t>
                      </a:r>
                      <a:endParaRPr lang="es-MX" sz="1100" b="0" i="0" u="none" strike="noStrike" dirty="0">
                        <a:solidFill>
                          <a:srgbClr val="000000"/>
                        </a:solidFill>
                        <a:effectLst/>
                        <a:latin typeface="+mj-lt"/>
                      </a:endParaRPr>
                    </a:p>
                  </a:txBody>
                  <a:tcPr marL="90000" marR="90000" marT="46800" marB="46800" anchor="ctr">
                    <a:lnL>
                      <a:noFill/>
                    </a:lnL>
                    <a:lnR>
                      <a:noFill/>
                    </a:lnR>
                    <a:lnT>
                      <a:noFill/>
                    </a:lnT>
                    <a:lnB>
                      <a:noFill/>
                    </a:lnB>
                    <a:noFill/>
                  </a:tcPr>
                </a:tc>
                <a:tc>
                  <a:txBody>
                    <a:bodyPr/>
                    <a:lstStyle/>
                    <a:p>
                      <a:pPr algn="ctr" fontAlgn="b"/>
                      <a:r>
                        <a:rPr lang="es-MX" sz="1100" b="0" i="0" u="none" strike="noStrike" dirty="0">
                          <a:solidFill>
                            <a:srgbClr val="000000"/>
                          </a:solidFill>
                          <a:effectLst/>
                          <a:latin typeface="+mj-lt"/>
                        </a:rPr>
                        <a:t>40%</a:t>
                      </a:r>
                    </a:p>
                  </a:txBody>
                  <a:tcPr marL="90000" marR="90000" marT="46800" marB="46800" anchor="ctr">
                    <a:lnL>
                      <a:noFill/>
                    </a:lnL>
                    <a:lnR>
                      <a:noFill/>
                    </a:lnR>
                    <a:lnT>
                      <a:noFill/>
                    </a:lnT>
                    <a:lnB>
                      <a:noFill/>
                    </a:lnB>
                    <a:noFill/>
                  </a:tcPr>
                </a:tc>
              </a:tr>
              <a:tr h="238763">
                <a:tc>
                  <a:txBody>
                    <a:bodyPr/>
                    <a:lstStyle/>
                    <a:p>
                      <a:pPr algn="l" fontAlgn="b"/>
                      <a:r>
                        <a:rPr lang="es-MX" sz="1100" b="0" i="0" u="none" strike="noStrike" dirty="0">
                          <a:solidFill>
                            <a:srgbClr val="000000"/>
                          </a:solidFill>
                          <a:effectLst/>
                          <a:latin typeface="+mj-lt"/>
                        </a:rPr>
                        <a:t>La violencia</a:t>
                      </a:r>
                    </a:p>
                  </a:txBody>
                  <a:tcPr marL="90000" marR="90000" marT="46800" marB="46800" anchor="ctr">
                    <a:lnL>
                      <a:noFill/>
                    </a:lnL>
                    <a:lnR>
                      <a:noFill/>
                    </a:lnR>
                    <a:lnT>
                      <a:noFill/>
                    </a:lnT>
                    <a:lnB>
                      <a:noFill/>
                    </a:lnB>
                    <a:solidFill>
                      <a:srgbClr val="FFFF99"/>
                    </a:solidFill>
                  </a:tcPr>
                </a:tc>
                <a:tc>
                  <a:txBody>
                    <a:bodyPr/>
                    <a:lstStyle/>
                    <a:p>
                      <a:pPr algn="ctr" fontAlgn="b"/>
                      <a:r>
                        <a:rPr lang="es-MX" sz="1100" b="0" i="0" u="none" strike="noStrike" dirty="0">
                          <a:solidFill>
                            <a:srgbClr val="000000"/>
                          </a:solidFill>
                          <a:effectLst/>
                          <a:latin typeface="+mj-lt"/>
                        </a:rPr>
                        <a:t>20%</a:t>
                      </a:r>
                    </a:p>
                  </a:txBody>
                  <a:tcPr marL="90000" marR="90000" marT="46800" marB="46800" anchor="ctr">
                    <a:lnL>
                      <a:noFill/>
                    </a:lnL>
                    <a:lnR>
                      <a:noFill/>
                    </a:lnR>
                    <a:lnT>
                      <a:noFill/>
                    </a:lnT>
                    <a:lnB>
                      <a:noFill/>
                    </a:lnB>
                    <a:solidFill>
                      <a:srgbClr val="FFFF99"/>
                    </a:solidFill>
                  </a:tcPr>
                </a:tc>
              </a:tr>
              <a:tr h="238763">
                <a:tc>
                  <a:txBody>
                    <a:bodyPr/>
                    <a:lstStyle/>
                    <a:p>
                      <a:pPr algn="l" fontAlgn="b"/>
                      <a:r>
                        <a:rPr lang="es-MX" sz="1100" b="0" i="0" u="none" strike="noStrike" dirty="0">
                          <a:solidFill>
                            <a:srgbClr val="000000"/>
                          </a:solidFill>
                          <a:effectLst/>
                          <a:latin typeface="+mj-lt"/>
                        </a:rPr>
                        <a:t>Falta dinamismo en la economía regional</a:t>
                      </a:r>
                    </a:p>
                  </a:txBody>
                  <a:tcPr marL="90000" marR="90000" marT="46800" marB="46800" anchor="ctr">
                    <a:lnL>
                      <a:noFill/>
                    </a:lnL>
                    <a:lnR>
                      <a:noFill/>
                    </a:lnR>
                    <a:lnT>
                      <a:noFill/>
                    </a:lnT>
                    <a:lnB>
                      <a:noFill/>
                    </a:lnB>
                    <a:noFill/>
                  </a:tcPr>
                </a:tc>
                <a:tc>
                  <a:txBody>
                    <a:bodyPr/>
                    <a:lstStyle/>
                    <a:p>
                      <a:pPr algn="ctr" fontAlgn="b"/>
                      <a:r>
                        <a:rPr lang="es-MX" sz="1100" b="0" i="0" u="none" strike="noStrike" dirty="0">
                          <a:solidFill>
                            <a:srgbClr val="000000"/>
                          </a:solidFill>
                          <a:effectLst/>
                          <a:latin typeface="+mj-lt"/>
                        </a:rPr>
                        <a:t>10%</a:t>
                      </a:r>
                    </a:p>
                  </a:txBody>
                  <a:tcPr marL="90000" marR="90000" marT="46800" marB="46800" anchor="ctr">
                    <a:lnL>
                      <a:noFill/>
                    </a:lnL>
                    <a:lnR>
                      <a:noFill/>
                    </a:lnR>
                    <a:lnT>
                      <a:noFill/>
                    </a:lnT>
                    <a:lnB>
                      <a:noFill/>
                    </a:lnB>
                    <a:noFill/>
                  </a:tcPr>
                </a:tc>
              </a:tr>
              <a:tr h="238763">
                <a:tc>
                  <a:txBody>
                    <a:bodyPr/>
                    <a:lstStyle/>
                    <a:p>
                      <a:pPr algn="l" fontAlgn="b"/>
                      <a:r>
                        <a:rPr lang="es-MX" sz="1100" b="0" i="0" u="none" strike="noStrike" dirty="0">
                          <a:solidFill>
                            <a:srgbClr val="000000"/>
                          </a:solidFill>
                          <a:effectLst/>
                          <a:latin typeface="+mj-lt"/>
                        </a:rPr>
                        <a:t>Falta educación</a:t>
                      </a:r>
                    </a:p>
                  </a:txBody>
                  <a:tcPr marL="90000" marR="90000" marT="46800" marB="46800" anchor="ctr">
                    <a:lnL>
                      <a:noFill/>
                    </a:lnL>
                    <a:lnR>
                      <a:noFill/>
                    </a:lnR>
                    <a:lnT>
                      <a:noFill/>
                    </a:lnT>
                    <a:lnB>
                      <a:noFill/>
                    </a:lnB>
                    <a:solidFill>
                      <a:srgbClr val="FFFF99"/>
                    </a:solidFill>
                  </a:tcPr>
                </a:tc>
                <a:tc>
                  <a:txBody>
                    <a:bodyPr/>
                    <a:lstStyle/>
                    <a:p>
                      <a:pPr algn="ctr" fontAlgn="b"/>
                      <a:r>
                        <a:rPr lang="es-MX" sz="1100" b="0" i="0" u="none" strike="noStrike" dirty="0">
                          <a:solidFill>
                            <a:srgbClr val="000000"/>
                          </a:solidFill>
                          <a:effectLst/>
                          <a:latin typeface="+mj-lt"/>
                        </a:rPr>
                        <a:t>10%</a:t>
                      </a:r>
                    </a:p>
                  </a:txBody>
                  <a:tcPr marL="90000" marR="90000" marT="46800" marB="46800" anchor="ctr">
                    <a:lnL>
                      <a:noFill/>
                    </a:lnL>
                    <a:lnR>
                      <a:noFill/>
                    </a:lnR>
                    <a:lnT>
                      <a:noFill/>
                    </a:lnT>
                    <a:lnB>
                      <a:noFill/>
                    </a:lnB>
                    <a:solidFill>
                      <a:srgbClr val="FFFF99"/>
                    </a:solidFill>
                  </a:tcPr>
                </a:tc>
              </a:tr>
              <a:tr h="238763">
                <a:tc>
                  <a:txBody>
                    <a:bodyPr/>
                    <a:lstStyle/>
                    <a:p>
                      <a:pPr algn="l" fontAlgn="b"/>
                      <a:r>
                        <a:rPr lang="es-MX" sz="1100" b="0" i="0" u="none" strike="noStrike" dirty="0">
                          <a:solidFill>
                            <a:srgbClr val="000000"/>
                          </a:solidFill>
                          <a:effectLst/>
                          <a:latin typeface="+mj-lt"/>
                        </a:rPr>
                        <a:t>La falta de recursos </a:t>
                      </a:r>
                    </a:p>
                  </a:txBody>
                  <a:tcPr marL="90000" marR="90000" marT="46800" marB="46800" anchor="ctr">
                    <a:lnL>
                      <a:noFill/>
                    </a:lnL>
                    <a:lnR>
                      <a:noFill/>
                    </a:lnR>
                    <a:lnT>
                      <a:noFill/>
                    </a:lnT>
                    <a:lnB>
                      <a:noFill/>
                    </a:lnB>
                    <a:noFill/>
                  </a:tcPr>
                </a:tc>
                <a:tc>
                  <a:txBody>
                    <a:bodyPr/>
                    <a:lstStyle/>
                    <a:p>
                      <a:pPr algn="ctr" fontAlgn="b"/>
                      <a:r>
                        <a:rPr lang="es-MX" sz="1100" b="0" i="0" u="none" strike="noStrike" dirty="0">
                          <a:solidFill>
                            <a:srgbClr val="000000"/>
                          </a:solidFill>
                          <a:effectLst/>
                          <a:latin typeface="+mj-lt"/>
                        </a:rPr>
                        <a:t>10%</a:t>
                      </a:r>
                    </a:p>
                  </a:txBody>
                  <a:tcPr marL="90000" marR="90000" marT="46800" marB="46800" anchor="ctr">
                    <a:lnL>
                      <a:noFill/>
                    </a:lnL>
                    <a:lnR>
                      <a:noFill/>
                    </a:lnR>
                    <a:lnT>
                      <a:noFill/>
                    </a:lnT>
                    <a:lnB>
                      <a:noFill/>
                    </a:lnB>
                    <a:noFill/>
                  </a:tcPr>
                </a:tc>
              </a:tr>
              <a:tr h="238763">
                <a:tc>
                  <a:txBody>
                    <a:bodyPr/>
                    <a:lstStyle/>
                    <a:p>
                      <a:pPr algn="l" fontAlgn="b"/>
                      <a:r>
                        <a:rPr lang="es-MX" sz="1100" b="0" i="0" u="none" strike="noStrike" dirty="0">
                          <a:solidFill>
                            <a:srgbClr val="000000"/>
                          </a:solidFill>
                          <a:effectLst/>
                          <a:latin typeface="+mj-lt"/>
                        </a:rPr>
                        <a:t>La Impunidad</a:t>
                      </a:r>
                    </a:p>
                  </a:txBody>
                  <a:tcPr marL="90000" marR="90000" marT="46800" marB="46800" anchor="ctr">
                    <a:lnL>
                      <a:noFill/>
                    </a:lnL>
                    <a:lnR>
                      <a:noFill/>
                    </a:lnR>
                    <a:lnT>
                      <a:noFill/>
                    </a:lnT>
                    <a:lnB w="12700" cap="flat" cmpd="sng" algn="ctr">
                      <a:solidFill>
                        <a:schemeClr val="tx1">
                          <a:lumMod val="50000"/>
                        </a:schemeClr>
                      </a:solidFill>
                      <a:prstDash val="solid"/>
                      <a:round/>
                      <a:headEnd type="none" w="med" len="med"/>
                      <a:tailEnd type="none" w="med" len="med"/>
                    </a:lnB>
                    <a:solidFill>
                      <a:srgbClr val="FFFF99"/>
                    </a:solidFill>
                  </a:tcPr>
                </a:tc>
                <a:tc>
                  <a:txBody>
                    <a:bodyPr/>
                    <a:lstStyle/>
                    <a:p>
                      <a:pPr algn="ctr" fontAlgn="b"/>
                      <a:r>
                        <a:rPr lang="es-MX" sz="1100" b="0" i="0" u="none" strike="noStrike" dirty="0">
                          <a:solidFill>
                            <a:srgbClr val="000000"/>
                          </a:solidFill>
                          <a:effectLst/>
                          <a:latin typeface="+mj-lt"/>
                        </a:rPr>
                        <a:t>10%</a:t>
                      </a:r>
                    </a:p>
                  </a:txBody>
                  <a:tcPr marL="90000" marR="90000" marT="46800" marB="46800" anchor="ctr">
                    <a:lnL>
                      <a:noFill/>
                    </a:lnL>
                    <a:lnR>
                      <a:noFill/>
                    </a:lnR>
                    <a:lnT>
                      <a:noFill/>
                    </a:lnT>
                    <a:lnB w="12700" cap="flat" cmpd="sng" algn="ctr">
                      <a:solidFill>
                        <a:schemeClr val="tx1">
                          <a:lumMod val="50000"/>
                        </a:schemeClr>
                      </a:solidFill>
                      <a:prstDash val="solid"/>
                      <a:round/>
                      <a:headEnd type="none" w="med" len="med"/>
                      <a:tailEnd type="none" w="med" len="med"/>
                    </a:lnB>
                    <a:solidFill>
                      <a:srgbClr val="FFFF99"/>
                    </a:solidFill>
                  </a:tcPr>
                </a:tc>
              </a:tr>
            </a:tbl>
          </a:graphicData>
        </a:graphic>
      </p:graphicFrame>
      <p:graphicFrame>
        <p:nvGraphicFramePr>
          <p:cNvPr id="21" name="20 Tabla"/>
          <p:cNvGraphicFramePr>
            <a:graphicFrameLocks noGrp="1"/>
          </p:cNvGraphicFramePr>
          <p:nvPr>
            <p:extLst>
              <p:ext uri="{D42A27DB-BD31-4B8C-83A1-F6EECF244321}">
                <p14:modId xmlns:p14="http://schemas.microsoft.com/office/powerpoint/2010/main" val="4195876522"/>
              </p:ext>
            </p:extLst>
          </p:nvPr>
        </p:nvGraphicFramePr>
        <p:xfrm>
          <a:off x="539552" y="1707432"/>
          <a:ext cx="2571768" cy="3131540"/>
        </p:xfrm>
        <a:graphic>
          <a:graphicData uri="http://schemas.openxmlformats.org/drawingml/2006/table">
            <a:tbl>
              <a:tblPr/>
              <a:tblGrid>
                <a:gridCol w="1822038"/>
                <a:gridCol w="749730"/>
              </a:tblGrid>
              <a:tr h="346359">
                <a:tc>
                  <a:txBody>
                    <a:bodyPr/>
                    <a:lstStyle/>
                    <a:p>
                      <a:pPr algn="l" fontAlgn="b"/>
                      <a:r>
                        <a:rPr lang="es-MX" sz="1200" b="1" i="0" u="none" strike="noStrike" dirty="0" smtClean="0">
                          <a:solidFill>
                            <a:schemeClr val="tx1"/>
                          </a:solidFill>
                          <a:latin typeface="Arial" pitchFamily="34" charset="0"/>
                          <a:cs typeface="Arial" pitchFamily="34" charset="0"/>
                        </a:rPr>
                        <a:t>Profesional</a:t>
                      </a:r>
                      <a:endParaRPr lang="es-ES" sz="1200" b="1" i="0" u="none" strike="noStrike" dirty="0">
                        <a:solidFill>
                          <a:schemeClr val="tx1"/>
                        </a:solidFill>
                        <a:latin typeface="Arial" pitchFamily="34" charset="0"/>
                        <a:cs typeface="Arial" pitchFamily="34" charset="0"/>
                      </a:endParaRPr>
                    </a:p>
                  </a:txBody>
                  <a:tcPr marL="90000" marR="90000" marT="46800" marB="46800" anchor="ctr">
                    <a:lnL>
                      <a:noFill/>
                    </a:lnL>
                    <a:lnR>
                      <a:noFill/>
                    </a:lnR>
                    <a:lnT>
                      <a:noFill/>
                    </a:lnT>
                    <a:lnB>
                      <a:noFill/>
                    </a:lnB>
                    <a:solidFill>
                      <a:srgbClr val="00B050"/>
                    </a:solidFill>
                  </a:tcPr>
                </a:tc>
                <a:tc>
                  <a:txBody>
                    <a:bodyPr/>
                    <a:lstStyle/>
                    <a:p>
                      <a:pPr algn="ctr" fontAlgn="b"/>
                      <a:r>
                        <a:rPr lang="es-MX" sz="1200" b="1" i="0" u="none" strike="noStrike" dirty="0" smtClean="0">
                          <a:solidFill>
                            <a:schemeClr val="tx1"/>
                          </a:solidFill>
                          <a:latin typeface="Arial" pitchFamily="34" charset="0"/>
                          <a:cs typeface="Arial" pitchFamily="34" charset="0"/>
                        </a:rPr>
                        <a:t>%</a:t>
                      </a:r>
                      <a:endParaRPr lang="es-ES" sz="1200" b="1" i="0" u="none" strike="noStrike" dirty="0">
                        <a:solidFill>
                          <a:schemeClr val="tx1"/>
                        </a:solidFill>
                        <a:latin typeface="Arial" pitchFamily="34" charset="0"/>
                        <a:cs typeface="Arial" pitchFamily="34" charset="0"/>
                      </a:endParaRPr>
                    </a:p>
                  </a:txBody>
                  <a:tcPr marL="90000" marR="90000" marT="46800" marB="46800" anchor="ctr">
                    <a:lnL>
                      <a:noFill/>
                    </a:lnL>
                    <a:lnR>
                      <a:noFill/>
                    </a:lnR>
                    <a:lnT>
                      <a:noFill/>
                    </a:lnT>
                    <a:lnB>
                      <a:noFill/>
                    </a:lnB>
                    <a:solidFill>
                      <a:srgbClr val="00B050"/>
                    </a:solidFill>
                  </a:tcPr>
                </a:tc>
              </a:tr>
              <a:tr h="238763">
                <a:tc>
                  <a:txBody>
                    <a:bodyPr/>
                    <a:lstStyle/>
                    <a:p>
                      <a:pPr algn="l" fontAlgn="b"/>
                      <a:r>
                        <a:rPr lang="es-MX" sz="1100" b="0" i="0" u="none" strike="noStrike" dirty="0" smtClean="0">
                          <a:solidFill>
                            <a:srgbClr val="000000"/>
                          </a:solidFill>
                          <a:effectLst/>
                          <a:latin typeface="Arial"/>
                        </a:rPr>
                        <a:t>Inseguridad/delincuencia</a:t>
                      </a:r>
                      <a:endParaRPr lang="es-MX" sz="1100" b="0" i="0" u="none" strike="noStrike" dirty="0">
                        <a:solidFill>
                          <a:srgbClr val="000000"/>
                        </a:solidFill>
                        <a:effectLst/>
                        <a:latin typeface="Arial"/>
                      </a:endParaRPr>
                    </a:p>
                  </a:txBody>
                  <a:tcPr marL="90000" marR="90000" marT="18000" marB="18000" anchor="ctr">
                    <a:lnL>
                      <a:noFill/>
                    </a:lnL>
                    <a:lnR>
                      <a:noFill/>
                    </a:lnR>
                    <a:lnT>
                      <a:noFill/>
                    </a:lnT>
                    <a:lnB>
                      <a:noFill/>
                    </a:lnB>
                    <a:noFill/>
                  </a:tcPr>
                </a:tc>
                <a:tc>
                  <a:txBody>
                    <a:bodyPr/>
                    <a:lstStyle/>
                    <a:p>
                      <a:pPr algn="ctr" fontAlgn="b"/>
                      <a:r>
                        <a:rPr lang="es-MX" sz="1100" b="0" i="0" u="none" strike="noStrike" dirty="0">
                          <a:solidFill>
                            <a:srgbClr val="000000"/>
                          </a:solidFill>
                          <a:effectLst/>
                          <a:latin typeface="Arial"/>
                        </a:rPr>
                        <a:t>43%</a:t>
                      </a:r>
                    </a:p>
                  </a:txBody>
                  <a:tcPr marL="90000" marR="90000" marT="18000" marB="18000" anchor="ctr">
                    <a:lnL>
                      <a:noFill/>
                    </a:lnL>
                    <a:lnR>
                      <a:noFill/>
                    </a:lnR>
                    <a:lnT>
                      <a:noFill/>
                    </a:lnT>
                    <a:lnB>
                      <a:noFill/>
                    </a:lnB>
                    <a:noFill/>
                  </a:tcPr>
                </a:tc>
              </a:tr>
              <a:tr h="238763">
                <a:tc>
                  <a:txBody>
                    <a:bodyPr/>
                    <a:lstStyle/>
                    <a:p>
                      <a:pPr algn="l" fontAlgn="b"/>
                      <a:r>
                        <a:rPr lang="es-MX" sz="1100" b="0" i="0" u="none" strike="noStrike" dirty="0">
                          <a:solidFill>
                            <a:srgbClr val="000000"/>
                          </a:solidFill>
                          <a:effectLst/>
                          <a:latin typeface="Arial"/>
                        </a:rPr>
                        <a:t>La corrupción</a:t>
                      </a:r>
                    </a:p>
                  </a:txBody>
                  <a:tcPr marL="90000" marR="90000" marT="18000" marB="18000" anchor="ctr">
                    <a:lnL>
                      <a:noFill/>
                    </a:lnL>
                    <a:lnR>
                      <a:noFill/>
                    </a:lnR>
                    <a:lnT>
                      <a:noFill/>
                    </a:lnT>
                    <a:lnB>
                      <a:noFill/>
                    </a:lnB>
                    <a:solidFill>
                      <a:srgbClr val="FFFF99"/>
                    </a:solidFill>
                  </a:tcPr>
                </a:tc>
                <a:tc>
                  <a:txBody>
                    <a:bodyPr/>
                    <a:lstStyle/>
                    <a:p>
                      <a:pPr algn="ctr" fontAlgn="b"/>
                      <a:r>
                        <a:rPr lang="es-MX" sz="1100" b="0" i="0" u="none" strike="noStrike" dirty="0">
                          <a:solidFill>
                            <a:srgbClr val="000000"/>
                          </a:solidFill>
                          <a:effectLst/>
                          <a:latin typeface="Arial"/>
                        </a:rPr>
                        <a:t>19%</a:t>
                      </a:r>
                    </a:p>
                  </a:txBody>
                  <a:tcPr marL="90000" marR="90000" marT="18000" marB="18000" anchor="ctr">
                    <a:lnL>
                      <a:noFill/>
                    </a:lnL>
                    <a:lnR>
                      <a:noFill/>
                    </a:lnR>
                    <a:lnT>
                      <a:noFill/>
                    </a:lnT>
                    <a:lnB>
                      <a:noFill/>
                    </a:lnB>
                    <a:solidFill>
                      <a:srgbClr val="FFFF99"/>
                    </a:solidFill>
                  </a:tcPr>
                </a:tc>
              </a:tr>
              <a:tr h="238763">
                <a:tc>
                  <a:txBody>
                    <a:bodyPr/>
                    <a:lstStyle/>
                    <a:p>
                      <a:pPr algn="l" fontAlgn="b"/>
                      <a:r>
                        <a:rPr lang="es-MX" sz="1100" b="0" i="0" u="none" strike="noStrike" dirty="0">
                          <a:solidFill>
                            <a:srgbClr val="000000"/>
                          </a:solidFill>
                          <a:effectLst/>
                          <a:latin typeface="Arial"/>
                        </a:rPr>
                        <a:t>Falta de industria de la transformación</a:t>
                      </a:r>
                    </a:p>
                  </a:txBody>
                  <a:tcPr marL="90000" marR="90000" marT="18000" marB="18000" anchor="ctr">
                    <a:lnL>
                      <a:noFill/>
                    </a:lnL>
                    <a:lnR>
                      <a:noFill/>
                    </a:lnR>
                    <a:lnT>
                      <a:noFill/>
                    </a:lnT>
                    <a:lnB>
                      <a:noFill/>
                    </a:lnB>
                    <a:noFill/>
                  </a:tcPr>
                </a:tc>
                <a:tc>
                  <a:txBody>
                    <a:bodyPr/>
                    <a:lstStyle/>
                    <a:p>
                      <a:pPr algn="ctr" fontAlgn="b"/>
                      <a:r>
                        <a:rPr lang="es-MX" sz="1100" b="0" i="0" u="none" strike="noStrike" dirty="0">
                          <a:solidFill>
                            <a:srgbClr val="000000"/>
                          </a:solidFill>
                          <a:effectLst/>
                          <a:latin typeface="Arial"/>
                        </a:rPr>
                        <a:t>5%</a:t>
                      </a:r>
                    </a:p>
                  </a:txBody>
                  <a:tcPr marL="90000" marR="90000" marT="18000" marB="18000" anchor="ctr">
                    <a:lnL>
                      <a:noFill/>
                    </a:lnL>
                    <a:lnR>
                      <a:noFill/>
                    </a:lnR>
                    <a:lnT>
                      <a:noFill/>
                    </a:lnT>
                    <a:lnB>
                      <a:noFill/>
                    </a:lnB>
                    <a:noFill/>
                  </a:tcPr>
                </a:tc>
              </a:tr>
              <a:tr h="238763">
                <a:tc>
                  <a:txBody>
                    <a:bodyPr/>
                    <a:lstStyle/>
                    <a:p>
                      <a:pPr algn="l" fontAlgn="b"/>
                      <a:r>
                        <a:rPr lang="es-MX" sz="1100" b="0" i="0" u="none" strike="noStrike" dirty="0">
                          <a:solidFill>
                            <a:srgbClr val="000000"/>
                          </a:solidFill>
                          <a:effectLst/>
                          <a:latin typeface="Arial"/>
                        </a:rPr>
                        <a:t>Falta de respeto a la Ley</a:t>
                      </a:r>
                    </a:p>
                  </a:txBody>
                  <a:tcPr marL="90000" marR="90000" marT="18000" marB="18000" anchor="ctr">
                    <a:lnL>
                      <a:noFill/>
                    </a:lnL>
                    <a:lnR>
                      <a:noFill/>
                    </a:lnR>
                    <a:lnT>
                      <a:noFill/>
                    </a:lnT>
                    <a:lnB>
                      <a:noFill/>
                    </a:lnB>
                    <a:solidFill>
                      <a:srgbClr val="FFFF99"/>
                    </a:solidFill>
                  </a:tcPr>
                </a:tc>
                <a:tc>
                  <a:txBody>
                    <a:bodyPr/>
                    <a:lstStyle/>
                    <a:p>
                      <a:pPr algn="ctr" fontAlgn="b"/>
                      <a:r>
                        <a:rPr lang="es-MX" sz="1100" b="0" i="0" u="none" strike="noStrike" dirty="0">
                          <a:solidFill>
                            <a:srgbClr val="000000"/>
                          </a:solidFill>
                          <a:effectLst/>
                          <a:latin typeface="Arial"/>
                        </a:rPr>
                        <a:t>5%</a:t>
                      </a:r>
                    </a:p>
                  </a:txBody>
                  <a:tcPr marL="90000" marR="90000" marT="18000" marB="18000" anchor="ctr">
                    <a:lnL>
                      <a:noFill/>
                    </a:lnL>
                    <a:lnR>
                      <a:noFill/>
                    </a:lnR>
                    <a:lnT>
                      <a:noFill/>
                    </a:lnT>
                    <a:lnB>
                      <a:noFill/>
                    </a:lnB>
                    <a:solidFill>
                      <a:srgbClr val="FFFF99"/>
                    </a:solidFill>
                  </a:tcPr>
                </a:tc>
              </a:tr>
              <a:tr h="238763">
                <a:tc>
                  <a:txBody>
                    <a:bodyPr/>
                    <a:lstStyle/>
                    <a:p>
                      <a:pPr algn="l" fontAlgn="b"/>
                      <a:r>
                        <a:rPr lang="es-MX" sz="1100" b="0" i="0" u="none" strike="noStrike" dirty="0">
                          <a:solidFill>
                            <a:srgbClr val="000000"/>
                          </a:solidFill>
                          <a:effectLst/>
                          <a:latin typeface="Arial"/>
                        </a:rPr>
                        <a:t>Falta desarrollar actividades productivas</a:t>
                      </a:r>
                    </a:p>
                  </a:txBody>
                  <a:tcPr marL="90000" marR="90000" marT="18000" marB="18000" anchor="ctr">
                    <a:lnL>
                      <a:noFill/>
                    </a:lnL>
                    <a:lnR>
                      <a:noFill/>
                    </a:lnR>
                    <a:lnT>
                      <a:noFill/>
                    </a:lnT>
                    <a:lnB>
                      <a:noFill/>
                    </a:lnB>
                    <a:noFill/>
                  </a:tcPr>
                </a:tc>
                <a:tc>
                  <a:txBody>
                    <a:bodyPr/>
                    <a:lstStyle/>
                    <a:p>
                      <a:pPr algn="ctr" fontAlgn="b"/>
                      <a:r>
                        <a:rPr lang="es-MX" sz="1100" b="0" i="0" u="none" strike="noStrike" dirty="0">
                          <a:solidFill>
                            <a:srgbClr val="000000"/>
                          </a:solidFill>
                          <a:effectLst/>
                          <a:latin typeface="Arial"/>
                        </a:rPr>
                        <a:t>5%</a:t>
                      </a:r>
                    </a:p>
                  </a:txBody>
                  <a:tcPr marL="90000" marR="90000" marT="18000" marB="18000" anchor="ctr">
                    <a:lnL>
                      <a:noFill/>
                    </a:lnL>
                    <a:lnR>
                      <a:noFill/>
                    </a:lnR>
                    <a:lnT>
                      <a:noFill/>
                    </a:lnT>
                    <a:lnB>
                      <a:noFill/>
                    </a:lnB>
                    <a:noFill/>
                  </a:tcPr>
                </a:tc>
              </a:tr>
              <a:tr h="238763">
                <a:tc>
                  <a:txBody>
                    <a:bodyPr/>
                    <a:lstStyle/>
                    <a:p>
                      <a:pPr algn="l" fontAlgn="b"/>
                      <a:r>
                        <a:rPr lang="es-MX" sz="1100" b="0" i="0" u="none" strike="noStrike" dirty="0">
                          <a:solidFill>
                            <a:srgbClr val="000000"/>
                          </a:solidFill>
                          <a:effectLst/>
                          <a:latin typeface="Arial"/>
                        </a:rPr>
                        <a:t>Falta educación vial</a:t>
                      </a:r>
                    </a:p>
                  </a:txBody>
                  <a:tcPr marL="90000" marR="90000" marT="18000" marB="18000" anchor="ctr">
                    <a:lnL>
                      <a:noFill/>
                    </a:lnL>
                    <a:lnR>
                      <a:noFill/>
                    </a:lnR>
                    <a:lnT>
                      <a:noFill/>
                    </a:lnT>
                    <a:lnB>
                      <a:noFill/>
                    </a:lnB>
                    <a:solidFill>
                      <a:srgbClr val="FFFF99"/>
                    </a:solidFill>
                  </a:tcPr>
                </a:tc>
                <a:tc>
                  <a:txBody>
                    <a:bodyPr/>
                    <a:lstStyle/>
                    <a:p>
                      <a:pPr algn="ctr" fontAlgn="b"/>
                      <a:r>
                        <a:rPr lang="es-MX" sz="1100" b="0" i="0" u="none" strike="noStrike" dirty="0">
                          <a:solidFill>
                            <a:srgbClr val="000000"/>
                          </a:solidFill>
                          <a:effectLst/>
                          <a:latin typeface="Arial"/>
                        </a:rPr>
                        <a:t>5%</a:t>
                      </a:r>
                    </a:p>
                  </a:txBody>
                  <a:tcPr marL="90000" marR="90000" marT="18000" marB="18000" anchor="ctr">
                    <a:lnL>
                      <a:noFill/>
                    </a:lnL>
                    <a:lnR>
                      <a:noFill/>
                    </a:lnR>
                    <a:lnT>
                      <a:noFill/>
                    </a:lnT>
                    <a:lnB>
                      <a:noFill/>
                    </a:lnB>
                    <a:solidFill>
                      <a:srgbClr val="FFFF99"/>
                    </a:solidFill>
                  </a:tcPr>
                </a:tc>
              </a:tr>
              <a:tr h="238763">
                <a:tc>
                  <a:txBody>
                    <a:bodyPr/>
                    <a:lstStyle/>
                    <a:p>
                      <a:pPr algn="l" fontAlgn="b"/>
                      <a:r>
                        <a:rPr lang="es-MX" sz="1100" b="0" i="0" u="none" strike="noStrike" dirty="0">
                          <a:solidFill>
                            <a:srgbClr val="000000"/>
                          </a:solidFill>
                          <a:effectLst/>
                          <a:latin typeface="Arial"/>
                        </a:rPr>
                        <a:t>La </a:t>
                      </a:r>
                      <a:r>
                        <a:rPr lang="es-MX" sz="1100" b="0" i="0" u="none" strike="noStrike" dirty="0" smtClean="0">
                          <a:solidFill>
                            <a:srgbClr val="000000"/>
                          </a:solidFill>
                          <a:effectLst/>
                          <a:latin typeface="Arial"/>
                        </a:rPr>
                        <a:t>economía</a:t>
                      </a:r>
                      <a:endParaRPr lang="es-MX" sz="1100" b="0" i="0" u="none" strike="noStrike" dirty="0">
                        <a:solidFill>
                          <a:srgbClr val="000000"/>
                        </a:solidFill>
                        <a:effectLst/>
                        <a:latin typeface="Arial"/>
                      </a:endParaRPr>
                    </a:p>
                  </a:txBody>
                  <a:tcPr marL="90000" marR="90000" marT="18000" marB="18000" anchor="ctr">
                    <a:lnL>
                      <a:noFill/>
                    </a:lnL>
                    <a:lnR>
                      <a:noFill/>
                    </a:lnR>
                    <a:lnT>
                      <a:noFill/>
                    </a:lnT>
                    <a:lnB>
                      <a:noFill/>
                    </a:lnB>
                    <a:noFill/>
                  </a:tcPr>
                </a:tc>
                <a:tc>
                  <a:txBody>
                    <a:bodyPr/>
                    <a:lstStyle/>
                    <a:p>
                      <a:pPr algn="ctr" fontAlgn="b"/>
                      <a:r>
                        <a:rPr lang="es-MX" sz="1100" b="0" i="0" u="none" strike="noStrike" dirty="0">
                          <a:solidFill>
                            <a:srgbClr val="000000"/>
                          </a:solidFill>
                          <a:effectLst/>
                          <a:latin typeface="Arial"/>
                        </a:rPr>
                        <a:t>5%</a:t>
                      </a:r>
                    </a:p>
                  </a:txBody>
                  <a:tcPr marL="90000" marR="90000" marT="18000" marB="18000" anchor="ctr">
                    <a:lnL>
                      <a:noFill/>
                    </a:lnL>
                    <a:lnR>
                      <a:noFill/>
                    </a:lnR>
                    <a:lnT>
                      <a:noFill/>
                    </a:lnT>
                    <a:lnB>
                      <a:noFill/>
                    </a:lnB>
                    <a:noFill/>
                  </a:tcPr>
                </a:tc>
              </a:tr>
              <a:tr h="238763">
                <a:tc>
                  <a:txBody>
                    <a:bodyPr/>
                    <a:lstStyle/>
                    <a:p>
                      <a:pPr algn="l" fontAlgn="b"/>
                      <a:r>
                        <a:rPr lang="es-MX" sz="1100" b="0" i="0" u="none" strike="noStrike" dirty="0">
                          <a:solidFill>
                            <a:srgbClr val="000000"/>
                          </a:solidFill>
                          <a:effectLst/>
                          <a:latin typeface="Arial"/>
                        </a:rPr>
                        <a:t>La ineficiencia política</a:t>
                      </a:r>
                    </a:p>
                  </a:txBody>
                  <a:tcPr marL="90000" marR="90000" marT="18000" marB="18000" anchor="ctr">
                    <a:lnL>
                      <a:noFill/>
                    </a:lnL>
                    <a:lnR>
                      <a:noFill/>
                    </a:lnR>
                    <a:lnT>
                      <a:noFill/>
                    </a:lnT>
                    <a:lnB>
                      <a:noFill/>
                    </a:lnB>
                    <a:solidFill>
                      <a:srgbClr val="FFFF99"/>
                    </a:solidFill>
                  </a:tcPr>
                </a:tc>
                <a:tc>
                  <a:txBody>
                    <a:bodyPr/>
                    <a:lstStyle/>
                    <a:p>
                      <a:pPr algn="ctr" fontAlgn="b"/>
                      <a:r>
                        <a:rPr lang="es-MX" sz="1100" b="0" i="0" u="none" strike="noStrike" dirty="0">
                          <a:solidFill>
                            <a:srgbClr val="000000"/>
                          </a:solidFill>
                          <a:effectLst/>
                          <a:latin typeface="Arial"/>
                        </a:rPr>
                        <a:t>5%</a:t>
                      </a:r>
                    </a:p>
                  </a:txBody>
                  <a:tcPr marL="90000" marR="90000" marT="18000" marB="18000" anchor="ctr">
                    <a:lnL>
                      <a:noFill/>
                    </a:lnL>
                    <a:lnR>
                      <a:noFill/>
                    </a:lnR>
                    <a:lnT>
                      <a:noFill/>
                    </a:lnT>
                    <a:lnB>
                      <a:noFill/>
                    </a:lnB>
                    <a:solidFill>
                      <a:srgbClr val="FFFF99"/>
                    </a:solidFill>
                  </a:tcPr>
                </a:tc>
              </a:tr>
              <a:tr h="238763">
                <a:tc>
                  <a:txBody>
                    <a:bodyPr/>
                    <a:lstStyle/>
                    <a:p>
                      <a:pPr algn="l" fontAlgn="b"/>
                      <a:r>
                        <a:rPr lang="es-MX" sz="1100" b="0" i="0" u="none" strike="noStrike" dirty="0">
                          <a:solidFill>
                            <a:srgbClr val="000000"/>
                          </a:solidFill>
                          <a:effectLst/>
                          <a:latin typeface="Arial"/>
                        </a:rPr>
                        <a:t>Malos gobiernos/gobernantes</a:t>
                      </a:r>
                    </a:p>
                  </a:txBody>
                  <a:tcPr marL="90000" marR="90000" marT="18000" marB="18000" anchor="ctr">
                    <a:lnL>
                      <a:noFill/>
                    </a:lnL>
                    <a:lnR>
                      <a:noFill/>
                    </a:lnR>
                    <a:lnT>
                      <a:noFill/>
                    </a:lnT>
                    <a:lnB>
                      <a:noFill/>
                    </a:lnB>
                    <a:noFill/>
                  </a:tcPr>
                </a:tc>
                <a:tc>
                  <a:txBody>
                    <a:bodyPr/>
                    <a:lstStyle/>
                    <a:p>
                      <a:pPr algn="ctr" fontAlgn="b"/>
                      <a:r>
                        <a:rPr lang="es-MX" sz="1100" b="0" i="0" u="none" strike="noStrike" dirty="0">
                          <a:solidFill>
                            <a:srgbClr val="000000"/>
                          </a:solidFill>
                          <a:effectLst/>
                          <a:latin typeface="Arial"/>
                        </a:rPr>
                        <a:t>5%</a:t>
                      </a:r>
                    </a:p>
                  </a:txBody>
                  <a:tcPr marL="90000" marR="90000" marT="18000" marB="18000" anchor="ctr">
                    <a:lnL>
                      <a:noFill/>
                    </a:lnL>
                    <a:lnR>
                      <a:noFill/>
                    </a:lnR>
                    <a:lnT>
                      <a:noFill/>
                    </a:lnT>
                    <a:lnB>
                      <a:noFill/>
                    </a:lnB>
                    <a:noFill/>
                  </a:tcPr>
                </a:tc>
              </a:tr>
              <a:tr h="238763">
                <a:tc>
                  <a:txBody>
                    <a:bodyPr/>
                    <a:lstStyle/>
                    <a:p>
                      <a:pPr algn="l" fontAlgn="b"/>
                      <a:r>
                        <a:rPr lang="es-MX" sz="1100" b="0" i="0" u="none" strike="noStrike" dirty="0">
                          <a:solidFill>
                            <a:srgbClr val="000000"/>
                          </a:solidFill>
                          <a:effectLst/>
                          <a:latin typeface="Arial"/>
                        </a:rPr>
                        <a:t>Narcotráfico</a:t>
                      </a:r>
                    </a:p>
                  </a:txBody>
                  <a:tcPr marL="90000" marR="90000" marT="18000" marB="18000" anchor="ctr">
                    <a:lnL>
                      <a:noFill/>
                    </a:lnL>
                    <a:lnR>
                      <a:noFill/>
                    </a:lnR>
                    <a:lnT>
                      <a:noFill/>
                    </a:lnT>
                    <a:lnB w="12700" cap="flat" cmpd="sng" algn="ctr">
                      <a:solidFill>
                        <a:schemeClr val="tx1">
                          <a:lumMod val="50000"/>
                        </a:schemeClr>
                      </a:solidFill>
                      <a:prstDash val="solid"/>
                      <a:round/>
                      <a:headEnd type="none" w="med" len="med"/>
                      <a:tailEnd type="none" w="med" len="med"/>
                    </a:lnB>
                    <a:solidFill>
                      <a:srgbClr val="FFFF99"/>
                    </a:solidFill>
                  </a:tcPr>
                </a:tc>
                <a:tc>
                  <a:txBody>
                    <a:bodyPr/>
                    <a:lstStyle/>
                    <a:p>
                      <a:pPr algn="ctr" fontAlgn="b"/>
                      <a:r>
                        <a:rPr lang="es-MX" sz="1100" b="0" i="0" u="none" strike="noStrike" dirty="0">
                          <a:solidFill>
                            <a:srgbClr val="000000"/>
                          </a:solidFill>
                          <a:effectLst/>
                          <a:latin typeface="Arial"/>
                        </a:rPr>
                        <a:t>5%</a:t>
                      </a:r>
                    </a:p>
                  </a:txBody>
                  <a:tcPr marL="90000" marR="90000" marT="18000" marB="18000" anchor="ctr">
                    <a:lnL>
                      <a:noFill/>
                    </a:lnL>
                    <a:lnR>
                      <a:noFill/>
                    </a:lnR>
                    <a:lnT>
                      <a:noFill/>
                    </a:lnT>
                    <a:lnB w="12700" cap="flat" cmpd="sng" algn="ctr">
                      <a:solidFill>
                        <a:schemeClr val="tx1">
                          <a:lumMod val="50000"/>
                        </a:schemeClr>
                      </a:solidFill>
                      <a:prstDash val="solid"/>
                      <a:round/>
                      <a:headEnd type="none" w="med" len="med"/>
                      <a:tailEnd type="none" w="med" len="med"/>
                    </a:lnB>
                    <a:solidFill>
                      <a:srgbClr val="FFFF99"/>
                    </a:solidFill>
                  </a:tcPr>
                </a:tc>
              </a:tr>
            </a:tbl>
          </a:graphicData>
        </a:graphic>
      </p:graphicFrame>
      <p:sp>
        <p:nvSpPr>
          <p:cNvPr id="4" name="3 CuadroTexto"/>
          <p:cNvSpPr txBox="1"/>
          <p:nvPr/>
        </p:nvSpPr>
        <p:spPr>
          <a:xfrm>
            <a:off x="1259632" y="824588"/>
            <a:ext cx="6840760" cy="630942"/>
          </a:xfrm>
          <a:prstGeom prst="rect">
            <a:avLst/>
          </a:prstGeom>
          <a:noFill/>
        </p:spPr>
        <p:txBody>
          <a:bodyPr wrap="square" rtlCol="0">
            <a:spAutoFit/>
          </a:bodyPr>
          <a:lstStyle/>
          <a:p>
            <a:pPr algn="ctr"/>
            <a:r>
              <a:rPr lang="es-MX" sz="1200" b="1" dirty="0"/>
              <a:t>Desde su punto de vista, ¿cuál considera es el principal </a:t>
            </a:r>
            <a:r>
              <a:rPr lang="es-MX" sz="1200" b="1" dirty="0" smtClean="0"/>
              <a:t>problema</a:t>
            </a:r>
          </a:p>
          <a:p>
            <a:pPr algn="ctr"/>
            <a:r>
              <a:rPr lang="es-MX" sz="1200" b="1" dirty="0" smtClean="0"/>
              <a:t>Que tiene </a:t>
            </a:r>
            <a:r>
              <a:rPr lang="es-MX" sz="1200" b="1" dirty="0"/>
              <a:t>actualmente el estado de Sinaloa? </a:t>
            </a:r>
            <a:endParaRPr lang="es-MX" sz="1200" b="1" dirty="0" smtClean="0"/>
          </a:p>
          <a:p>
            <a:pPr algn="ctr"/>
            <a:r>
              <a:rPr lang="es-MX" sz="1100" dirty="0" smtClean="0"/>
              <a:t>(% de cada grupo de entrevistados)</a:t>
            </a:r>
            <a:endParaRPr lang="es-MX" sz="1100" dirty="0"/>
          </a:p>
        </p:txBody>
      </p:sp>
      <p:graphicFrame>
        <p:nvGraphicFramePr>
          <p:cNvPr id="9" name="8 Tabla"/>
          <p:cNvGraphicFramePr>
            <a:graphicFrameLocks noGrp="1"/>
          </p:cNvGraphicFramePr>
          <p:nvPr>
            <p:extLst>
              <p:ext uri="{D42A27DB-BD31-4B8C-83A1-F6EECF244321}">
                <p14:modId xmlns:p14="http://schemas.microsoft.com/office/powerpoint/2010/main" val="583421119"/>
              </p:ext>
            </p:extLst>
          </p:nvPr>
        </p:nvGraphicFramePr>
        <p:xfrm>
          <a:off x="6084168" y="4005064"/>
          <a:ext cx="2571768" cy="1558959"/>
        </p:xfrm>
        <a:graphic>
          <a:graphicData uri="http://schemas.openxmlformats.org/drawingml/2006/table">
            <a:tbl>
              <a:tblPr/>
              <a:tblGrid>
                <a:gridCol w="1822038"/>
                <a:gridCol w="749730"/>
              </a:tblGrid>
              <a:tr h="346359">
                <a:tc>
                  <a:txBody>
                    <a:bodyPr/>
                    <a:lstStyle/>
                    <a:p>
                      <a:pPr algn="l" fontAlgn="b"/>
                      <a:r>
                        <a:rPr lang="es-MX" sz="1200" b="1" i="0" u="none" strike="noStrike" dirty="0" smtClean="0">
                          <a:solidFill>
                            <a:schemeClr val="tx1"/>
                          </a:solidFill>
                          <a:latin typeface="Arial" pitchFamily="34" charset="0"/>
                          <a:cs typeface="Arial" pitchFamily="34" charset="0"/>
                        </a:rPr>
                        <a:t>Académicos</a:t>
                      </a:r>
                      <a:endParaRPr lang="es-ES" sz="1200" b="1" i="0" u="none" strike="noStrike" dirty="0">
                        <a:solidFill>
                          <a:schemeClr val="tx1"/>
                        </a:solidFill>
                        <a:latin typeface="Arial" pitchFamily="34" charset="0"/>
                        <a:cs typeface="Arial" pitchFamily="34" charset="0"/>
                      </a:endParaRPr>
                    </a:p>
                  </a:txBody>
                  <a:tcPr marL="90000" marR="90000" marT="46800" marB="46800" anchor="ctr">
                    <a:lnL>
                      <a:noFill/>
                    </a:lnL>
                    <a:lnR>
                      <a:noFill/>
                    </a:lnR>
                    <a:lnT>
                      <a:noFill/>
                    </a:lnT>
                    <a:lnB>
                      <a:noFill/>
                    </a:lnB>
                    <a:solidFill>
                      <a:srgbClr val="C00000"/>
                    </a:solidFill>
                  </a:tcPr>
                </a:tc>
                <a:tc>
                  <a:txBody>
                    <a:bodyPr/>
                    <a:lstStyle/>
                    <a:p>
                      <a:pPr algn="ctr" fontAlgn="b"/>
                      <a:r>
                        <a:rPr lang="es-MX" sz="1200" b="1" i="0" u="none" strike="noStrike" dirty="0" smtClean="0">
                          <a:solidFill>
                            <a:schemeClr val="tx1"/>
                          </a:solidFill>
                          <a:latin typeface="Arial" pitchFamily="34" charset="0"/>
                          <a:cs typeface="Arial" pitchFamily="34" charset="0"/>
                        </a:rPr>
                        <a:t>%</a:t>
                      </a:r>
                      <a:endParaRPr lang="es-ES" sz="1200" b="1" i="0" u="none" strike="noStrike" dirty="0">
                        <a:solidFill>
                          <a:schemeClr val="tx1"/>
                        </a:solidFill>
                        <a:latin typeface="Arial" pitchFamily="34" charset="0"/>
                        <a:cs typeface="Arial" pitchFamily="34" charset="0"/>
                      </a:endParaRPr>
                    </a:p>
                  </a:txBody>
                  <a:tcPr marL="90000" marR="90000" marT="46800" marB="46800" anchor="ctr">
                    <a:lnL>
                      <a:noFill/>
                    </a:lnL>
                    <a:lnR>
                      <a:noFill/>
                    </a:lnR>
                    <a:lnT>
                      <a:noFill/>
                    </a:lnT>
                    <a:lnB>
                      <a:noFill/>
                    </a:lnB>
                    <a:solidFill>
                      <a:srgbClr val="C00000"/>
                    </a:solidFill>
                  </a:tcPr>
                </a:tc>
              </a:tr>
              <a:tr h="238763">
                <a:tc>
                  <a:txBody>
                    <a:bodyPr/>
                    <a:lstStyle/>
                    <a:p>
                      <a:pPr algn="l" fontAlgn="b"/>
                      <a:r>
                        <a:rPr lang="es-MX" sz="1100" b="0" i="0" u="none" strike="noStrike" dirty="0" smtClean="0">
                          <a:solidFill>
                            <a:srgbClr val="000000"/>
                          </a:solidFill>
                          <a:effectLst/>
                          <a:latin typeface="+mj-lt"/>
                        </a:rPr>
                        <a:t>Inseguridad/delincuencia</a:t>
                      </a:r>
                      <a:endParaRPr lang="es-MX" sz="1100" b="0" i="0" u="none" strike="noStrike" dirty="0">
                        <a:solidFill>
                          <a:srgbClr val="000000"/>
                        </a:solidFill>
                        <a:effectLst/>
                        <a:latin typeface="+mj-lt"/>
                      </a:endParaRPr>
                    </a:p>
                  </a:txBody>
                  <a:tcPr marL="90000" marR="90000" marT="46800" marB="46800" anchor="ctr">
                    <a:lnL>
                      <a:noFill/>
                    </a:lnL>
                    <a:lnR>
                      <a:noFill/>
                    </a:lnR>
                    <a:lnT>
                      <a:noFill/>
                    </a:lnT>
                    <a:lnB>
                      <a:noFill/>
                    </a:lnB>
                    <a:noFill/>
                  </a:tcPr>
                </a:tc>
                <a:tc>
                  <a:txBody>
                    <a:bodyPr/>
                    <a:lstStyle/>
                    <a:p>
                      <a:pPr algn="ctr" fontAlgn="b"/>
                      <a:r>
                        <a:rPr lang="es-MX" sz="1100" b="0" i="0" u="none" strike="noStrike" dirty="0">
                          <a:solidFill>
                            <a:srgbClr val="000000"/>
                          </a:solidFill>
                          <a:effectLst/>
                          <a:latin typeface="+mj-lt"/>
                        </a:rPr>
                        <a:t>50%</a:t>
                      </a:r>
                    </a:p>
                  </a:txBody>
                  <a:tcPr marL="90000" marR="90000" marT="46800" marB="46800" anchor="ctr">
                    <a:lnL>
                      <a:noFill/>
                    </a:lnL>
                    <a:lnR>
                      <a:noFill/>
                    </a:lnR>
                    <a:lnT>
                      <a:noFill/>
                    </a:lnT>
                    <a:lnB>
                      <a:noFill/>
                    </a:lnB>
                    <a:noFill/>
                  </a:tcPr>
                </a:tc>
              </a:tr>
              <a:tr h="238763">
                <a:tc>
                  <a:txBody>
                    <a:bodyPr/>
                    <a:lstStyle/>
                    <a:p>
                      <a:pPr algn="l" fontAlgn="b"/>
                      <a:r>
                        <a:rPr lang="es-MX" sz="1100" b="0" i="0" u="none" strike="noStrike" dirty="0">
                          <a:solidFill>
                            <a:srgbClr val="000000"/>
                          </a:solidFill>
                          <a:effectLst/>
                          <a:latin typeface="+mj-lt"/>
                        </a:rPr>
                        <a:t>Falta participación ciudadana</a:t>
                      </a:r>
                    </a:p>
                  </a:txBody>
                  <a:tcPr marL="90000" marR="90000" marT="46800" marB="46800" anchor="ctr">
                    <a:lnL>
                      <a:noFill/>
                    </a:lnL>
                    <a:lnR>
                      <a:noFill/>
                    </a:lnR>
                    <a:lnT>
                      <a:noFill/>
                    </a:lnT>
                    <a:lnB>
                      <a:noFill/>
                    </a:lnB>
                    <a:solidFill>
                      <a:srgbClr val="FFFF99"/>
                    </a:solidFill>
                  </a:tcPr>
                </a:tc>
                <a:tc>
                  <a:txBody>
                    <a:bodyPr/>
                    <a:lstStyle/>
                    <a:p>
                      <a:pPr algn="ctr" fontAlgn="b"/>
                      <a:r>
                        <a:rPr lang="es-MX" sz="1100" b="0" i="0" u="none" strike="noStrike" dirty="0">
                          <a:solidFill>
                            <a:srgbClr val="000000"/>
                          </a:solidFill>
                          <a:effectLst/>
                          <a:latin typeface="+mj-lt"/>
                        </a:rPr>
                        <a:t>17%</a:t>
                      </a:r>
                    </a:p>
                  </a:txBody>
                  <a:tcPr marL="90000" marR="90000" marT="46800" marB="46800" anchor="ctr">
                    <a:lnL>
                      <a:noFill/>
                    </a:lnL>
                    <a:lnR>
                      <a:noFill/>
                    </a:lnR>
                    <a:lnT>
                      <a:noFill/>
                    </a:lnT>
                    <a:lnB>
                      <a:noFill/>
                    </a:lnB>
                    <a:solidFill>
                      <a:srgbClr val="FFFF99"/>
                    </a:solidFill>
                  </a:tcPr>
                </a:tc>
              </a:tr>
              <a:tr h="238763">
                <a:tc>
                  <a:txBody>
                    <a:bodyPr/>
                    <a:lstStyle/>
                    <a:p>
                      <a:pPr algn="l" fontAlgn="b"/>
                      <a:r>
                        <a:rPr lang="es-MX" sz="1100" b="0" i="0" u="none" strike="noStrike" dirty="0">
                          <a:solidFill>
                            <a:srgbClr val="000000"/>
                          </a:solidFill>
                          <a:effectLst/>
                          <a:latin typeface="+mj-lt"/>
                        </a:rPr>
                        <a:t>La corrupción</a:t>
                      </a:r>
                    </a:p>
                  </a:txBody>
                  <a:tcPr marL="90000" marR="90000" marT="46800" marB="46800" anchor="ctr">
                    <a:lnL>
                      <a:noFill/>
                    </a:lnL>
                    <a:lnR>
                      <a:noFill/>
                    </a:lnR>
                    <a:lnT>
                      <a:noFill/>
                    </a:lnT>
                    <a:lnB>
                      <a:noFill/>
                    </a:lnB>
                    <a:noFill/>
                  </a:tcPr>
                </a:tc>
                <a:tc>
                  <a:txBody>
                    <a:bodyPr/>
                    <a:lstStyle/>
                    <a:p>
                      <a:pPr algn="ctr" fontAlgn="b"/>
                      <a:r>
                        <a:rPr lang="es-MX" sz="1100" b="0" i="0" u="none" strike="noStrike" dirty="0">
                          <a:solidFill>
                            <a:srgbClr val="000000"/>
                          </a:solidFill>
                          <a:effectLst/>
                          <a:latin typeface="+mj-lt"/>
                        </a:rPr>
                        <a:t>17%</a:t>
                      </a:r>
                    </a:p>
                  </a:txBody>
                  <a:tcPr marL="90000" marR="90000" marT="46800" marB="46800" anchor="ctr">
                    <a:lnL>
                      <a:noFill/>
                    </a:lnL>
                    <a:lnR>
                      <a:noFill/>
                    </a:lnR>
                    <a:lnT>
                      <a:noFill/>
                    </a:lnT>
                    <a:lnB>
                      <a:noFill/>
                    </a:lnB>
                    <a:noFill/>
                  </a:tcPr>
                </a:tc>
              </a:tr>
              <a:tr h="238763">
                <a:tc>
                  <a:txBody>
                    <a:bodyPr/>
                    <a:lstStyle/>
                    <a:p>
                      <a:pPr algn="l" fontAlgn="b"/>
                      <a:r>
                        <a:rPr lang="es-MX" sz="1100" b="0" i="0" u="none" strike="noStrike" dirty="0">
                          <a:solidFill>
                            <a:srgbClr val="000000"/>
                          </a:solidFill>
                          <a:effectLst/>
                          <a:latin typeface="+mj-lt"/>
                        </a:rPr>
                        <a:t>Mal uso de los recursos</a:t>
                      </a:r>
                    </a:p>
                  </a:txBody>
                  <a:tcPr marL="90000" marR="90000" marT="46800" marB="46800" anchor="ctr">
                    <a:lnL>
                      <a:noFill/>
                    </a:lnL>
                    <a:lnR>
                      <a:noFill/>
                    </a:lnR>
                    <a:lnT>
                      <a:noFill/>
                    </a:lnT>
                    <a:lnB w="12700" cap="flat" cmpd="sng" algn="ctr">
                      <a:solidFill>
                        <a:schemeClr val="tx1">
                          <a:lumMod val="50000"/>
                        </a:schemeClr>
                      </a:solidFill>
                      <a:prstDash val="solid"/>
                      <a:round/>
                      <a:headEnd type="none" w="med" len="med"/>
                      <a:tailEnd type="none" w="med" len="med"/>
                    </a:lnB>
                    <a:solidFill>
                      <a:srgbClr val="FFFF99"/>
                    </a:solidFill>
                  </a:tcPr>
                </a:tc>
                <a:tc>
                  <a:txBody>
                    <a:bodyPr/>
                    <a:lstStyle/>
                    <a:p>
                      <a:pPr algn="ctr" fontAlgn="b"/>
                      <a:r>
                        <a:rPr lang="es-MX" sz="1100" b="0" i="0" u="none" strike="noStrike" dirty="0">
                          <a:solidFill>
                            <a:srgbClr val="000000"/>
                          </a:solidFill>
                          <a:effectLst/>
                          <a:latin typeface="+mj-lt"/>
                        </a:rPr>
                        <a:t>17%</a:t>
                      </a:r>
                    </a:p>
                  </a:txBody>
                  <a:tcPr marL="90000" marR="90000" marT="46800" marB="46800" anchor="ctr">
                    <a:lnL>
                      <a:noFill/>
                    </a:lnL>
                    <a:lnR>
                      <a:noFill/>
                    </a:lnR>
                    <a:lnT>
                      <a:noFill/>
                    </a:lnT>
                    <a:lnB w="12700" cap="flat" cmpd="sng" algn="ctr">
                      <a:solidFill>
                        <a:schemeClr val="tx1">
                          <a:lumMod val="50000"/>
                        </a:schemeClr>
                      </a:solidFill>
                      <a:prstDash val="solid"/>
                      <a:round/>
                      <a:headEnd type="none" w="med" len="med"/>
                      <a:tailEnd type="none" w="med" len="med"/>
                    </a:lnB>
                    <a:solidFill>
                      <a:srgbClr val="FFFF99"/>
                    </a:solidFill>
                  </a:tcPr>
                </a:tc>
              </a:tr>
            </a:tbl>
          </a:graphicData>
        </a:graphic>
      </p:graphicFrame>
      <p:graphicFrame>
        <p:nvGraphicFramePr>
          <p:cNvPr id="10" name="9 Tabla"/>
          <p:cNvGraphicFramePr>
            <a:graphicFrameLocks noGrp="1"/>
          </p:cNvGraphicFramePr>
          <p:nvPr>
            <p:extLst>
              <p:ext uri="{D42A27DB-BD31-4B8C-83A1-F6EECF244321}">
                <p14:modId xmlns:p14="http://schemas.microsoft.com/office/powerpoint/2010/main" val="1143212516"/>
              </p:ext>
            </p:extLst>
          </p:nvPr>
        </p:nvGraphicFramePr>
        <p:xfrm>
          <a:off x="3296376" y="1700808"/>
          <a:ext cx="2571768" cy="2521497"/>
        </p:xfrm>
        <a:graphic>
          <a:graphicData uri="http://schemas.openxmlformats.org/drawingml/2006/table">
            <a:tbl>
              <a:tblPr/>
              <a:tblGrid>
                <a:gridCol w="1822038"/>
                <a:gridCol w="749730"/>
              </a:tblGrid>
              <a:tr h="346359">
                <a:tc>
                  <a:txBody>
                    <a:bodyPr/>
                    <a:lstStyle/>
                    <a:p>
                      <a:pPr algn="l" fontAlgn="b"/>
                      <a:r>
                        <a:rPr lang="es-MX" sz="1200" b="1" i="0" u="none" strike="noStrike" dirty="0" smtClean="0">
                          <a:solidFill>
                            <a:schemeClr val="tx1"/>
                          </a:solidFill>
                          <a:latin typeface="Arial" pitchFamily="34" charset="0"/>
                          <a:cs typeface="Arial" pitchFamily="34" charset="0"/>
                        </a:rPr>
                        <a:t>Instituciones</a:t>
                      </a:r>
                      <a:endParaRPr lang="es-ES" sz="1200" b="1" i="0" u="none" strike="noStrike" dirty="0">
                        <a:solidFill>
                          <a:schemeClr val="tx1"/>
                        </a:solidFill>
                        <a:latin typeface="Arial" pitchFamily="34" charset="0"/>
                        <a:cs typeface="Arial" pitchFamily="34" charset="0"/>
                      </a:endParaRPr>
                    </a:p>
                  </a:txBody>
                  <a:tcPr marL="90000" marR="90000" marT="46800" marB="46800" anchor="ctr">
                    <a:lnL>
                      <a:noFill/>
                    </a:lnL>
                    <a:lnR>
                      <a:noFill/>
                    </a:lnR>
                    <a:lnT>
                      <a:noFill/>
                    </a:lnT>
                    <a:lnB>
                      <a:noFill/>
                    </a:lnB>
                    <a:solidFill>
                      <a:srgbClr val="DA7726"/>
                    </a:solidFill>
                  </a:tcPr>
                </a:tc>
                <a:tc>
                  <a:txBody>
                    <a:bodyPr/>
                    <a:lstStyle/>
                    <a:p>
                      <a:pPr algn="ctr" fontAlgn="b"/>
                      <a:r>
                        <a:rPr lang="es-MX" sz="1200" b="1" i="0" u="none" strike="noStrike" dirty="0" smtClean="0">
                          <a:solidFill>
                            <a:schemeClr val="tx1"/>
                          </a:solidFill>
                          <a:latin typeface="Arial" pitchFamily="34" charset="0"/>
                          <a:cs typeface="Arial" pitchFamily="34" charset="0"/>
                        </a:rPr>
                        <a:t>%</a:t>
                      </a:r>
                      <a:endParaRPr lang="es-ES" sz="1200" b="1" i="0" u="none" strike="noStrike" dirty="0">
                        <a:solidFill>
                          <a:schemeClr val="tx1"/>
                        </a:solidFill>
                        <a:latin typeface="Arial" pitchFamily="34" charset="0"/>
                        <a:cs typeface="Arial" pitchFamily="34" charset="0"/>
                      </a:endParaRPr>
                    </a:p>
                  </a:txBody>
                  <a:tcPr marL="90000" marR="90000" marT="46800" marB="46800" anchor="ctr">
                    <a:lnL>
                      <a:noFill/>
                    </a:lnL>
                    <a:lnR>
                      <a:noFill/>
                    </a:lnR>
                    <a:lnT>
                      <a:noFill/>
                    </a:lnT>
                    <a:lnB>
                      <a:noFill/>
                    </a:lnB>
                    <a:solidFill>
                      <a:srgbClr val="DA7726"/>
                    </a:solidFill>
                  </a:tcPr>
                </a:tc>
              </a:tr>
              <a:tr h="238763">
                <a:tc>
                  <a:txBody>
                    <a:bodyPr/>
                    <a:lstStyle/>
                    <a:p>
                      <a:pPr algn="l" fontAlgn="b"/>
                      <a:r>
                        <a:rPr lang="es-MX" sz="1100" b="0" i="0" u="none" strike="noStrike" dirty="0">
                          <a:solidFill>
                            <a:srgbClr val="000000"/>
                          </a:solidFill>
                          <a:effectLst/>
                          <a:latin typeface="Arial"/>
                        </a:rPr>
                        <a:t>La violencia</a:t>
                      </a:r>
                    </a:p>
                  </a:txBody>
                  <a:tcPr marL="90000" marR="90000" marT="18000" marB="18000" anchor="ctr">
                    <a:lnL>
                      <a:noFill/>
                    </a:lnL>
                    <a:lnR>
                      <a:noFill/>
                    </a:lnR>
                    <a:lnT>
                      <a:noFill/>
                    </a:lnT>
                    <a:lnB>
                      <a:noFill/>
                    </a:lnB>
                    <a:noFill/>
                  </a:tcPr>
                </a:tc>
                <a:tc>
                  <a:txBody>
                    <a:bodyPr/>
                    <a:lstStyle/>
                    <a:p>
                      <a:pPr algn="ctr" fontAlgn="b"/>
                      <a:r>
                        <a:rPr lang="es-MX" sz="1100" b="0" i="0" u="none" strike="noStrike" dirty="0">
                          <a:solidFill>
                            <a:srgbClr val="000000"/>
                          </a:solidFill>
                          <a:effectLst/>
                          <a:latin typeface="Arial"/>
                        </a:rPr>
                        <a:t>31%</a:t>
                      </a:r>
                    </a:p>
                  </a:txBody>
                  <a:tcPr marL="90000" marR="90000" marT="18000" marB="18000" anchor="ctr">
                    <a:lnL>
                      <a:noFill/>
                    </a:lnL>
                    <a:lnR>
                      <a:noFill/>
                    </a:lnR>
                    <a:lnT>
                      <a:noFill/>
                    </a:lnT>
                    <a:lnB>
                      <a:noFill/>
                    </a:lnB>
                    <a:noFill/>
                  </a:tcPr>
                </a:tc>
              </a:tr>
              <a:tr h="238763">
                <a:tc>
                  <a:txBody>
                    <a:bodyPr/>
                    <a:lstStyle/>
                    <a:p>
                      <a:pPr algn="l" fontAlgn="b"/>
                      <a:r>
                        <a:rPr lang="es-MX" sz="1100" b="0" i="0" u="none" strike="noStrike" dirty="0">
                          <a:solidFill>
                            <a:srgbClr val="000000"/>
                          </a:solidFill>
                          <a:effectLst/>
                          <a:latin typeface="Arial"/>
                        </a:rPr>
                        <a:t>Falta conciencia social</a:t>
                      </a:r>
                    </a:p>
                  </a:txBody>
                  <a:tcPr marL="90000" marR="90000" marT="18000" marB="18000" anchor="ctr">
                    <a:lnL>
                      <a:noFill/>
                    </a:lnL>
                    <a:lnR>
                      <a:noFill/>
                    </a:lnR>
                    <a:lnT>
                      <a:noFill/>
                    </a:lnT>
                    <a:lnB>
                      <a:noFill/>
                    </a:lnB>
                    <a:solidFill>
                      <a:srgbClr val="FFFF99"/>
                    </a:solidFill>
                  </a:tcPr>
                </a:tc>
                <a:tc>
                  <a:txBody>
                    <a:bodyPr/>
                    <a:lstStyle/>
                    <a:p>
                      <a:pPr algn="ctr" fontAlgn="b"/>
                      <a:r>
                        <a:rPr lang="es-MX" sz="1100" b="0" i="0" u="none" strike="noStrike" dirty="0">
                          <a:solidFill>
                            <a:srgbClr val="000000"/>
                          </a:solidFill>
                          <a:effectLst/>
                          <a:latin typeface="Arial"/>
                        </a:rPr>
                        <a:t>15%</a:t>
                      </a:r>
                    </a:p>
                  </a:txBody>
                  <a:tcPr marL="90000" marR="90000" marT="18000" marB="18000" anchor="ctr">
                    <a:lnL>
                      <a:noFill/>
                    </a:lnL>
                    <a:lnR>
                      <a:noFill/>
                    </a:lnR>
                    <a:lnT>
                      <a:noFill/>
                    </a:lnT>
                    <a:lnB>
                      <a:noFill/>
                    </a:lnB>
                    <a:solidFill>
                      <a:srgbClr val="FFFF99"/>
                    </a:solidFill>
                  </a:tcPr>
                </a:tc>
              </a:tr>
              <a:tr h="238763">
                <a:tc>
                  <a:txBody>
                    <a:bodyPr/>
                    <a:lstStyle/>
                    <a:p>
                      <a:pPr algn="l" fontAlgn="b"/>
                      <a:r>
                        <a:rPr lang="es-MX" sz="1100" b="0" i="0" u="none" strike="noStrike" dirty="0" smtClean="0">
                          <a:solidFill>
                            <a:srgbClr val="000000"/>
                          </a:solidFill>
                          <a:effectLst/>
                          <a:latin typeface="Arial"/>
                        </a:rPr>
                        <a:t>Inseguridad/delincuencia</a:t>
                      </a:r>
                      <a:endParaRPr lang="es-MX" sz="1100" b="0" i="0" u="none" strike="noStrike" dirty="0">
                        <a:solidFill>
                          <a:srgbClr val="000000"/>
                        </a:solidFill>
                        <a:effectLst/>
                        <a:latin typeface="Arial"/>
                      </a:endParaRPr>
                    </a:p>
                  </a:txBody>
                  <a:tcPr marL="90000" marR="90000" marT="18000" marB="18000" anchor="ctr">
                    <a:lnL>
                      <a:noFill/>
                    </a:lnL>
                    <a:lnR>
                      <a:noFill/>
                    </a:lnR>
                    <a:lnT>
                      <a:noFill/>
                    </a:lnT>
                    <a:lnB>
                      <a:noFill/>
                    </a:lnB>
                    <a:noFill/>
                  </a:tcPr>
                </a:tc>
                <a:tc>
                  <a:txBody>
                    <a:bodyPr/>
                    <a:lstStyle/>
                    <a:p>
                      <a:pPr algn="ctr" fontAlgn="b"/>
                      <a:r>
                        <a:rPr lang="es-MX" sz="1100" b="0" i="0" u="none" strike="noStrike" dirty="0">
                          <a:solidFill>
                            <a:srgbClr val="000000"/>
                          </a:solidFill>
                          <a:effectLst/>
                          <a:latin typeface="Arial"/>
                        </a:rPr>
                        <a:t>15%</a:t>
                      </a:r>
                    </a:p>
                  </a:txBody>
                  <a:tcPr marL="90000" marR="90000" marT="18000" marB="18000" anchor="ctr">
                    <a:lnL>
                      <a:noFill/>
                    </a:lnL>
                    <a:lnR>
                      <a:noFill/>
                    </a:lnR>
                    <a:lnT>
                      <a:noFill/>
                    </a:lnT>
                    <a:lnB>
                      <a:noFill/>
                    </a:lnB>
                    <a:noFill/>
                  </a:tcPr>
                </a:tc>
              </a:tr>
              <a:tr h="238763">
                <a:tc>
                  <a:txBody>
                    <a:bodyPr/>
                    <a:lstStyle/>
                    <a:p>
                      <a:pPr algn="l" fontAlgn="b"/>
                      <a:r>
                        <a:rPr lang="es-MX" sz="1100" b="0" i="0" u="none" strike="noStrike" dirty="0">
                          <a:solidFill>
                            <a:srgbClr val="000000"/>
                          </a:solidFill>
                          <a:effectLst/>
                          <a:latin typeface="Arial"/>
                        </a:rPr>
                        <a:t>Falta confianza en líderes</a:t>
                      </a:r>
                    </a:p>
                  </a:txBody>
                  <a:tcPr marL="90000" marR="90000" marT="18000" marB="18000" anchor="ctr">
                    <a:lnL>
                      <a:noFill/>
                    </a:lnL>
                    <a:lnR>
                      <a:noFill/>
                    </a:lnR>
                    <a:lnT>
                      <a:noFill/>
                    </a:lnT>
                    <a:lnB>
                      <a:noFill/>
                    </a:lnB>
                    <a:solidFill>
                      <a:srgbClr val="FFFF99"/>
                    </a:solidFill>
                  </a:tcPr>
                </a:tc>
                <a:tc>
                  <a:txBody>
                    <a:bodyPr/>
                    <a:lstStyle/>
                    <a:p>
                      <a:pPr algn="ctr" fontAlgn="b"/>
                      <a:r>
                        <a:rPr lang="es-MX" sz="1100" b="0" i="0" u="none" strike="noStrike" dirty="0">
                          <a:solidFill>
                            <a:srgbClr val="000000"/>
                          </a:solidFill>
                          <a:effectLst/>
                          <a:latin typeface="Arial"/>
                        </a:rPr>
                        <a:t>8%</a:t>
                      </a:r>
                    </a:p>
                  </a:txBody>
                  <a:tcPr marL="90000" marR="90000" marT="18000" marB="18000" anchor="ctr">
                    <a:lnL>
                      <a:noFill/>
                    </a:lnL>
                    <a:lnR>
                      <a:noFill/>
                    </a:lnR>
                    <a:lnT>
                      <a:noFill/>
                    </a:lnT>
                    <a:lnB>
                      <a:noFill/>
                    </a:lnB>
                    <a:solidFill>
                      <a:srgbClr val="FFFF99"/>
                    </a:solidFill>
                  </a:tcPr>
                </a:tc>
              </a:tr>
              <a:tr h="238763">
                <a:tc>
                  <a:txBody>
                    <a:bodyPr/>
                    <a:lstStyle/>
                    <a:p>
                      <a:pPr algn="l" fontAlgn="b"/>
                      <a:r>
                        <a:rPr lang="es-MX" sz="1100" b="0" i="0" u="none" strike="noStrike" dirty="0">
                          <a:solidFill>
                            <a:srgbClr val="000000"/>
                          </a:solidFill>
                          <a:effectLst/>
                          <a:latin typeface="Arial"/>
                        </a:rPr>
                        <a:t>Falta de infraestructura</a:t>
                      </a:r>
                    </a:p>
                  </a:txBody>
                  <a:tcPr marL="90000" marR="90000" marT="18000" marB="18000" anchor="ctr">
                    <a:lnL>
                      <a:noFill/>
                    </a:lnL>
                    <a:lnR>
                      <a:noFill/>
                    </a:lnR>
                    <a:lnT>
                      <a:noFill/>
                    </a:lnT>
                    <a:lnB>
                      <a:noFill/>
                    </a:lnB>
                    <a:noFill/>
                  </a:tcPr>
                </a:tc>
                <a:tc>
                  <a:txBody>
                    <a:bodyPr/>
                    <a:lstStyle/>
                    <a:p>
                      <a:pPr algn="ctr" fontAlgn="b"/>
                      <a:r>
                        <a:rPr lang="es-MX" sz="1100" b="0" i="0" u="none" strike="noStrike" dirty="0">
                          <a:solidFill>
                            <a:srgbClr val="000000"/>
                          </a:solidFill>
                          <a:effectLst/>
                          <a:latin typeface="Arial"/>
                        </a:rPr>
                        <a:t>8%</a:t>
                      </a:r>
                    </a:p>
                  </a:txBody>
                  <a:tcPr marL="90000" marR="90000" marT="18000" marB="18000" anchor="ctr">
                    <a:lnL>
                      <a:noFill/>
                    </a:lnL>
                    <a:lnR>
                      <a:noFill/>
                    </a:lnR>
                    <a:lnT>
                      <a:noFill/>
                    </a:lnT>
                    <a:lnB>
                      <a:noFill/>
                    </a:lnB>
                    <a:noFill/>
                  </a:tcPr>
                </a:tc>
              </a:tr>
              <a:tr h="238763">
                <a:tc>
                  <a:txBody>
                    <a:bodyPr/>
                    <a:lstStyle/>
                    <a:p>
                      <a:pPr algn="l" fontAlgn="b"/>
                      <a:r>
                        <a:rPr lang="es-MX" sz="1100" b="0" i="0" u="none" strike="noStrike" dirty="0">
                          <a:solidFill>
                            <a:srgbClr val="000000"/>
                          </a:solidFill>
                          <a:effectLst/>
                          <a:latin typeface="Arial"/>
                        </a:rPr>
                        <a:t>Falta transparencia en el uso de recursos</a:t>
                      </a:r>
                    </a:p>
                  </a:txBody>
                  <a:tcPr marL="90000" marR="90000" marT="18000" marB="18000" anchor="ctr">
                    <a:lnL>
                      <a:noFill/>
                    </a:lnL>
                    <a:lnR>
                      <a:noFill/>
                    </a:lnR>
                    <a:lnT>
                      <a:noFill/>
                    </a:lnT>
                    <a:lnB>
                      <a:noFill/>
                    </a:lnB>
                    <a:solidFill>
                      <a:srgbClr val="FFFF99"/>
                    </a:solidFill>
                  </a:tcPr>
                </a:tc>
                <a:tc>
                  <a:txBody>
                    <a:bodyPr/>
                    <a:lstStyle/>
                    <a:p>
                      <a:pPr algn="ctr" fontAlgn="b"/>
                      <a:r>
                        <a:rPr lang="es-MX" sz="1100" b="0" i="0" u="none" strike="noStrike" dirty="0">
                          <a:solidFill>
                            <a:srgbClr val="000000"/>
                          </a:solidFill>
                          <a:effectLst/>
                          <a:latin typeface="Arial"/>
                        </a:rPr>
                        <a:t>8%</a:t>
                      </a:r>
                    </a:p>
                  </a:txBody>
                  <a:tcPr marL="90000" marR="90000" marT="18000" marB="18000" anchor="ctr">
                    <a:lnL>
                      <a:noFill/>
                    </a:lnL>
                    <a:lnR>
                      <a:noFill/>
                    </a:lnR>
                    <a:lnT>
                      <a:noFill/>
                    </a:lnT>
                    <a:lnB>
                      <a:noFill/>
                    </a:lnB>
                    <a:solidFill>
                      <a:srgbClr val="FFFF99"/>
                    </a:solidFill>
                  </a:tcPr>
                </a:tc>
              </a:tr>
              <a:tr h="238763">
                <a:tc>
                  <a:txBody>
                    <a:bodyPr/>
                    <a:lstStyle/>
                    <a:p>
                      <a:pPr algn="l" fontAlgn="b"/>
                      <a:r>
                        <a:rPr lang="es-MX" sz="1100" b="0" i="0" u="none" strike="noStrike" dirty="0">
                          <a:solidFill>
                            <a:srgbClr val="000000"/>
                          </a:solidFill>
                          <a:effectLst/>
                          <a:latin typeface="Arial"/>
                        </a:rPr>
                        <a:t>Mala economía familiar</a:t>
                      </a:r>
                    </a:p>
                  </a:txBody>
                  <a:tcPr marL="90000" marR="90000" marT="18000" marB="18000" anchor="ctr">
                    <a:lnL>
                      <a:noFill/>
                    </a:lnL>
                    <a:lnR>
                      <a:noFill/>
                    </a:lnR>
                    <a:lnT>
                      <a:noFill/>
                    </a:lnT>
                    <a:lnB>
                      <a:noFill/>
                    </a:lnB>
                    <a:noFill/>
                  </a:tcPr>
                </a:tc>
                <a:tc>
                  <a:txBody>
                    <a:bodyPr/>
                    <a:lstStyle/>
                    <a:p>
                      <a:pPr algn="ctr" fontAlgn="b"/>
                      <a:r>
                        <a:rPr lang="es-MX" sz="1100" b="0" i="0" u="none" strike="noStrike" dirty="0">
                          <a:solidFill>
                            <a:srgbClr val="000000"/>
                          </a:solidFill>
                          <a:effectLst/>
                          <a:latin typeface="Arial"/>
                        </a:rPr>
                        <a:t>8%</a:t>
                      </a:r>
                    </a:p>
                  </a:txBody>
                  <a:tcPr marL="90000" marR="90000" marT="18000" marB="18000" anchor="ctr">
                    <a:lnL>
                      <a:noFill/>
                    </a:lnL>
                    <a:lnR>
                      <a:noFill/>
                    </a:lnR>
                    <a:lnT>
                      <a:noFill/>
                    </a:lnT>
                    <a:lnB>
                      <a:noFill/>
                    </a:lnB>
                    <a:noFill/>
                  </a:tcPr>
                </a:tc>
              </a:tr>
              <a:tr h="238763">
                <a:tc>
                  <a:txBody>
                    <a:bodyPr/>
                    <a:lstStyle/>
                    <a:p>
                      <a:pPr algn="l" fontAlgn="b"/>
                      <a:r>
                        <a:rPr lang="es-MX" sz="1100" b="0" i="0" u="none" strike="noStrike" dirty="0">
                          <a:solidFill>
                            <a:srgbClr val="000000"/>
                          </a:solidFill>
                          <a:effectLst/>
                          <a:latin typeface="Arial"/>
                        </a:rPr>
                        <a:t>Malos gobiernos/gobernantes</a:t>
                      </a:r>
                    </a:p>
                  </a:txBody>
                  <a:tcPr marL="90000" marR="90000" marT="18000" marB="18000" anchor="ctr">
                    <a:lnL>
                      <a:noFill/>
                    </a:lnL>
                    <a:lnR>
                      <a:noFill/>
                    </a:lnR>
                    <a:lnT>
                      <a:noFill/>
                    </a:lnT>
                    <a:lnB w="12700" cap="flat" cmpd="sng" algn="ctr">
                      <a:solidFill>
                        <a:schemeClr val="tx1">
                          <a:lumMod val="50000"/>
                        </a:schemeClr>
                      </a:solidFill>
                      <a:prstDash val="solid"/>
                      <a:round/>
                      <a:headEnd type="none" w="med" len="med"/>
                      <a:tailEnd type="none" w="med" len="med"/>
                    </a:lnB>
                    <a:solidFill>
                      <a:srgbClr val="FFFF99"/>
                    </a:solidFill>
                  </a:tcPr>
                </a:tc>
                <a:tc>
                  <a:txBody>
                    <a:bodyPr/>
                    <a:lstStyle/>
                    <a:p>
                      <a:pPr algn="ctr" fontAlgn="b"/>
                      <a:r>
                        <a:rPr lang="es-MX" sz="1100" b="0" i="0" u="none" strike="noStrike" dirty="0">
                          <a:solidFill>
                            <a:srgbClr val="000000"/>
                          </a:solidFill>
                          <a:effectLst/>
                          <a:latin typeface="Arial"/>
                        </a:rPr>
                        <a:t>8%</a:t>
                      </a:r>
                    </a:p>
                  </a:txBody>
                  <a:tcPr marL="90000" marR="90000" marT="18000" marB="18000" anchor="ctr">
                    <a:lnL>
                      <a:noFill/>
                    </a:lnL>
                    <a:lnR>
                      <a:noFill/>
                    </a:lnR>
                    <a:lnT>
                      <a:noFill/>
                    </a:lnT>
                    <a:lnB w="12700" cap="flat" cmpd="sng" algn="ctr">
                      <a:solidFill>
                        <a:schemeClr val="tx1">
                          <a:lumMod val="50000"/>
                        </a:schemeClr>
                      </a:solidFill>
                      <a:prstDash val="solid"/>
                      <a:round/>
                      <a:headEnd type="none" w="med" len="med"/>
                      <a:tailEnd type="none" w="med" len="med"/>
                    </a:lnB>
                    <a:solidFill>
                      <a:srgbClr val="FFFF99"/>
                    </a:solidFill>
                  </a:tcPr>
                </a:tc>
              </a:tr>
            </a:tbl>
          </a:graphicData>
        </a:graphic>
      </p:graphicFrame>
      <p:sp>
        <p:nvSpPr>
          <p:cNvPr id="11" name="Rectángulo 10"/>
          <p:cNvSpPr/>
          <p:nvPr/>
        </p:nvSpPr>
        <p:spPr>
          <a:xfrm>
            <a:off x="179512" y="89674"/>
            <a:ext cx="1718099" cy="338554"/>
          </a:xfrm>
          <a:prstGeom prst="rect">
            <a:avLst/>
          </a:prstGeom>
        </p:spPr>
        <p:txBody>
          <a:bodyPr wrap="none">
            <a:spAutoFit/>
          </a:bodyPr>
          <a:lstStyle/>
          <a:p>
            <a:r>
              <a:rPr lang="es-MX" sz="1600" dirty="0" smtClean="0">
                <a:solidFill>
                  <a:schemeClr val="tx1">
                    <a:lumMod val="65000"/>
                  </a:schemeClr>
                </a:solidFill>
                <a:latin typeface="Franklin Gothic Demi Cond" panose="020B0706030402020204" pitchFamily="34" charset="0"/>
              </a:rPr>
              <a:t>Temas coyunturales</a:t>
            </a:r>
            <a:endParaRPr lang="es-MX" sz="1600" dirty="0">
              <a:solidFill>
                <a:schemeClr val="tx1">
                  <a:lumMod val="65000"/>
                </a:schemeClr>
              </a:solidFill>
              <a:latin typeface="Franklin Gothic Demi Cond" panose="020B0706030402020204" pitchFamily="34" charset="0"/>
            </a:endParaRPr>
          </a:p>
        </p:txBody>
      </p:sp>
      <p:sp>
        <p:nvSpPr>
          <p:cNvPr id="12" name="Rectángulo redondeado 11">
            <a:hlinkClick r:id="rId3" action="ppaction://hlinksldjump"/>
          </p:cNvPr>
          <p:cNvSpPr/>
          <p:nvPr/>
        </p:nvSpPr>
        <p:spPr bwMode="auto">
          <a:xfrm>
            <a:off x="4051548" y="6424264"/>
            <a:ext cx="1112912" cy="346175"/>
          </a:xfrm>
          <a:prstGeom prst="roundRect">
            <a:avLst/>
          </a:prstGeom>
          <a:solidFill>
            <a:srgbClr val="C000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s-MX" sz="1400" b="1" i="0" u="none" strike="noStrike" cap="none" normalizeH="0" baseline="0" dirty="0" smtClean="0">
                <a:ln>
                  <a:noFill/>
                </a:ln>
                <a:solidFill>
                  <a:schemeClr val="tx1"/>
                </a:solidFill>
                <a:effectLst/>
                <a:latin typeface="Arial Narrow" panose="020B0606020202030204" pitchFamily="34" charset="0"/>
              </a:rPr>
              <a:t>Regresar</a:t>
            </a:r>
          </a:p>
        </p:txBody>
      </p:sp>
    </p:spTree>
    <p:extLst>
      <p:ext uri="{BB962C8B-B14F-4D97-AF65-F5344CB8AC3E}">
        <p14:creationId xmlns:p14="http://schemas.microsoft.com/office/powerpoint/2010/main" val="1243883388"/>
      </p:ext>
    </p:extLst>
  </p:cSld>
  <p:clrMapOvr>
    <a:masterClrMapping/>
  </p:clrMapOvr>
  <p:transition>
    <p:randomBa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1 Título"/>
          <p:cNvSpPr>
            <a:spLocks noGrp="1"/>
          </p:cNvSpPr>
          <p:nvPr>
            <p:ph type="title"/>
          </p:nvPr>
        </p:nvSpPr>
        <p:spPr/>
        <p:txBody>
          <a:bodyPr/>
          <a:lstStyle/>
          <a:p>
            <a:r>
              <a:rPr lang="es-MX" dirty="0" smtClean="0"/>
              <a:t>Principal  tarea del próximo gobernador - 2</a:t>
            </a:r>
            <a:endParaRPr lang="es-ES" dirty="0" smtClean="0"/>
          </a:p>
        </p:txBody>
      </p:sp>
      <p:sp>
        <p:nvSpPr>
          <p:cNvPr id="10242" name="3 Marcador de número de diapositiva"/>
          <p:cNvSpPr>
            <a:spLocks noGrp="1"/>
          </p:cNvSpPr>
          <p:nvPr>
            <p:ph type="sldNum" sz="quarter" idx="10"/>
          </p:nvPr>
        </p:nvSpPr>
        <p:spPr>
          <a:noFill/>
        </p:spPr>
        <p:txBody>
          <a:bodyPr/>
          <a:lstStyle/>
          <a:p>
            <a:fld id="{1C0F6389-4923-4C16-87F0-089CFD36BA73}" type="slidenum">
              <a:rPr lang="es-ES" smtClean="0"/>
              <a:pPr/>
              <a:t>43</a:t>
            </a:fld>
            <a:endParaRPr lang="es-ES" dirty="0" smtClean="0"/>
          </a:p>
        </p:txBody>
      </p:sp>
      <p:graphicFrame>
        <p:nvGraphicFramePr>
          <p:cNvPr id="20" name="19 Tabla"/>
          <p:cNvGraphicFramePr>
            <a:graphicFrameLocks noGrp="1"/>
          </p:cNvGraphicFramePr>
          <p:nvPr>
            <p:extLst>
              <p:ext uri="{D42A27DB-BD31-4B8C-83A1-F6EECF244321}">
                <p14:modId xmlns:p14="http://schemas.microsoft.com/office/powerpoint/2010/main" val="2326894624"/>
              </p:ext>
            </p:extLst>
          </p:nvPr>
        </p:nvGraphicFramePr>
        <p:xfrm>
          <a:off x="6084168" y="1412776"/>
          <a:ext cx="2571768" cy="4722906"/>
        </p:xfrm>
        <a:graphic>
          <a:graphicData uri="http://schemas.openxmlformats.org/drawingml/2006/table">
            <a:tbl>
              <a:tblPr/>
              <a:tblGrid>
                <a:gridCol w="1822038"/>
                <a:gridCol w="749730"/>
              </a:tblGrid>
              <a:tr h="346359">
                <a:tc>
                  <a:txBody>
                    <a:bodyPr/>
                    <a:lstStyle/>
                    <a:p>
                      <a:pPr algn="l" fontAlgn="b"/>
                      <a:r>
                        <a:rPr lang="es-MX" sz="1200" b="1" i="0" u="none" strike="noStrike" dirty="0" smtClean="0">
                          <a:solidFill>
                            <a:schemeClr val="tx1"/>
                          </a:solidFill>
                          <a:latin typeface="Arial" pitchFamily="34" charset="0"/>
                          <a:cs typeface="Arial" pitchFamily="34" charset="0"/>
                        </a:rPr>
                        <a:t>Directivos</a:t>
                      </a:r>
                      <a:endParaRPr lang="es-ES" sz="1200" b="1" i="0" u="none" strike="noStrike" dirty="0">
                        <a:solidFill>
                          <a:schemeClr val="tx1"/>
                        </a:solidFill>
                        <a:latin typeface="Arial" pitchFamily="34" charset="0"/>
                        <a:cs typeface="Arial" pitchFamily="34" charset="0"/>
                      </a:endParaRPr>
                    </a:p>
                  </a:txBody>
                  <a:tcPr marL="90000" marR="90000" marT="46800" marB="46800" anchor="ctr">
                    <a:lnL>
                      <a:noFill/>
                    </a:lnL>
                    <a:lnR>
                      <a:noFill/>
                    </a:lnR>
                    <a:lnT>
                      <a:noFill/>
                    </a:lnT>
                    <a:lnB>
                      <a:noFill/>
                    </a:lnB>
                    <a:solidFill>
                      <a:srgbClr val="002060"/>
                    </a:solidFill>
                  </a:tcPr>
                </a:tc>
                <a:tc>
                  <a:txBody>
                    <a:bodyPr/>
                    <a:lstStyle/>
                    <a:p>
                      <a:pPr algn="ctr" fontAlgn="b"/>
                      <a:r>
                        <a:rPr lang="es-MX" sz="1200" b="1" i="0" u="none" strike="noStrike" dirty="0" smtClean="0">
                          <a:solidFill>
                            <a:schemeClr val="tx1"/>
                          </a:solidFill>
                          <a:latin typeface="Arial" pitchFamily="34" charset="0"/>
                          <a:cs typeface="Arial" pitchFamily="34" charset="0"/>
                        </a:rPr>
                        <a:t>%</a:t>
                      </a:r>
                      <a:endParaRPr lang="es-ES" sz="1200" b="1" i="0" u="none" strike="noStrike" dirty="0">
                        <a:solidFill>
                          <a:schemeClr val="tx1"/>
                        </a:solidFill>
                        <a:latin typeface="Arial" pitchFamily="34" charset="0"/>
                        <a:cs typeface="Arial" pitchFamily="34" charset="0"/>
                      </a:endParaRPr>
                    </a:p>
                  </a:txBody>
                  <a:tcPr marL="90000" marR="90000" marT="46800" marB="46800" anchor="ctr">
                    <a:lnL>
                      <a:noFill/>
                    </a:lnL>
                    <a:lnR>
                      <a:noFill/>
                    </a:lnR>
                    <a:lnT>
                      <a:noFill/>
                    </a:lnT>
                    <a:lnB>
                      <a:noFill/>
                    </a:lnB>
                    <a:solidFill>
                      <a:srgbClr val="002060"/>
                    </a:solidFill>
                  </a:tcPr>
                </a:tc>
              </a:tr>
              <a:tr h="238763">
                <a:tc>
                  <a:txBody>
                    <a:bodyPr/>
                    <a:lstStyle/>
                    <a:p>
                      <a:pPr algn="l" fontAlgn="b"/>
                      <a:r>
                        <a:rPr lang="es-MX" sz="1100" b="0" i="0" u="none" strike="noStrike" dirty="0">
                          <a:solidFill>
                            <a:srgbClr val="000000"/>
                          </a:solidFill>
                          <a:effectLst/>
                          <a:latin typeface="Arial"/>
                        </a:rPr>
                        <a:t>Garantizar la seguridad</a:t>
                      </a:r>
                    </a:p>
                  </a:txBody>
                  <a:tcPr marL="90000" marR="90000" marT="18000" marB="18000" anchor="ctr">
                    <a:lnL>
                      <a:noFill/>
                    </a:lnL>
                    <a:lnR>
                      <a:noFill/>
                    </a:lnR>
                    <a:lnT>
                      <a:noFill/>
                    </a:lnT>
                    <a:lnB>
                      <a:noFill/>
                    </a:lnB>
                    <a:noFill/>
                  </a:tcPr>
                </a:tc>
                <a:tc>
                  <a:txBody>
                    <a:bodyPr/>
                    <a:lstStyle/>
                    <a:p>
                      <a:pPr algn="ctr" fontAlgn="b"/>
                      <a:r>
                        <a:rPr lang="es-MX" sz="1100" b="0" i="0" u="none" strike="noStrike" dirty="0">
                          <a:solidFill>
                            <a:srgbClr val="000000"/>
                          </a:solidFill>
                          <a:effectLst/>
                          <a:latin typeface="Arial"/>
                        </a:rPr>
                        <a:t>24%</a:t>
                      </a:r>
                    </a:p>
                  </a:txBody>
                  <a:tcPr marL="90000" marR="90000" marT="18000" marB="18000" anchor="ctr">
                    <a:lnL>
                      <a:noFill/>
                    </a:lnL>
                    <a:lnR>
                      <a:noFill/>
                    </a:lnR>
                    <a:lnT>
                      <a:noFill/>
                    </a:lnT>
                    <a:lnB>
                      <a:noFill/>
                    </a:lnB>
                    <a:noFill/>
                  </a:tcPr>
                </a:tc>
              </a:tr>
              <a:tr h="238763">
                <a:tc>
                  <a:txBody>
                    <a:bodyPr/>
                    <a:lstStyle/>
                    <a:p>
                      <a:pPr algn="l" fontAlgn="b"/>
                      <a:r>
                        <a:rPr lang="es-MX" sz="1100" b="0" i="0" u="none" strike="noStrike" dirty="0">
                          <a:solidFill>
                            <a:srgbClr val="000000"/>
                          </a:solidFill>
                          <a:effectLst/>
                          <a:latin typeface="Arial"/>
                        </a:rPr>
                        <a:t>Combatir la corrupción</a:t>
                      </a:r>
                    </a:p>
                  </a:txBody>
                  <a:tcPr marL="90000" marR="90000" marT="18000" marB="18000" anchor="ctr">
                    <a:lnL>
                      <a:noFill/>
                    </a:lnL>
                    <a:lnR>
                      <a:noFill/>
                    </a:lnR>
                    <a:lnT>
                      <a:noFill/>
                    </a:lnT>
                    <a:lnB>
                      <a:noFill/>
                    </a:lnB>
                    <a:solidFill>
                      <a:srgbClr val="FFFF99"/>
                    </a:solidFill>
                  </a:tcPr>
                </a:tc>
                <a:tc>
                  <a:txBody>
                    <a:bodyPr/>
                    <a:lstStyle/>
                    <a:p>
                      <a:pPr algn="ctr" fontAlgn="b"/>
                      <a:r>
                        <a:rPr lang="es-MX" sz="1100" b="0" i="0" u="none" strike="noStrike" dirty="0">
                          <a:solidFill>
                            <a:srgbClr val="000000"/>
                          </a:solidFill>
                          <a:effectLst/>
                          <a:latin typeface="Arial"/>
                        </a:rPr>
                        <a:t>8%</a:t>
                      </a:r>
                    </a:p>
                  </a:txBody>
                  <a:tcPr marL="90000" marR="90000" marT="18000" marB="18000" anchor="ctr">
                    <a:lnL>
                      <a:noFill/>
                    </a:lnL>
                    <a:lnR>
                      <a:noFill/>
                    </a:lnR>
                    <a:lnT>
                      <a:noFill/>
                    </a:lnT>
                    <a:lnB>
                      <a:noFill/>
                    </a:lnB>
                    <a:solidFill>
                      <a:srgbClr val="FFFF99"/>
                    </a:solidFill>
                  </a:tcPr>
                </a:tc>
              </a:tr>
              <a:tr h="238763">
                <a:tc>
                  <a:txBody>
                    <a:bodyPr/>
                    <a:lstStyle/>
                    <a:p>
                      <a:pPr algn="l" fontAlgn="b"/>
                      <a:r>
                        <a:rPr lang="es-MX" sz="1100" b="0" i="0" u="none" strike="noStrike" dirty="0">
                          <a:solidFill>
                            <a:srgbClr val="000000"/>
                          </a:solidFill>
                          <a:effectLst/>
                          <a:latin typeface="Arial"/>
                        </a:rPr>
                        <a:t>Generar empleos</a:t>
                      </a:r>
                    </a:p>
                  </a:txBody>
                  <a:tcPr marL="90000" marR="90000" marT="18000" marB="18000" anchor="ctr">
                    <a:lnL>
                      <a:noFill/>
                    </a:lnL>
                    <a:lnR>
                      <a:noFill/>
                    </a:lnR>
                    <a:lnT>
                      <a:noFill/>
                    </a:lnT>
                    <a:lnB>
                      <a:noFill/>
                    </a:lnB>
                    <a:noFill/>
                  </a:tcPr>
                </a:tc>
                <a:tc>
                  <a:txBody>
                    <a:bodyPr/>
                    <a:lstStyle/>
                    <a:p>
                      <a:pPr algn="ctr" fontAlgn="b"/>
                      <a:r>
                        <a:rPr lang="es-MX" sz="1100" b="0" i="0" u="none" strike="noStrike" dirty="0">
                          <a:solidFill>
                            <a:srgbClr val="000000"/>
                          </a:solidFill>
                          <a:effectLst/>
                          <a:latin typeface="Arial"/>
                        </a:rPr>
                        <a:t>8%</a:t>
                      </a:r>
                    </a:p>
                  </a:txBody>
                  <a:tcPr marL="90000" marR="90000" marT="18000" marB="18000" anchor="ctr">
                    <a:lnL>
                      <a:noFill/>
                    </a:lnL>
                    <a:lnR>
                      <a:noFill/>
                    </a:lnR>
                    <a:lnT>
                      <a:noFill/>
                    </a:lnT>
                    <a:lnB>
                      <a:noFill/>
                    </a:lnB>
                    <a:noFill/>
                  </a:tcPr>
                </a:tc>
              </a:tr>
              <a:tr h="238763">
                <a:tc>
                  <a:txBody>
                    <a:bodyPr/>
                    <a:lstStyle/>
                    <a:p>
                      <a:pPr algn="l" fontAlgn="b"/>
                      <a:r>
                        <a:rPr lang="es-MX" sz="1100" b="0" i="0" u="none" strike="noStrike" dirty="0">
                          <a:solidFill>
                            <a:srgbClr val="000000"/>
                          </a:solidFill>
                          <a:effectLst/>
                          <a:latin typeface="Arial"/>
                        </a:rPr>
                        <a:t>Mejorar la educación</a:t>
                      </a:r>
                    </a:p>
                  </a:txBody>
                  <a:tcPr marL="90000" marR="90000" marT="18000" marB="18000" anchor="ctr">
                    <a:lnL>
                      <a:noFill/>
                    </a:lnL>
                    <a:lnR>
                      <a:noFill/>
                    </a:lnR>
                    <a:lnT>
                      <a:noFill/>
                    </a:lnT>
                    <a:lnB>
                      <a:noFill/>
                    </a:lnB>
                    <a:solidFill>
                      <a:srgbClr val="FFFF99"/>
                    </a:solidFill>
                  </a:tcPr>
                </a:tc>
                <a:tc>
                  <a:txBody>
                    <a:bodyPr/>
                    <a:lstStyle/>
                    <a:p>
                      <a:pPr algn="ctr" fontAlgn="b"/>
                      <a:r>
                        <a:rPr lang="es-MX" sz="1100" b="0" i="0" u="none" strike="noStrike" dirty="0">
                          <a:solidFill>
                            <a:srgbClr val="000000"/>
                          </a:solidFill>
                          <a:effectLst/>
                          <a:latin typeface="Arial"/>
                        </a:rPr>
                        <a:t>8%</a:t>
                      </a:r>
                    </a:p>
                  </a:txBody>
                  <a:tcPr marL="90000" marR="90000" marT="18000" marB="18000" anchor="ctr">
                    <a:lnL>
                      <a:noFill/>
                    </a:lnL>
                    <a:lnR>
                      <a:noFill/>
                    </a:lnR>
                    <a:lnT>
                      <a:noFill/>
                    </a:lnT>
                    <a:lnB>
                      <a:noFill/>
                    </a:lnB>
                    <a:solidFill>
                      <a:srgbClr val="FFFF99"/>
                    </a:solidFill>
                  </a:tcPr>
                </a:tc>
              </a:tr>
              <a:tr h="238763">
                <a:tc>
                  <a:txBody>
                    <a:bodyPr/>
                    <a:lstStyle/>
                    <a:p>
                      <a:pPr algn="l" fontAlgn="b"/>
                      <a:r>
                        <a:rPr lang="es-MX" sz="1100" b="0" i="0" u="none" strike="noStrike" dirty="0">
                          <a:solidFill>
                            <a:srgbClr val="000000"/>
                          </a:solidFill>
                          <a:effectLst/>
                          <a:latin typeface="Arial"/>
                        </a:rPr>
                        <a:t>Generar condiciones para la inversión</a:t>
                      </a:r>
                    </a:p>
                  </a:txBody>
                  <a:tcPr marL="90000" marR="90000" marT="18000" marB="18000" anchor="ctr">
                    <a:lnL>
                      <a:noFill/>
                    </a:lnL>
                    <a:lnR>
                      <a:noFill/>
                    </a:lnR>
                    <a:lnT>
                      <a:noFill/>
                    </a:lnT>
                    <a:lnB>
                      <a:noFill/>
                    </a:lnB>
                    <a:noFill/>
                  </a:tcPr>
                </a:tc>
                <a:tc>
                  <a:txBody>
                    <a:bodyPr/>
                    <a:lstStyle/>
                    <a:p>
                      <a:pPr algn="ctr" fontAlgn="b"/>
                      <a:r>
                        <a:rPr lang="es-MX" sz="1100" b="0" i="0" u="none" strike="noStrike" dirty="0">
                          <a:solidFill>
                            <a:srgbClr val="000000"/>
                          </a:solidFill>
                          <a:effectLst/>
                          <a:latin typeface="Arial"/>
                        </a:rPr>
                        <a:t>7%</a:t>
                      </a:r>
                    </a:p>
                  </a:txBody>
                  <a:tcPr marL="90000" marR="90000" marT="18000" marB="18000" anchor="ctr">
                    <a:lnL>
                      <a:noFill/>
                    </a:lnL>
                    <a:lnR>
                      <a:noFill/>
                    </a:lnR>
                    <a:lnT>
                      <a:noFill/>
                    </a:lnT>
                    <a:lnB>
                      <a:noFill/>
                    </a:lnB>
                    <a:noFill/>
                  </a:tcPr>
                </a:tc>
              </a:tr>
              <a:tr h="238763">
                <a:tc>
                  <a:txBody>
                    <a:bodyPr/>
                    <a:lstStyle/>
                    <a:p>
                      <a:pPr algn="l" fontAlgn="b"/>
                      <a:r>
                        <a:rPr lang="es-MX" sz="1100" b="0" i="0" u="none" strike="noStrike" dirty="0">
                          <a:solidFill>
                            <a:srgbClr val="000000"/>
                          </a:solidFill>
                          <a:effectLst/>
                          <a:latin typeface="Arial"/>
                        </a:rPr>
                        <a:t>Transparencia y rendición de cuentas</a:t>
                      </a:r>
                    </a:p>
                  </a:txBody>
                  <a:tcPr marL="90000" marR="90000" marT="18000" marB="18000" anchor="ctr">
                    <a:lnL>
                      <a:noFill/>
                    </a:lnL>
                    <a:lnR>
                      <a:noFill/>
                    </a:lnR>
                    <a:lnT>
                      <a:noFill/>
                    </a:lnT>
                    <a:lnB>
                      <a:noFill/>
                    </a:lnB>
                    <a:solidFill>
                      <a:srgbClr val="FFFF99"/>
                    </a:solidFill>
                  </a:tcPr>
                </a:tc>
                <a:tc>
                  <a:txBody>
                    <a:bodyPr/>
                    <a:lstStyle/>
                    <a:p>
                      <a:pPr algn="ctr" fontAlgn="b"/>
                      <a:r>
                        <a:rPr lang="es-MX" sz="1100" b="0" i="0" u="none" strike="noStrike" dirty="0">
                          <a:solidFill>
                            <a:srgbClr val="000000"/>
                          </a:solidFill>
                          <a:effectLst/>
                          <a:latin typeface="Arial"/>
                        </a:rPr>
                        <a:t>5%</a:t>
                      </a:r>
                    </a:p>
                  </a:txBody>
                  <a:tcPr marL="90000" marR="90000" marT="18000" marB="18000" anchor="ctr">
                    <a:lnL>
                      <a:noFill/>
                    </a:lnL>
                    <a:lnR>
                      <a:noFill/>
                    </a:lnR>
                    <a:lnT>
                      <a:noFill/>
                    </a:lnT>
                    <a:lnB>
                      <a:noFill/>
                    </a:lnB>
                    <a:solidFill>
                      <a:srgbClr val="FFFF99"/>
                    </a:solidFill>
                  </a:tcPr>
                </a:tc>
              </a:tr>
              <a:tr h="238763">
                <a:tc>
                  <a:txBody>
                    <a:bodyPr/>
                    <a:lstStyle/>
                    <a:p>
                      <a:pPr algn="l" fontAlgn="b"/>
                      <a:r>
                        <a:rPr lang="es-MX" sz="1100" b="0" i="0" u="none" strike="noStrike" dirty="0">
                          <a:solidFill>
                            <a:srgbClr val="000000"/>
                          </a:solidFill>
                          <a:effectLst/>
                          <a:latin typeface="Arial"/>
                        </a:rPr>
                        <a:t>Formar equipo de trabajo profesional</a:t>
                      </a:r>
                    </a:p>
                  </a:txBody>
                  <a:tcPr marL="90000" marR="90000" marT="18000" marB="18000" anchor="ctr">
                    <a:lnL>
                      <a:noFill/>
                    </a:lnL>
                    <a:lnR>
                      <a:noFill/>
                    </a:lnR>
                    <a:lnT>
                      <a:noFill/>
                    </a:lnT>
                    <a:lnB>
                      <a:noFill/>
                    </a:lnB>
                    <a:noFill/>
                  </a:tcPr>
                </a:tc>
                <a:tc>
                  <a:txBody>
                    <a:bodyPr/>
                    <a:lstStyle/>
                    <a:p>
                      <a:pPr algn="ctr" fontAlgn="b"/>
                      <a:r>
                        <a:rPr lang="es-MX" sz="1100" b="0" i="0" u="none" strike="noStrike" dirty="0">
                          <a:solidFill>
                            <a:srgbClr val="000000"/>
                          </a:solidFill>
                          <a:effectLst/>
                          <a:latin typeface="Arial"/>
                        </a:rPr>
                        <a:t>4%</a:t>
                      </a:r>
                    </a:p>
                  </a:txBody>
                  <a:tcPr marL="90000" marR="90000" marT="18000" marB="18000" anchor="ctr">
                    <a:lnL>
                      <a:noFill/>
                    </a:lnL>
                    <a:lnR>
                      <a:noFill/>
                    </a:lnR>
                    <a:lnT>
                      <a:noFill/>
                    </a:lnT>
                    <a:lnB>
                      <a:noFill/>
                    </a:lnB>
                    <a:noFill/>
                  </a:tcPr>
                </a:tc>
              </a:tr>
              <a:tr h="238763">
                <a:tc>
                  <a:txBody>
                    <a:bodyPr/>
                    <a:lstStyle/>
                    <a:p>
                      <a:pPr algn="l" fontAlgn="b"/>
                      <a:r>
                        <a:rPr lang="es-MX" sz="1100" b="0" i="0" u="none" strike="noStrike" dirty="0">
                          <a:solidFill>
                            <a:srgbClr val="000000"/>
                          </a:solidFill>
                          <a:effectLst/>
                          <a:latin typeface="Arial"/>
                        </a:rPr>
                        <a:t>Combatir la impunidad</a:t>
                      </a:r>
                    </a:p>
                  </a:txBody>
                  <a:tcPr marL="90000" marR="90000" marT="18000" marB="18000" anchor="ctr">
                    <a:lnL>
                      <a:noFill/>
                    </a:lnL>
                    <a:lnR>
                      <a:noFill/>
                    </a:lnR>
                    <a:lnT>
                      <a:noFill/>
                    </a:lnT>
                    <a:lnB>
                      <a:noFill/>
                    </a:lnB>
                    <a:solidFill>
                      <a:srgbClr val="FFFF99"/>
                    </a:solidFill>
                  </a:tcPr>
                </a:tc>
                <a:tc>
                  <a:txBody>
                    <a:bodyPr/>
                    <a:lstStyle/>
                    <a:p>
                      <a:pPr algn="ctr" fontAlgn="b"/>
                      <a:r>
                        <a:rPr lang="es-MX" sz="1100" b="0" i="0" u="none" strike="noStrike" dirty="0">
                          <a:solidFill>
                            <a:srgbClr val="000000"/>
                          </a:solidFill>
                          <a:effectLst/>
                          <a:latin typeface="Arial"/>
                        </a:rPr>
                        <a:t>3%</a:t>
                      </a:r>
                    </a:p>
                  </a:txBody>
                  <a:tcPr marL="90000" marR="90000" marT="18000" marB="18000" anchor="ctr">
                    <a:lnL>
                      <a:noFill/>
                    </a:lnL>
                    <a:lnR>
                      <a:noFill/>
                    </a:lnR>
                    <a:lnT>
                      <a:noFill/>
                    </a:lnT>
                    <a:lnB>
                      <a:noFill/>
                    </a:lnB>
                    <a:solidFill>
                      <a:srgbClr val="FFFF99"/>
                    </a:solidFill>
                  </a:tcPr>
                </a:tc>
              </a:tr>
              <a:tr h="238763">
                <a:tc>
                  <a:txBody>
                    <a:bodyPr/>
                    <a:lstStyle/>
                    <a:p>
                      <a:pPr algn="l" fontAlgn="b"/>
                      <a:r>
                        <a:rPr lang="es-MX" sz="1100" b="0" i="0" u="none" strike="noStrike" dirty="0">
                          <a:solidFill>
                            <a:srgbClr val="000000"/>
                          </a:solidFill>
                          <a:effectLst/>
                          <a:latin typeface="Arial"/>
                        </a:rPr>
                        <a:t>Erradicar la violencia </a:t>
                      </a:r>
                    </a:p>
                  </a:txBody>
                  <a:tcPr marL="90000" marR="90000" marT="18000" marB="18000" anchor="ctr">
                    <a:lnL>
                      <a:noFill/>
                    </a:lnL>
                    <a:lnR>
                      <a:noFill/>
                    </a:lnR>
                    <a:lnT>
                      <a:noFill/>
                    </a:lnT>
                    <a:lnB>
                      <a:noFill/>
                    </a:lnB>
                    <a:noFill/>
                  </a:tcPr>
                </a:tc>
                <a:tc>
                  <a:txBody>
                    <a:bodyPr/>
                    <a:lstStyle/>
                    <a:p>
                      <a:pPr algn="ctr" fontAlgn="b"/>
                      <a:r>
                        <a:rPr lang="es-MX" sz="1100" b="0" i="0" u="none" strike="noStrike" dirty="0">
                          <a:solidFill>
                            <a:srgbClr val="000000"/>
                          </a:solidFill>
                          <a:effectLst/>
                          <a:latin typeface="Arial"/>
                        </a:rPr>
                        <a:t>3%</a:t>
                      </a:r>
                    </a:p>
                  </a:txBody>
                  <a:tcPr marL="90000" marR="90000" marT="18000" marB="18000" anchor="ctr">
                    <a:lnL>
                      <a:noFill/>
                    </a:lnL>
                    <a:lnR>
                      <a:noFill/>
                    </a:lnR>
                    <a:lnT>
                      <a:noFill/>
                    </a:lnT>
                    <a:lnB>
                      <a:noFill/>
                    </a:lnB>
                    <a:noFill/>
                  </a:tcPr>
                </a:tc>
              </a:tr>
              <a:tr h="238763">
                <a:tc>
                  <a:txBody>
                    <a:bodyPr/>
                    <a:lstStyle/>
                    <a:p>
                      <a:pPr algn="l" fontAlgn="b"/>
                      <a:r>
                        <a:rPr lang="es-MX" sz="1100" b="0" i="0" u="none" strike="noStrike" dirty="0">
                          <a:solidFill>
                            <a:srgbClr val="000000"/>
                          </a:solidFill>
                          <a:effectLst/>
                          <a:latin typeface="Arial"/>
                        </a:rPr>
                        <a:t>Escuchar las necesidades de la sociedad</a:t>
                      </a:r>
                    </a:p>
                  </a:txBody>
                  <a:tcPr marL="90000" marR="90000" marT="18000" marB="18000" anchor="ctr">
                    <a:lnL>
                      <a:noFill/>
                    </a:lnL>
                    <a:lnR>
                      <a:noFill/>
                    </a:lnR>
                    <a:lnT>
                      <a:noFill/>
                    </a:lnT>
                    <a:lnB>
                      <a:noFill/>
                    </a:lnB>
                    <a:solidFill>
                      <a:srgbClr val="FFFF99"/>
                    </a:solidFill>
                  </a:tcPr>
                </a:tc>
                <a:tc>
                  <a:txBody>
                    <a:bodyPr/>
                    <a:lstStyle/>
                    <a:p>
                      <a:pPr algn="ctr" fontAlgn="b"/>
                      <a:r>
                        <a:rPr lang="es-MX" sz="1100" b="0" i="0" u="none" strike="noStrike" dirty="0">
                          <a:solidFill>
                            <a:srgbClr val="000000"/>
                          </a:solidFill>
                          <a:effectLst/>
                          <a:latin typeface="Arial"/>
                        </a:rPr>
                        <a:t>3%</a:t>
                      </a:r>
                    </a:p>
                  </a:txBody>
                  <a:tcPr marL="90000" marR="90000" marT="18000" marB="18000" anchor="ctr">
                    <a:lnL>
                      <a:noFill/>
                    </a:lnL>
                    <a:lnR>
                      <a:noFill/>
                    </a:lnR>
                    <a:lnT>
                      <a:noFill/>
                    </a:lnT>
                    <a:lnB>
                      <a:noFill/>
                    </a:lnB>
                    <a:solidFill>
                      <a:srgbClr val="FFFF99"/>
                    </a:solidFill>
                  </a:tcPr>
                </a:tc>
              </a:tr>
              <a:tr h="238763">
                <a:tc>
                  <a:txBody>
                    <a:bodyPr/>
                    <a:lstStyle/>
                    <a:p>
                      <a:pPr algn="l" fontAlgn="b"/>
                      <a:r>
                        <a:rPr lang="es-MX" sz="1100" b="0" i="0" u="none" strike="noStrike" dirty="0" smtClean="0">
                          <a:solidFill>
                            <a:srgbClr val="000000"/>
                          </a:solidFill>
                          <a:effectLst/>
                          <a:latin typeface="Arial"/>
                        </a:rPr>
                        <a:t>Actualizar </a:t>
                      </a:r>
                      <a:r>
                        <a:rPr lang="es-MX" sz="1100" b="0" i="0" u="none" strike="noStrike" dirty="0">
                          <a:solidFill>
                            <a:srgbClr val="000000"/>
                          </a:solidFill>
                          <a:effectLst/>
                          <a:latin typeface="Arial"/>
                        </a:rPr>
                        <a:t>normas y reglas del estado</a:t>
                      </a:r>
                    </a:p>
                  </a:txBody>
                  <a:tcPr marL="90000" marR="90000" marT="18000" marB="18000" anchor="ctr">
                    <a:lnL>
                      <a:noFill/>
                    </a:lnL>
                    <a:lnR>
                      <a:noFill/>
                    </a:lnR>
                    <a:lnT>
                      <a:noFill/>
                    </a:lnT>
                    <a:lnB>
                      <a:noFill/>
                    </a:lnB>
                    <a:noFill/>
                  </a:tcPr>
                </a:tc>
                <a:tc>
                  <a:txBody>
                    <a:bodyPr/>
                    <a:lstStyle/>
                    <a:p>
                      <a:pPr algn="ctr" fontAlgn="b"/>
                      <a:r>
                        <a:rPr lang="es-MX" sz="1100" b="0" i="0" u="none" strike="noStrike" dirty="0">
                          <a:solidFill>
                            <a:srgbClr val="000000"/>
                          </a:solidFill>
                          <a:effectLst/>
                          <a:latin typeface="Arial"/>
                        </a:rPr>
                        <a:t>1%</a:t>
                      </a:r>
                    </a:p>
                  </a:txBody>
                  <a:tcPr marL="90000" marR="90000" marT="18000" marB="18000" anchor="ctr">
                    <a:lnL>
                      <a:noFill/>
                    </a:lnL>
                    <a:lnR>
                      <a:noFill/>
                    </a:lnR>
                    <a:lnT>
                      <a:noFill/>
                    </a:lnT>
                    <a:lnB>
                      <a:noFill/>
                    </a:lnB>
                    <a:noFill/>
                  </a:tcPr>
                </a:tc>
              </a:tr>
              <a:tr h="238763">
                <a:tc>
                  <a:txBody>
                    <a:bodyPr/>
                    <a:lstStyle/>
                    <a:p>
                      <a:pPr algn="l" fontAlgn="b"/>
                      <a:r>
                        <a:rPr lang="es-MX" sz="1100" b="0" i="0" u="none" strike="noStrike" dirty="0">
                          <a:solidFill>
                            <a:srgbClr val="000000"/>
                          </a:solidFill>
                          <a:effectLst/>
                          <a:latin typeface="Arial"/>
                        </a:rPr>
                        <a:t>Apoyar a la agricultura</a:t>
                      </a:r>
                    </a:p>
                  </a:txBody>
                  <a:tcPr marL="90000" marR="90000" marT="18000" marB="18000" anchor="ctr">
                    <a:lnL>
                      <a:noFill/>
                    </a:lnL>
                    <a:lnR>
                      <a:noFill/>
                    </a:lnR>
                    <a:lnT>
                      <a:noFill/>
                    </a:lnT>
                    <a:lnB>
                      <a:noFill/>
                    </a:lnB>
                    <a:solidFill>
                      <a:srgbClr val="FFFF99"/>
                    </a:solidFill>
                  </a:tcPr>
                </a:tc>
                <a:tc>
                  <a:txBody>
                    <a:bodyPr/>
                    <a:lstStyle/>
                    <a:p>
                      <a:pPr algn="ctr" fontAlgn="b"/>
                      <a:r>
                        <a:rPr lang="es-MX" sz="1100" b="0" i="0" u="none" strike="noStrike" dirty="0">
                          <a:solidFill>
                            <a:srgbClr val="000000"/>
                          </a:solidFill>
                          <a:effectLst/>
                          <a:latin typeface="Arial"/>
                        </a:rPr>
                        <a:t>1%</a:t>
                      </a:r>
                    </a:p>
                  </a:txBody>
                  <a:tcPr marL="90000" marR="90000" marT="18000" marB="18000" anchor="ctr">
                    <a:lnL>
                      <a:noFill/>
                    </a:lnL>
                    <a:lnR>
                      <a:noFill/>
                    </a:lnR>
                    <a:lnT>
                      <a:noFill/>
                    </a:lnT>
                    <a:lnB>
                      <a:noFill/>
                    </a:lnB>
                    <a:solidFill>
                      <a:srgbClr val="FFFF99"/>
                    </a:solidFill>
                  </a:tcPr>
                </a:tc>
              </a:tr>
              <a:tr h="238763">
                <a:tc>
                  <a:txBody>
                    <a:bodyPr/>
                    <a:lstStyle/>
                    <a:p>
                      <a:pPr algn="l" fontAlgn="b"/>
                      <a:r>
                        <a:rPr lang="es-MX" sz="1100" b="0" i="0" u="none" strike="noStrike" dirty="0">
                          <a:solidFill>
                            <a:srgbClr val="000000"/>
                          </a:solidFill>
                          <a:effectLst/>
                          <a:latin typeface="Arial"/>
                        </a:rPr>
                        <a:t>Ayudar los más necesitados</a:t>
                      </a:r>
                    </a:p>
                  </a:txBody>
                  <a:tcPr marL="90000" marR="90000" marT="18000" marB="18000" anchor="ctr">
                    <a:lnL>
                      <a:noFill/>
                    </a:lnL>
                    <a:lnR>
                      <a:noFill/>
                    </a:lnR>
                    <a:lnT>
                      <a:noFill/>
                    </a:lnT>
                    <a:lnB>
                      <a:noFill/>
                    </a:lnB>
                    <a:noFill/>
                  </a:tcPr>
                </a:tc>
                <a:tc>
                  <a:txBody>
                    <a:bodyPr/>
                    <a:lstStyle/>
                    <a:p>
                      <a:pPr algn="ctr" fontAlgn="b"/>
                      <a:r>
                        <a:rPr lang="es-MX" sz="1100" b="0" i="0" u="none" strike="noStrike" dirty="0">
                          <a:solidFill>
                            <a:srgbClr val="000000"/>
                          </a:solidFill>
                          <a:effectLst/>
                          <a:latin typeface="Arial"/>
                        </a:rPr>
                        <a:t>1%</a:t>
                      </a:r>
                    </a:p>
                  </a:txBody>
                  <a:tcPr marL="90000" marR="90000" marT="18000" marB="18000" anchor="ctr">
                    <a:lnL>
                      <a:noFill/>
                    </a:lnL>
                    <a:lnR>
                      <a:noFill/>
                    </a:lnR>
                    <a:lnT>
                      <a:noFill/>
                    </a:lnT>
                    <a:lnB>
                      <a:noFill/>
                    </a:lnB>
                    <a:noFill/>
                  </a:tcPr>
                </a:tc>
              </a:tr>
              <a:tr h="238763">
                <a:tc>
                  <a:txBody>
                    <a:bodyPr/>
                    <a:lstStyle/>
                    <a:p>
                      <a:pPr algn="l" fontAlgn="b"/>
                      <a:r>
                        <a:rPr lang="es-MX" sz="1100" b="0" i="0" u="none" strike="noStrike" dirty="0">
                          <a:solidFill>
                            <a:srgbClr val="000000"/>
                          </a:solidFill>
                          <a:effectLst/>
                          <a:latin typeface="Arial"/>
                        </a:rPr>
                        <a:t>Colocar </a:t>
                      </a:r>
                      <a:r>
                        <a:rPr lang="es-MX" sz="1100" b="0" i="0" u="none" strike="noStrike" dirty="0" smtClean="0">
                          <a:solidFill>
                            <a:srgbClr val="000000"/>
                          </a:solidFill>
                          <a:effectLst/>
                          <a:latin typeface="Arial"/>
                        </a:rPr>
                        <a:t>policía </a:t>
                      </a:r>
                      <a:r>
                        <a:rPr lang="es-MX" sz="1100" b="0" i="0" u="none" strike="noStrike" dirty="0">
                          <a:solidFill>
                            <a:srgbClr val="000000"/>
                          </a:solidFill>
                          <a:effectLst/>
                          <a:latin typeface="Arial"/>
                        </a:rPr>
                        <a:t>efectiva</a:t>
                      </a:r>
                    </a:p>
                  </a:txBody>
                  <a:tcPr marL="90000" marR="90000" marT="18000" marB="18000" anchor="ctr">
                    <a:lnL>
                      <a:noFill/>
                    </a:lnL>
                    <a:lnR>
                      <a:noFill/>
                    </a:lnR>
                    <a:lnT>
                      <a:noFill/>
                    </a:lnT>
                    <a:lnB>
                      <a:noFill/>
                    </a:lnB>
                    <a:solidFill>
                      <a:srgbClr val="FFFF99"/>
                    </a:solidFill>
                  </a:tcPr>
                </a:tc>
                <a:tc>
                  <a:txBody>
                    <a:bodyPr/>
                    <a:lstStyle/>
                    <a:p>
                      <a:pPr algn="ctr" fontAlgn="b"/>
                      <a:r>
                        <a:rPr lang="es-MX" sz="1100" b="0" i="0" u="none" strike="noStrike" dirty="0">
                          <a:solidFill>
                            <a:srgbClr val="000000"/>
                          </a:solidFill>
                          <a:effectLst/>
                          <a:latin typeface="Arial"/>
                        </a:rPr>
                        <a:t>1%</a:t>
                      </a:r>
                    </a:p>
                  </a:txBody>
                  <a:tcPr marL="90000" marR="90000" marT="18000" marB="18000" anchor="ctr">
                    <a:lnL>
                      <a:noFill/>
                    </a:lnL>
                    <a:lnR>
                      <a:noFill/>
                    </a:lnR>
                    <a:lnT>
                      <a:noFill/>
                    </a:lnT>
                    <a:lnB>
                      <a:noFill/>
                    </a:lnB>
                    <a:solidFill>
                      <a:srgbClr val="FFFF99"/>
                    </a:solidFill>
                  </a:tcPr>
                </a:tc>
              </a:tr>
              <a:tr h="238763">
                <a:tc>
                  <a:txBody>
                    <a:bodyPr/>
                    <a:lstStyle/>
                    <a:p>
                      <a:pPr algn="l" fontAlgn="b"/>
                      <a:r>
                        <a:rPr lang="es-MX" sz="1100" b="0" i="0" u="none" strike="noStrike" dirty="0">
                          <a:solidFill>
                            <a:srgbClr val="000000"/>
                          </a:solidFill>
                          <a:effectLst/>
                          <a:latin typeface="Arial"/>
                        </a:rPr>
                        <a:t>Otras c/menos menciones</a:t>
                      </a:r>
                    </a:p>
                  </a:txBody>
                  <a:tcPr marL="90000" marR="90000" marT="18000" marB="18000" anchor="ctr">
                    <a:lnL>
                      <a:noFill/>
                    </a:lnL>
                    <a:lnR>
                      <a:noFill/>
                    </a:lnR>
                    <a:lnT>
                      <a:noFill/>
                    </a:lnT>
                    <a:lnB w="12700" cap="flat" cmpd="sng" algn="ctr">
                      <a:solidFill>
                        <a:schemeClr val="tx1">
                          <a:lumMod val="50000"/>
                        </a:schemeClr>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Arial"/>
                        </a:rPr>
                        <a:t>22%</a:t>
                      </a:r>
                    </a:p>
                  </a:txBody>
                  <a:tcPr marL="90000" marR="90000" marT="18000" marB="18000" anchor="ctr">
                    <a:lnL>
                      <a:noFill/>
                    </a:lnL>
                    <a:lnR>
                      <a:noFill/>
                    </a:lnR>
                    <a:lnT>
                      <a:noFill/>
                    </a:lnT>
                    <a:lnB w="12700" cap="flat" cmpd="sng" algn="ctr">
                      <a:solidFill>
                        <a:schemeClr val="tx1">
                          <a:lumMod val="50000"/>
                        </a:schemeClr>
                      </a:solidFill>
                      <a:prstDash val="solid"/>
                      <a:round/>
                      <a:headEnd type="none" w="med" len="med"/>
                      <a:tailEnd type="none" w="med" len="med"/>
                    </a:lnB>
                    <a:noFill/>
                  </a:tcPr>
                </a:tc>
              </a:tr>
            </a:tbl>
          </a:graphicData>
        </a:graphic>
      </p:graphicFrame>
      <p:graphicFrame>
        <p:nvGraphicFramePr>
          <p:cNvPr id="21" name="20 Tabla"/>
          <p:cNvGraphicFramePr>
            <a:graphicFrameLocks noGrp="1"/>
          </p:cNvGraphicFramePr>
          <p:nvPr>
            <p:extLst>
              <p:ext uri="{D42A27DB-BD31-4B8C-83A1-F6EECF244321}">
                <p14:modId xmlns:p14="http://schemas.microsoft.com/office/powerpoint/2010/main" val="1700534003"/>
              </p:ext>
            </p:extLst>
          </p:nvPr>
        </p:nvGraphicFramePr>
        <p:xfrm>
          <a:off x="3296376" y="1412776"/>
          <a:ext cx="2571768" cy="4909719"/>
        </p:xfrm>
        <a:graphic>
          <a:graphicData uri="http://schemas.openxmlformats.org/drawingml/2006/table">
            <a:tbl>
              <a:tblPr/>
              <a:tblGrid>
                <a:gridCol w="1822038"/>
                <a:gridCol w="749730"/>
              </a:tblGrid>
              <a:tr h="346359">
                <a:tc>
                  <a:txBody>
                    <a:bodyPr/>
                    <a:lstStyle/>
                    <a:p>
                      <a:pPr algn="l" fontAlgn="b"/>
                      <a:r>
                        <a:rPr lang="es-MX" sz="1200" b="1" i="0" u="none" strike="noStrike" dirty="0" smtClean="0">
                          <a:solidFill>
                            <a:schemeClr val="tx1"/>
                          </a:solidFill>
                          <a:latin typeface="Arial" pitchFamily="34" charset="0"/>
                          <a:cs typeface="Arial" pitchFamily="34" charset="0"/>
                        </a:rPr>
                        <a:t>Empresarios</a:t>
                      </a:r>
                      <a:endParaRPr lang="es-ES" sz="1200" b="1" i="0" u="none" strike="noStrike" dirty="0">
                        <a:solidFill>
                          <a:schemeClr val="tx1"/>
                        </a:solidFill>
                        <a:latin typeface="Arial" pitchFamily="34" charset="0"/>
                        <a:cs typeface="Arial" pitchFamily="34" charset="0"/>
                      </a:endParaRPr>
                    </a:p>
                  </a:txBody>
                  <a:tcPr marL="90000" marR="90000" marT="46800" marB="46800" anchor="ctr">
                    <a:lnL>
                      <a:noFill/>
                    </a:lnL>
                    <a:lnR>
                      <a:noFill/>
                    </a:lnR>
                    <a:lnT>
                      <a:noFill/>
                    </a:lnT>
                    <a:lnB>
                      <a:noFill/>
                    </a:lnB>
                    <a:solidFill>
                      <a:srgbClr val="00B050"/>
                    </a:solidFill>
                  </a:tcPr>
                </a:tc>
                <a:tc>
                  <a:txBody>
                    <a:bodyPr/>
                    <a:lstStyle/>
                    <a:p>
                      <a:pPr algn="ctr" fontAlgn="b"/>
                      <a:r>
                        <a:rPr lang="es-MX" sz="1200" b="1" i="0" u="none" strike="noStrike" dirty="0" smtClean="0">
                          <a:solidFill>
                            <a:schemeClr val="tx1"/>
                          </a:solidFill>
                          <a:latin typeface="Arial" pitchFamily="34" charset="0"/>
                          <a:cs typeface="Arial" pitchFamily="34" charset="0"/>
                        </a:rPr>
                        <a:t>%</a:t>
                      </a:r>
                      <a:endParaRPr lang="es-ES" sz="1200" b="1" i="0" u="none" strike="noStrike" dirty="0">
                        <a:solidFill>
                          <a:schemeClr val="tx1"/>
                        </a:solidFill>
                        <a:latin typeface="Arial" pitchFamily="34" charset="0"/>
                        <a:cs typeface="Arial" pitchFamily="34" charset="0"/>
                      </a:endParaRPr>
                    </a:p>
                  </a:txBody>
                  <a:tcPr marL="90000" marR="90000" marT="46800" marB="46800" anchor="ctr">
                    <a:lnL>
                      <a:noFill/>
                    </a:lnL>
                    <a:lnR>
                      <a:noFill/>
                    </a:lnR>
                    <a:lnT>
                      <a:noFill/>
                    </a:lnT>
                    <a:lnB>
                      <a:noFill/>
                    </a:lnB>
                    <a:solidFill>
                      <a:srgbClr val="00B050"/>
                    </a:solidFill>
                  </a:tcPr>
                </a:tc>
              </a:tr>
              <a:tr h="0">
                <a:tc>
                  <a:txBody>
                    <a:bodyPr/>
                    <a:lstStyle/>
                    <a:p>
                      <a:pPr algn="l" fontAlgn="b"/>
                      <a:r>
                        <a:rPr lang="es-MX" sz="1100" b="0" i="0" u="none" strike="noStrike" dirty="0">
                          <a:solidFill>
                            <a:srgbClr val="000000"/>
                          </a:solidFill>
                          <a:effectLst/>
                          <a:latin typeface="Arial"/>
                        </a:rPr>
                        <a:t>Combatir la corrupción</a:t>
                      </a:r>
                    </a:p>
                  </a:txBody>
                  <a:tcPr marL="90000" marR="90000" marT="18000" marB="18000" anchor="ctr">
                    <a:lnL>
                      <a:noFill/>
                    </a:lnL>
                    <a:lnR>
                      <a:noFill/>
                    </a:lnR>
                    <a:lnT>
                      <a:noFill/>
                    </a:lnT>
                    <a:lnB>
                      <a:noFill/>
                    </a:lnB>
                    <a:noFill/>
                  </a:tcPr>
                </a:tc>
                <a:tc>
                  <a:txBody>
                    <a:bodyPr/>
                    <a:lstStyle/>
                    <a:p>
                      <a:pPr algn="ctr" fontAlgn="b"/>
                      <a:r>
                        <a:rPr lang="es-MX" sz="1100" b="0" i="0" u="none" strike="noStrike" dirty="0">
                          <a:solidFill>
                            <a:srgbClr val="000000"/>
                          </a:solidFill>
                          <a:effectLst/>
                          <a:latin typeface="Arial"/>
                        </a:rPr>
                        <a:t>12%</a:t>
                      </a:r>
                    </a:p>
                  </a:txBody>
                  <a:tcPr marL="90000" marR="90000" marT="18000" marB="18000" anchor="ctr">
                    <a:lnL>
                      <a:noFill/>
                    </a:lnL>
                    <a:lnR>
                      <a:noFill/>
                    </a:lnR>
                    <a:lnT>
                      <a:noFill/>
                    </a:lnT>
                    <a:lnB>
                      <a:noFill/>
                    </a:lnB>
                    <a:noFill/>
                  </a:tcPr>
                </a:tc>
              </a:tr>
              <a:tr h="0">
                <a:tc>
                  <a:txBody>
                    <a:bodyPr/>
                    <a:lstStyle/>
                    <a:p>
                      <a:pPr algn="l" fontAlgn="b"/>
                      <a:r>
                        <a:rPr lang="es-MX" sz="1100" b="0" i="0" u="none" strike="noStrike" dirty="0">
                          <a:solidFill>
                            <a:srgbClr val="000000"/>
                          </a:solidFill>
                          <a:effectLst/>
                          <a:latin typeface="Arial"/>
                        </a:rPr>
                        <a:t>Garantizar la seguridad</a:t>
                      </a:r>
                    </a:p>
                  </a:txBody>
                  <a:tcPr marL="90000" marR="90000" marT="18000" marB="18000" anchor="ctr">
                    <a:lnL>
                      <a:noFill/>
                    </a:lnL>
                    <a:lnR>
                      <a:noFill/>
                    </a:lnR>
                    <a:lnT>
                      <a:noFill/>
                    </a:lnT>
                    <a:lnB>
                      <a:noFill/>
                    </a:lnB>
                    <a:solidFill>
                      <a:srgbClr val="FFFF99"/>
                    </a:solidFill>
                  </a:tcPr>
                </a:tc>
                <a:tc>
                  <a:txBody>
                    <a:bodyPr/>
                    <a:lstStyle/>
                    <a:p>
                      <a:pPr algn="ctr" fontAlgn="b"/>
                      <a:r>
                        <a:rPr lang="es-MX" sz="1100" b="0" i="0" u="none" strike="noStrike" dirty="0">
                          <a:solidFill>
                            <a:srgbClr val="000000"/>
                          </a:solidFill>
                          <a:effectLst/>
                          <a:latin typeface="Arial"/>
                        </a:rPr>
                        <a:t>12%</a:t>
                      </a:r>
                    </a:p>
                  </a:txBody>
                  <a:tcPr marL="90000" marR="90000" marT="18000" marB="18000" anchor="ctr">
                    <a:lnL>
                      <a:noFill/>
                    </a:lnL>
                    <a:lnR>
                      <a:noFill/>
                    </a:lnR>
                    <a:lnT>
                      <a:noFill/>
                    </a:lnT>
                    <a:lnB>
                      <a:noFill/>
                    </a:lnB>
                    <a:solidFill>
                      <a:srgbClr val="FFFF99"/>
                    </a:solidFill>
                  </a:tcPr>
                </a:tc>
              </a:tr>
              <a:tr h="0">
                <a:tc>
                  <a:txBody>
                    <a:bodyPr/>
                    <a:lstStyle/>
                    <a:p>
                      <a:pPr algn="l" fontAlgn="b"/>
                      <a:r>
                        <a:rPr lang="es-MX" sz="1100" b="0" i="0" u="none" strike="noStrike" dirty="0">
                          <a:solidFill>
                            <a:srgbClr val="000000"/>
                          </a:solidFill>
                          <a:effectLst/>
                          <a:latin typeface="Arial"/>
                        </a:rPr>
                        <a:t>Transparencia y rendición de cuentas</a:t>
                      </a:r>
                    </a:p>
                  </a:txBody>
                  <a:tcPr marL="90000" marR="90000" marT="18000" marB="18000" anchor="ctr">
                    <a:lnL>
                      <a:noFill/>
                    </a:lnL>
                    <a:lnR>
                      <a:noFill/>
                    </a:lnR>
                    <a:lnT>
                      <a:noFill/>
                    </a:lnT>
                    <a:lnB>
                      <a:noFill/>
                    </a:lnB>
                    <a:noFill/>
                  </a:tcPr>
                </a:tc>
                <a:tc>
                  <a:txBody>
                    <a:bodyPr/>
                    <a:lstStyle/>
                    <a:p>
                      <a:pPr algn="ctr" fontAlgn="b"/>
                      <a:r>
                        <a:rPr lang="es-MX" sz="1100" b="0" i="0" u="none" strike="noStrike" dirty="0">
                          <a:solidFill>
                            <a:srgbClr val="000000"/>
                          </a:solidFill>
                          <a:effectLst/>
                          <a:latin typeface="Arial"/>
                        </a:rPr>
                        <a:t>12%</a:t>
                      </a:r>
                    </a:p>
                  </a:txBody>
                  <a:tcPr marL="90000" marR="90000" marT="18000" marB="18000" anchor="ctr">
                    <a:lnL>
                      <a:noFill/>
                    </a:lnL>
                    <a:lnR>
                      <a:noFill/>
                    </a:lnR>
                    <a:lnT>
                      <a:noFill/>
                    </a:lnT>
                    <a:lnB>
                      <a:noFill/>
                    </a:lnB>
                    <a:noFill/>
                  </a:tcPr>
                </a:tc>
              </a:tr>
              <a:tr h="0">
                <a:tc>
                  <a:txBody>
                    <a:bodyPr/>
                    <a:lstStyle/>
                    <a:p>
                      <a:pPr algn="l" fontAlgn="b"/>
                      <a:r>
                        <a:rPr lang="es-MX" sz="1100" b="0" i="0" u="none" strike="noStrike" dirty="0">
                          <a:solidFill>
                            <a:srgbClr val="000000"/>
                          </a:solidFill>
                          <a:effectLst/>
                          <a:latin typeface="Arial"/>
                        </a:rPr>
                        <a:t>Generar condiciones para la inversión</a:t>
                      </a:r>
                    </a:p>
                  </a:txBody>
                  <a:tcPr marL="90000" marR="90000" marT="18000" marB="18000" anchor="ctr">
                    <a:lnL>
                      <a:noFill/>
                    </a:lnL>
                    <a:lnR>
                      <a:noFill/>
                    </a:lnR>
                    <a:lnT>
                      <a:noFill/>
                    </a:lnT>
                    <a:lnB>
                      <a:noFill/>
                    </a:lnB>
                    <a:solidFill>
                      <a:srgbClr val="FFFF99"/>
                    </a:solidFill>
                  </a:tcPr>
                </a:tc>
                <a:tc>
                  <a:txBody>
                    <a:bodyPr/>
                    <a:lstStyle/>
                    <a:p>
                      <a:pPr algn="ctr" fontAlgn="b"/>
                      <a:r>
                        <a:rPr lang="es-MX" sz="1100" b="0" i="0" u="none" strike="noStrike" dirty="0">
                          <a:solidFill>
                            <a:srgbClr val="000000"/>
                          </a:solidFill>
                          <a:effectLst/>
                          <a:latin typeface="Arial"/>
                        </a:rPr>
                        <a:t>8%</a:t>
                      </a:r>
                    </a:p>
                  </a:txBody>
                  <a:tcPr marL="90000" marR="90000" marT="18000" marB="18000" anchor="ctr">
                    <a:lnL>
                      <a:noFill/>
                    </a:lnL>
                    <a:lnR>
                      <a:noFill/>
                    </a:lnR>
                    <a:lnT>
                      <a:noFill/>
                    </a:lnT>
                    <a:lnB>
                      <a:noFill/>
                    </a:lnB>
                    <a:solidFill>
                      <a:srgbClr val="FFFF99"/>
                    </a:solidFill>
                  </a:tcPr>
                </a:tc>
              </a:tr>
              <a:tr h="0">
                <a:tc>
                  <a:txBody>
                    <a:bodyPr/>
                    <a:lstStyle/>
                    <a:p>
                      <a:pPr algn="l" fontAlgn="b"/>
                      <a:r>
                        <a:rPr lang="es-MX" sz="1100" b="0" i="0" u="none" strike="noStrike" dirty="0">
                          <a:solidFill>
                            <a:srgbClr val="000000"/>
                          </a:solidFill>
                          <a:effectLst/>
                          <a:latin typeface="Arial"/>
                        </a:rPr>
                        <a:t>Generar empleos</a:t>
                      </a:r>
                    </a:p>
                  </a:txBody>
                  <a:tcPr marL="90000" marR="90000" marT="18000" marB="18000" anchor="ctr">
                    <a:lnL>
                      <a:noFill/>
                    </a:lnL>
                    <a:lnR>
                      <a:noFill/>
                    </a:lnR>
                    <a:lnT>
                      <a:noFill/>
                    </a:lnT>
                    <a:lnB>
                      <a:noFill/>
                    </a:lnB>
                    <a:noFill/>
                  </a:tcPr>
                </a:tc>
                <a:tc>
                  <a:txBody>
                    <a:bodyPr/>
                    <a:lstStyle/>
                    <a:p>
                      <a:pPr algn="ctr" fontAlgn="b"/>
                      <a:r>
                        <a:rPr lang="es-MX" sz="1100" b="0" i="0" u="none" strike="noStrike" dirty="0">
                          <a:solidFill>
                            <a:srgbClr val="000000"/>
                          </a:solidFill>
                          <a:effectLst/>
                          <a:latin typeface="Arial"/>
                        </a:rPr>
                        <a:t>8%</a:t>
                      </a:r>
                    </a:p>
                  </a:txBody>
                  <a:tcPr marL="90000" marR="90000" marT="18000" marB="18000" anchor="ctr">
                    <a:lnL>
                      <a:noFill/>
                    </a:lnL>
                    <a:lnR>
                      <a:noFill/>
                    </a:lnR>
                    <a:lnT>
                      <a:noFill/>
                    </a:lnT>
                    <a:lnB>
                      <a:noFill/>
                    </a:lnB>
                    <a:noFill/>
                  </a:tcPr>
                </a:tc>
              </a:tr>
              <a:tr h="0">
                <a:tc>
                  <a:txBody>
                    <a:bodyPr/>
                    <a:lstStyle/>
                    <a:p>
                      <a:pPr algn="l" fontAlgn="b"/>
                      <a:r>
                        <a:rPr lang="es-MX" sz="1100" b="0" i="0" u="none" strike="noStrike" dirty="0">
                          <a:solidFill>
                            <a:srgbClr val="000000"/>
                          </a:solidFill>
                          <a:effectLst/>
                          <a:latin typeface="Arial"/>
                        </a:rPr>
                        <a:t>Conformar gabinete de gobierno profesional</a:t>
                      </a:r>
                    </a:p>
                  </a:txBody>
                  <a:tcPr marL="90000" marR="90000" marT="18000" marB="18000" anchor="ctr">
                    <a:lnL>
                      <a:noFill/>
                    </a:lnL>
                    <a:lnR>
                      <a:noFill/>
                    </a:lnR>
                    <a:lnT>
                      <a:noFill/>
                    </a:lnT>
                    <a:lnB>
                      <a:noFill/>
                    </a:lnB>
                    <a:solidFill>
                      <a:srgbClr val="FFFF99"/>
                    </a:solidFill>
                  </a:tcPr>
                </a:tc>
                <a:tc>
                  <a:txBody>
                    <a:bodyPr/>
                    <a:lstStyle/>
                    <a:p>
                      <a:pPr algn="ctr" fontAlgn="b"/>
                      <a:r>
                        <a:rPr lang="es-MX" sz="1100" b="0" i="0" u="none" strike="noStrike" dirty="0">
                          <a:solidFill>
                            <a:srgbClr val="000000"/>
                          </a:solidFill>
                          <a:effectLst/>
                          <a:latin typeface="Arial"/>
                        </a:rPr>
                        <a:t>5%</a:t>
                      </a:r>
                    </a:p>
                  </a:txBody>
                  <a:tcPr marL="90000" marR="90000" marT="18000" marB="18000" anchor="ctr">
                    <a:lnL>
                      <a:noFill/>
                    </a:lnL>
                    <a:lnR>
                      <a:noFill/>
                    </a:lnR>
                    <a:lnT>
                      <a:noFill/>
                    </a:lnT>
                    <a:lnB>
                      <a:noFill/>
                    </a:lnB>
                    <a:solidFill>
                      <a:srgbClr val="FFFF99"/>
                    </a:solidFill>
                  </a:tcPr>
                </a:tc>
              </a:tr>
              <a:tr h="0">
                <a:tc>
                  <a:txBody>
                    <a:bodyPr/>
                    <a:lstStyle/>
                    <a:p>
                      <a:pPr algn="l" fontAlgn="b"/>
                      <a:r>
                        <a:rPr lang="es-MX" sz="1100" b="0" i="0" u="none" strike="noStrike" dirty="0">
                          <a:solidFill>
                            <a:srgbClr val="000000"/>
                          </a:solidFill>
                          <a:effectLst/>
                          <a:latin typeface="Arial"/>
                        </a:rPr>
                        <a:t>Generar crecimiento económico</a:t>
                      </a:r>
                    </a:p>
                  </a:txBody>
                  <a:tcPr marL="90000" marR="90000" marT="18000" marB="18000" anchor="ctr">
                    <a:lnL>
                      <a:noFill/>
                    </a:lnL>
                    <a:lnR>
                      <a:noFill/>
                    </a:lnR>
                    <a:lnT>
                      <a:noFill/>
                    </a:lnT>
                    <a:lnB>
                      <a:noFill/>
                    </a:lnB>
                    <a:noFill/>
                  </a:tcPr>
                </a:tc>
                <a:tc>
                  <a:txBody>
                    <a:bodyPr/>
                    <a:lstStyle/>
                    <a:p>
                      <a:pPr algn="ctr" fontAlgn="b"/>
                      <a:r>
                        <a:rPr lang="es-MX" sz="1100" b="0" i="0" u="none" strike="noStrike" dirty="0">
                          <a:solidFill>
                            <a:srgbClr val="000000"/>
                          </a:solidFill>
                          <a:effectLst/>
                          <a:latin typeface="Arial"/>
                        </a:rPr>
                        <a:t>4%</a:t>
                      </a:r>
                    </a:p>
                  </a:txBody>
                  <a:tcPr marL="90000" marR="90000" marT="18000" marB="18000" anchor="ctr">
                    <a:lnL>
                      <a:noFill/>
                    </a:lnL>
                    <a:lnR>
                      <a:noFill/>
                    </a:lnR>
                    <a:lnT>
                      <a:noFill/>
                    </a:lnT>
                    <a:lnB>
                      <a:noFill/>
                    </a:lnB>
                    <a:noFill/>
                  </a:tcPr>
                </a:tc>
              </a:tr>
              <a:tr h="0">
                <a:tc>
                  <a:txBody>
                    <a:bodyPr/>
                    <a:lstStyle/>
                    <a:p>
                      <a:pPr algn="l" fontAlgn="b"/>
                      <a:r>
                        <a:rPr lang="es-MX" sz="1100" b="0" i="0" u="none" strike="noStrike" dirty="0">
                          <a:solidFill>
                            <a:srgbClr val="000000"/>
                          </a:solidFill>
                          <a:effectLst/>
                          <a:latin typeface="Arial"/>
                        </a:rPr>
                        <a:t>Mejorar la educación</a:t>
                      </a:r>
                    </a:p>
                  </a:txBody>
                  <a:tcPr marL="90000" marR="90000" marT="18000" marB="18000" anchor="ctr">
                    <a:lnL>
                      <a:noFill/>
                    </a:lnL>
                    <a:lnR>
                      <a:noFill/>
                    </a:lnR>
                    <a:lnT>
                      <a:noFill/>
                    </a:lnT>
                    <a:lnB>
                      <a:noFill/>
                    </a:lnB>
                    <a:solidFill>
                      <a:srgbClr val="FFFF99"/>
                    </a:solidFill>
                  </a:tcPr>
                </a:tc>
                <a:tc>
                  <a:txBody>
                    <a:bodyPr/>
                    <a:lstStyle/>
                    <a:p>
                      <a:pPr algn="ctr" fontAlgn="b"/>
                      <a:r>
                        <a:rPr lang="es-MX" sz="1100" b="0" i="0" u="none" strike="noStrike" dirty="0">
                          <a:solidFill>
                            <a:srgbClr val="000000"/>
                          </a:solidFill>
                          <a:effectLst/>
                          <a:latin typeface="Arial"/>
                        </a:rPr>
                        <a:t>4%</a:t>
                      </a:r>
                    </a:p>
                  </a:txBody>
                  <a:tcPr marL="90000" marR="90000" marT="18000" marB="18000" anchor="ctr">
                    <a:lnL>
                      <a:noFill/>
                    </a:lnL>
                    <a:lnR>
                      <a:noFill/>
                    </a:lnR>
                    <a:lnT>
                      <a:noFill/>
                    </a:lnT>
                    <a:lnB>
                      <a:noFill/>
                    </a:lnB>
                    <a:solidFill>
                      <a:srgbClr val="FFFF99"/>
                    </a:solidFill>
                  </a:tcPr>
                </a:tc>
              </a:tr>
              <a:tr h="0">
                <a:tc>
                  <a:txBody>
                    <a:bodyPr/>
                    <a:lstStyle/>
                    <a:p>
                      <a:pPr algn="l" fontAlgn="b"/>
                      <a:r>
                        <a:rPr lang="es-MX" sz="1100" b="0" i="0" u="none" strike="noStrike" dirty="0">
                          <a:solidFill>
                            <a:srgbClr val="000000"/>
                          </a:solidFill>
                          <a:effectLst/>
                          <a:latin typeface="Arial"/>
                        </a:rPr>
                        <a:t>Combatir la impunidad</a:t>
                      </a:r>
                    </a:p>
                  </a:txBody>
                  <a:tcPr marL="90000" marR="90000" marT="18000" marB="18000" anchor="ctr">
                    <a:lnL>
                      <a:noFill/>
                    </a:lnL>
                    <a:lnR>
                      <a:noFill/>
                    </a:lnR>
                    <a:lnT>
                      <a:noFill/>
                    </a:lnT>
                    <a:lnB>
                      <a:noFill/>
                    </a:lnB>
                    <a:noFill/>
                  </a:tcPr>
                </a:tc>
                <a:tc>
                  <a:txBody>
                    <a:bodyPr/>
                    <a:lstStyle/>
                    <a:p>
                      <a:pPr algn="ctr" fontAlgn="b"/>
                      <a:r>
                        <a:rPr lang="es-MX" sz="1100" b="0" i="0" u="none" strike="noStrike" dirty="0">
                          <a:solidFill>
                            <a:srgbClr val="000000"/>
                          </a:solidFill>
                          <a:effectLst/>
                          <a:latin typeface="Arial"/>
                        </a:rPr>
                        <a:t>3%</a:t>
                      </a:r>
                    </a:p>
                  </a:txBody>
                  <a:tcPr marL="90000" marR="90000" marT="18000" marB="18000" anchor="ctr">
                    <a:lnL>
                      <a:noFill/>
                    </a:lnL>
                    <a:lnR>
                      <a:noFill/>
                    </a:lnR>
                    <a:lnT>
                      <a:noFill/>
                    </a:lnT>
                    <a:lnB>
                      <a:noFill/>
                    </a:lnB>
                    <a:noFill/>
                  </a:tcPr>
                </a:tc>
              </a:tr>
              <a:tr h="0">
                <a:tc>
                  <a:txBody>
                    <a:bodyPr/>
                    <a:lstStyle/>
                    <a:p>
                      <a:pPr algn="l" fontAlgn="b"/>
                      <a:r>
                        <a:rPr lang="es-MX" sz="1100" b="0" i="0" u="none" strike="noStrike" dirty="0">
                          <a:solidFill>
                            <a:srgbClr val="000000"/>
                          </a:solidFill>
                          <a:effectLst/>
                          <a:latin typeface="Arial"/>
                        </a:rPr>
                        <a:t>Generar un plan de desarrollo a largo plazo</a:t>
                      </a:r>
                    </a:p>
                  </a:txBody>
                  <a:tcPr marL="90000" marR="90000" marT="18000" marB="18000" anchor="ctr">
                    <a:lnL>
                      <a:noFill/>
                    </a:lnL>
                    <a:lnR>
                      <a:noFill/>
                    </a:lnR>
                    <a:lnT>
                      <a:noFill/>
                    </a:lnT>
                    <a:lnB>
                      <a:noFill/>
                    </a:lnB>
                    <a:solidFill>
                      <a:srgbClr val="FFFF99"/>
                    </a:solidFill>
                  </a:tcPr>
                </a:tc>
                <a:tc>
                  <a:txBody>
                    <a:bodyPr/>
                    <a:lstStyle/>
                    <a:p>
                      <a:pPr algn="ctr" fontAlgn="b"/>
                      <a:r>
                        <a:rPr lang="es-MX" sz="1100" b="0" i="0" u="none" strike="noStrike" dirty="0">
                          <a:solidFill>
                            <a:srgbClr val="000000"/>
                          </a:solidFill>
                          <a:effectLst/>
                          <a:latin typeface="Arial"/>
                        </a:rPr>
                        <a:t>3%</a:t>
                      </a:r>
                    </a:p>
                  </a:txBody>
                  <a:tcPr marL="90000" marR="90000" marT="18000" marB="18000" anchor="ctr">
                    <a:lnL>
                      <a:noFill/>
                    </a:lnL>
                    <a:lnR>
                      <a:noFill/>
                    </a:lnR>
                    <a:lnT>
                      <a:noFill/>
                    </a:lnT>
                    <a:lnB>
                      <a:noFill/>
                    </a:lnB>
                    <a:solidFill>
                      <a:srgbClr val="FFFF99"/>
                    </a:solidFill>
                  </a:tcPr>
                </a:tc>
              </a:tr>
              <a:tr h="0">
                <a:tc>
                  <a:txBody>
                    <a:bodyPr/>
                    <a:lstStyle/>
                    <a:p>
                      <a:pPr algn="l" fontAlgn="b"/>
                      <a:r>
                        <a:rPr lang="es-MX" sz="1100" b="0" i="0" u="none" strike="noStrike" dirty="0">
                          <a:solidFill>
                            <a:srgbClr val="000000"/>
                          </a:solidFill>
                          <a:effectLst/>
                          <a:latin typeface="Arial"/>
                        </a:rPr>
                        <a:t>Sanar las finanzas </a:t>
                      </a:r>
                    </a:p>
                  </a:txBody>
                  <a:tcPr marL="90000" marR="90000" marT="18000" marB="18000" anchor="ctr">
                    <a:lnL>
                      <a:noFill/>
                    </a:lnL>
                    <a:lnR>
                      <a:noFill/>
                    </a:lnR>
                    <a:lnT>
                      <a:noFill/>
                    </a:lnT>
                    <a:lnB>
                      <a:noFill/>
                    </a:lnB>
                    <a:noFill/>
                  </a:tcPr>
                </a:tc>
                <a:tc>
                  <a:txBody>
                    <a:bodyPr/>
                    <a:lstStyle/>
                    <a:p>
                      <a:pPr algn="ctr" fontAlgn="b"/>
                      <a:r>
                        <a:rPr lang="es-MX" sz="1100" b="0" i="0" u="none" strike="noStrike" dirty="0">
                          <a:solidFill>
                            <a:srgbClr val="000000"/>
                          </a:solidFill>
                          <a:effectLst/>
                          <a:latin typeface="Arial"/>
                        </a:rPr>
                        <a:t>3%</a:t>
                      </a:r>
                    </a:p>
                  </a:txBody>
                  <a:tcPr marL="90000" marR="90000" marT="18000" marB="18000" anchor="ctr">
                    <a:lnL>
                      <a:noFill/>
                    </a:lnL>
                    <a:lnR>
                      <a:noFill/>
                    </a:lnR>
                    <a:lnT>
                      <a:noFill/>
                    </a:lnT>
                    <a:lnB>
                      <a:noFill/>
                    </a:lnB>
                    <a:noFill/>
                  </a:tcPr>
                </a:tc>
              </a:tr>
              <a:tr h="0">
                <a:tc>
                  <a:txBody>
                    <a:bodyPr/>
                    <a:lstStyle/>
                    <a:p>
                      <a:pPr algn="l" fontAlgn="b"/>
                      <a:r>
                        <a:rPr lang="es-MX" sz="1100" b="0" i="0" u="none" strike="noStrike" dirty="0">
                          <a:solidFill>
                            <a:srgbClr val="000000"/>
                          </a:solidFill>
                          <a:effectLst/>
                          <a:latin typeface="Arial"/>
                        </a:rPr>
                        <a:t>Apoyar la economía del estado</a:t>
                      </a:r>
                    </a:p>
                  </a:txBody>
                  <a:tcPr marL="90000" marR="90000" marT="18000" marB="18000" anchor="ctr">
                    <a:lnL>
                      <a:noFill/>
                    </a:lnL>
                    <a:lnR>
                      <a:noFill/>
                    </a:lnR>
                    <a:lnT>
                      <a:noFill/>
                    </a:lnT>
                    <a:lnB>
                      <a:noFill/>
                    </a:lnB>
                    <a:solidFill>
                      <a:srgbClr val="FFFF99"/>
                    </a:solidFill>
                  </a:tcPr>
                </a:tc>
                <a:tc>
                  <a:txBody>
                    <a:bodyPr/>
                    <a:lstStyle/>
                    <a:p>
                      <a:pPr algn="ctr" fontAlgn="b"/>
                      <a:r>
                        <a:rPr lang="es-MX" sz="1100" b="0" i="0" u="none" strike="noStrike" dirty="0">
                          <a:solidFill>
                            <a:srgbClr val="000000"/>
                          </a:solidFill>
                          <a:effectLst/>
                          <a:latin typeface="Arial"/>
                        </a:rPr>
                        <a:t>1%</a:t>
                      </a:r>
                    </a:p>
                  </a:txBody>
                  <a:tcPr marL="90000" marR="90000" marT="18000" marB="18000" anchor="ctr">
                    <a:lnL>
                      <a:noFill/>
                    </a:lnL>
                    <a:lnR>
                      <a:noFill/>
                    </a:lnR>
                    <a:lnT>
                      <a:noFill/>
                    </a:lnT>
                    <a:lnB>
                      <a:noFill/>
                    </a:lnB>
                    <a:solidFill>
                      <a:srgbClr val="FFFF99"/>
                    </a:solidFill>
                  </a:tcPr>
                </a:tc>
              </a:tr>
              <a:tr h="0">
                <a:tc>
                  <a:txBody>
                    <a:bodyPr/>
                    <a:lstStyle/>
                    <a:p>
                      <a:pPr algn="l" fontAlgn="b"/>
                      <a:r>
                        <a:rPr lang="es-MX" sz="1100" b="0" i="0" u="none" strike="noStrike" dirty="0">
                          <a:solidFill>
                            <a:srgbClr val="000000"/>
                          </a:solidFill>
                          <a:effectLst/>
                          <a:latin typeface="Arial"/>
                        </a:rPr>
                        <a:t>Dar atención real a la </a:t>
                      </a:r>
                      <a:r>
                        <a:rPr lang="es-MX" sz="1100" b="0" i="0" u="none" strike="noStrike" dirty="0" smtClean="0">
                          <a:solidFill>
                            <a:srgbClr val="000000"/>
                          </a:solidFill>
                          <a:effectLst/>
                          <a:latin typeface="Arial"/>
                        </a:rPr>
                        <a:t>ciudadanía</a:t>
                      </a:r>
                      <a:endParaRPr lang="es-MX" sz="1100" b="0" i="0" u="none" strike="noStrike" dirty="0">
                        <a:solidFill>
                          <a:srgbClr val="000000"/>
                        </a:solidFill>
                        <a:effectLst/>
                        <a:latin typeface="Arial"/>
                      </a:endParaRPr>
                    </a:p>
                  </a:txBody>
                  <a:tcPr marL="90000" marR="90000" marT="18000" marB="18000" anchor="ctr">
                    <a:lnL>
                      <a:noFill/>
                    </a:lnL>
                    <a:lnR>
                      <a:noFill/>
                    </a:lnR>
                    <a:lnT>
                      <a:noFill/>
                    </a:lnT>
                    <a:lnB>
                      <a:noFill/>
                    </a:lnB>
                    <a:noFill/>
                  </a:tcPr>
                </a:tc>
                <a:tc>
                  <a:txBody>
                    <a:bodyPr/>
                    <a:lstStyle/>
                    <a:p>
                      <a:pPr algn="ctr" fontAlgn="b"/>
                      <a:r>
                        <a:rPr lang="es-MX" sz="1100" b="0" i="0" u="none" strike="noStrike" dirty="0">
                          <a:solidFill>
                            <a:srgbClr val="000000"/>
                          </a:solidFill>
                          <a:effectLst/>
                          <a:latin typeface="Arial"/>
                        </a:rPr>
                        <a:t>1%</a:t>
                      </a:r>
                    </a:p>
                  </a:txBody>
                  <a:tcPr marL="90000" marR="90000" marT="18000" marB="18000" anchor="ctr">
                    <a:lnL>
                      <a:noFill/>
                    </a:lnL>
                    <a:lnR>
                      <a:noFill/>
                    </a:lnR>
                    <a:lnT>
                      <a:noFill/>
                    </a:lnT>
                    <a:lnB>
                      <a:noFill/>
                    </a:lnB>
                    <a:noFill/>
                  </a:tcPr>
                </a:tc>
              </a:tr>
              <a:tr h="0">
                <a:tc>
                  <a:txBody>
                    <a:bodyPr/>
                    <a:lstStyle/>
                    <a:p>
                      <a:pPr algn="l" fontAlgn="b"/>
                      <a:r>
                        <a:rPr lang="es-MX" sz="1100" b="0" i="0" u="none" strike="noStrike" dirty="0">
                          <a:solidFill>
                            <a:srgbClr val="000000"/>
                          </a:solidFill>
                          <a:effectLst/>
                          <a:latin typeface="Arial"/>
                        </a:rPr>
                        <a:t>Definir un plan de trabajo del sexenio junto con la sociedad</a:t>
                      </a:r>
                    </a:p>
                  </a:txBody>
                  <a:tcPr marL="90000" marR="90000" marT="18000" marB="18000" anchor="ctr">
                    <a:lnL>
                      <a:noFill/>
                    </a:lnL>
                    <a:lnR>
                      <a:noFill/>
                    </a:lnR>
                    <a:lnT>
                      <a:noFill/>
                    </a:lnT>
                    <a:lnB>
                      <a:noFill/>
                    </a:lnB>
                    <a:solidFill>
                      <a:srgbClr val="FFFF99"/>
                    </a:solidFill>
                  </a:tcPr>
                </a:tc>
                <a:tc>
                  <a:txBody>
                    <a:bodyPr/>
                    <a:lstStyle/>
                    <a:p>
                      <a:pPr algn="ctr" fontAlgn="b"/>
                      <a:r>
                        <a:rPr lang="es-MX" sz="1100" b="0" i="0" u="none" strike="noStrike" dirty="0">
                          <a:solidFill>
                            <a:srgbClr val="000000"/>
                          </a:solidFill>
                          <a:effectLst/>
                          <a:latin typeface="Arial"/>
                        </a:rPr>
                        <a:t>1%</a:t>
                      </a:r>
                    </a:p>
                  </a:txBody>
                  <a:tcPr marL="90000" marR="90000" marT="18000" marB="18000" anchor="ctr">
                    <a:lnL>
                      <a:noFill/>
                    </a:lnL>
                    <a:lnR>
                      <a:noFill/>
                    </a:lnR>
                    <a:lnT>
                      <a:noFill/>
                    </a:lnT>
                    <a:lnB>
                      <a:noFill/>
                    </a:lnB>
                    <a:solidFill>
                      <a:srgbClr val="FFFF99"/>
                    </a:solidFill>
                  </a:tcPr>
                </a:tc>
              </a:tr>
              <a:tr h="0">
                <a:tc>
                  <a:txBody>
                    <a:bodyPr/>
                    <a:lstStyle/>
                    <a:p>
                      <a:pPr algn="l" fontAlgn="b"/>
                      <a:r>
                        <a:rPr lang="es-MX" sz="1100" b="0" i="0" u="none" strike="noStrike" dirty="0">
                          <a:solidFill>
                            <a:srgbClr val="000000"/>
                          </a:solidFill>
                          <a:effectLst/>
                          <a:latin typeface="Arial"/>
                        </a:rPr>
                        <a:t>Otros c/menos menciones</a:t>
                      </a:r>
                    </a:p>
                  </a:txBody>
                  <a:tcPr marL="90000" marR="90000" marT="18000" marB="18000" anchor="ctr">
                    <a:lnL>
                      <a:noFill/>
                    </a:lnL>
                    <a:lnR>
                      <a:noFill/>
                    </a:lnR>
                    <a:lnT>
                      <a:noFill/>
                    </a:lnT>
                    <a:lnB w="12700" cap="flat" cmpd="sng" algn="ctr">
                      <a:solidFill>
                        <a:schemeClr val="tx1">
                          <a:lumMod val="50000"/>
                        </a:schemeClr>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Arial"/>
                        </a:rPr>
                        <a:t>22%</a:t>
                      </a:r>
                    </a:p>
                  </a:txBody>
                  <a:tcPr marL="90000" marR="90000" marT="18000" marB="18000" anchor="ctr">
                    <a:lnL>
                      <a:noFill/>
                    </a:lnL>
                    <a:lnR>
                      <a:noFill/>
                    </a:lnR>
                    <a:lnT>
                      <a:noFill/>
                    </a:lnT>
                    <a:lnB w="12700" cap="flat" cmpd="sng" algn="ctr">
                      <a:solidFill>
                        <a:schemeClr val="tx1">
                          <a:lumMod val="50000"/>
                        </a:schemeClr>
                      </a:solidFill>
                      <a:prstDash val="solid"/>
                      <a:round/>
                      <a:headEnd type="none" w="med" len="med"/>
                      <a:tailEnd type="none" w="med" len="med"/>
                    </a:lnB>
                    <a:noFill/>
                  </a:tcPr>
                </a:tc>
              </a:tr>
            </a:tbl>
          </a:graphicData>
        </a:graphic>
      </p:graphicFrame>
      <p:sp>
        <p:nvSpPr>
          <p:cNvPr id="4" name="3 CuadroTexto"/>
          <p:cNvSpPr txBox="1"/>
          <p:nvPr/>
        </p:nvSpPr>
        <p:spPr>
          <a:xfrm>
            <a:off x="1259632" y="824588"/>
            <a:ext cx="7056784" cy="461665"/>
          </a:xfrm>
          <a:prstGeom prst="rect">
            <a:avLst/>
          </a:prstGeom>
          <a:noFill/>
        </p:spPr>
        <p:txBody>
          <a:bodyPr wrap="square" rtlCol="0">
            <a:spAutoFit/>
          </a:bodyPr>
          <a:lstStyle/>
          <a:p>
            <a:pPr algn="ctr"/>
            <a:r>
              <a:rPr lang="es-MX" sz="1200" b="1" dirty="0"/>
              <a:t>¿Cuál opina que debe ser la principal tarea del próximo gobierno estatal</a:t>
            </a:r>
            <a:r>
              <a:rPr lang="es-MX" sz="1200" b="1" dirty="0" smtClean="0"/>
              <a:t>?</a:t>
            </a:r>
          </a:p>
          <a:p>
            <a:pPr algn="ctr"/>
            <a:r>
              <a:rPr lang="es-MX" sz="1100" dirty="0" smtClean="0"/>
              <a:t>(% de cada grupo de entrevistados)</a:t>
            </a:r>
            <a:endParaRPr lang="es-MX" sz="1100" dirty="0"/>
          </a:p>
        </p:txBody>
      </p:sp>
      <p:graphicFrame>
        <p:nvGraphicFramePr>
          <p:cNvPr id="8" name="7 Tabla"/>
          <p:cNvGraphicFramePr>
            <a:graphicFrameLocks noGrp="1"/>
          </p:cNvGraphicFramePr>
          <p:nvPr>
            <p:extLst>
              <p:ext uri="{D42A27DB-BD31-4B8C-83A1-F6EECF244321}">
                <p14:modId xmlns:p14="http://schemas.microsoft.com/office/powerpoint/2010/main" val="1817347073"/>
              </p:ext>
            </p:extLst>
          </p:nvPr>
        </p:nvGraphicFramePr>
        <p:xfrm>
          <a:off x="539552" y="1412777"/>
          <a:ext cx="2571768" cy="4640280"/>
        </p:xfrm>
        <a:graphic>
          <a:graphicData uri="http://schemas.openxmlformats.org/drawingml/2006/table">
            <a:tbl>
              <a:tblPr/>
              <a:tblGrid>
                <a:gridCol w="1822038"/>
                <a:gridCol w="749730"/>
              </a:tblGrid>
              <a:tr h="313336">
                <a:tc>
                  <a:txBody>
                    <a:bodyPr/>
                    <a:lstStyle/>
                    <a:p>
                      <a:pPr algn="l" fontAlgn="b"/>
                      <a:r>
                        <a:rPr lang="es-MX" sz="1200" b="1" i="0" u="none" strike="noStrike" dirty="0" smtClean="0">
                          <a:solidFill>
                            <a:schemeClr val="tx1"/>
                          </a:solidFill>
                          <a:latin typeface="Arial" pitchFamily="34" charset="0"/>
                          <a:cs typeface="Arial" pitchFamily="34" charset="0"/>
                        </a:rPr>
                        <a:t>S/D</a:t>
                      </a:r>
                      <a:endParaRPr lang="es-ES" sz="1200" b="1" i="0" u="none" strike="noStrike" dirty="0">
                        <a:solidFill>
                          <a:schemeClr val="tx1"/>
                        </a:solidFill>
                        <a:latin typeface="Arial" pitchFamily="34" charset="0"/>
                        <a:cs typeface="Arial" pitchFamily="34" charset="0"/>
                      </a:endParaRPr>
                    </a:p>
                  </a:txBody>
                  <a:tcPr marL="90000" marR="90000" marT="46800" marB="46800" anchor="ctr">
                    <a:lnL>
                      <a:noFill/>
                    </a:lnL>
                    <a:lnR>
                      <a:noFill/>
                    </a:lnR>
                    <a:lnT>
                      <a:noFill/>
                    </a:lnT>
                    <a:lnB>
                      <a:noFill/>
                    </a:lnB>
                    <a:solidFill>
                      <a:schemeClr val="accent5">
                        <a:lumMod val="50000"/>
                      </a:schemeClr>
                    </a:solidFill>
                  </a:tcPr>
                </a:tc>
                <a:tc>
                  <a:txBody>
                    <a:bodyPr/>
                    <a:lstStyle/>
                    <a:p>
                      <a:pPr algn="ctr" fontAlgn="b"/>
                      <a:r>
                        <a:rPr lang="es-MX" sz="1200" b="1" i="0" u="none" strike="noStrike" dirty="0" smtClean="0">
                          <a:solidFill>
                            <a:schemeClr val="tx1"/>
                          </a:solidFill>
                          <a:latin typeface="Arial" pitchFamily="34" charset="0"/>
                          <a:cs typeface="Arial" pitchFamily="34" charset="0"/>
                        </a:rPr>
                        <a:t>%</a:t>
                      </a:r>
                      <a:endParaRPr lang="es-ES" sz="1200" b="1" i="0" u="none" strike="noStrike" dirty="0">
                        <a:solidFill>
                          <a:schemeClr val="tx1"/>
                        </a:solidFill>
                        <a:latin typeface="Arial" pitchFamily="34" charset="0"/>
                        <a:cs typeface="Arial" pitchFamily="34" charset="0"/>
                      </a:endParaRPr>
                    </a:p>
                  </a:txBody>
                  <a:tcPr marL="90000" marR="90000" marT="46800" marB="46800" anchor="ctr">
                    <a:lnL>
                      <a:noFill/>
                    </a:lnL>
                    <a:lnR>
                      <a:noFill/>
                    </a:lnR>
                    <a:lnT>
                      <a:noFill/>
                    </a:lnT>
                    <a:lnB>
                      <a:noFill/>
                    </a:lnB>
                    <a:solidFill>
                      <a:schemeClr val="accent5">
                        <a:lumMod val="50000"/>
                      </a:schemeClr>
                    </a:solidFill>
                  </a:tcPr>
                </a:tc>
              </a:tr>
              <a:tr h="215998">
                <a:tc>
                  <a:txBody>
                    <a:bodyPr/>
                    <a:lstStyle/>
                    <a:p>
                      <a:pPr algn="l" fontAlgn="b"/>
                      <a:r>
                        <a:rPr lang="es-MX" sz="1100" b="0" i="0" u="none" strike="noStrike" dirty="0">
                          <a:solidFill>
                            <a:srgbClr val="000000"/>
                          </a:solidFill>
                          <a:effectLst/>
                          <a:latin typeface="Arial"/>
                        </a:rPr>
                        <a:t>Garantizar la seguridad</a:t>
                      </a:r>
                    </a:p>
                  </a:txBody>
                  <a:tcPr marL="90000" marR="90000" marT="18000" marB="18000" anchor="ctr">
                    <a:lnL>
                      <a:noFill/>
                    </a:lnL>
                    <a:lnR>
                      <a:noFill/>
                    </a:lnR>
                    <a:lnT>
                      <a:noFill/>
                    </a:lnT>
                    <a:lnB>
                      <a:noFill/>
                    </a:lnB>
                    <a:noFill/>
                  </a:tcPr>
                </a:tc>
                <a:tc>
                  <a:txBody>
                    <a:bodyPr/>
                    <a:lstStyle/>
                    <a:p>
                      <a:pPr algn="ctr" fontAlgn="b"/>
                      <a:r>
                        <a:rPr lang="es-MX" sz="1100" b="0" i="0" u="none" strike="noStrike" dirty="0">
                          <a:solidFill>
                            <a:srgbClr val="000000"/>
                          </a:solidFill>
                          <a:effectLst/>
                          <a:latin typeface="Arial"/>
                        </a:rPr>
                        <a:t>16%</a:t>
                      </a:r>
                    </a:p>
                  </a:txBody>
                  <a:tcPr marL="90000" marR="90000" marT="18000" marB="18000" anchor="ctr">
                    <a:lnL>
                      <a:noFill/>
                    </a:lnL>
                    <a:lnR>
                      <a:noFill/>
                    </a:lnR>
                    <a:lnT>
                      <a:noFill/>
                    </a:lnT>
                    <a:lnB>
                      <a:noFill/>
                    </a:lnB>
                    <a:noFill/>
                  </a:tcPr>
                </a:tc>
              </a:tr>
              <a:tr h="215998">
                <a:tc>
                  <a:txBody>
                    <a:bodyPr/>
                    <a:lstStyle/>
                    <a:p>
                      <a:pPr algn="l" fontAlgn="b"/>
                      <a:r>
                        <a:rPr lang="es-MX" sz="1100" b="0" i="0" u="none" strike="noStrike" dirty="0">
                          <a:solidFill>
                            <a:srgbClr val="000000"/>
                          </a:solidFill>
                          <a:effectLst/>
                          <a:latin typeface="Arial"/>
                        </a:rPr>
                        <a:t>Combatir la corrupción</a:t>
                      </a:r>
                    </a:p>
                  </a:txBody>
                  <a:tcPr marL="90000" marR="90000" marT="18000" marB="18000" anchor="ctr">
                    <a:lnL>
                      <a:noFill/>
                    </a:lnL>
                    <a:lnR>
                      <a:noFill/>
                    </a:lnR>
                    <a:lnT>
                      <a:noFill/>
                    </a:lnT>
                    <a:lnB>
                      <a:noFill/>
                    </a:lnB>
                    <a:solidFill>
                      <a:srgbClr val="FFFF99"/>
                    </a:solidFill>
                  </a:tcPr>
                </a:tc>
                <a:tc>
                  <a:txBody>
                    <a:bodyPr/>
                    <a:lstStyle/>
                    <a:p>
                      <a:pPr algn="ctr" fontAlgn="b"/>
                      <a:r>
                        <a:rPr lang="es-MX" sz="1100" b="0" i="0" u="none" strike="noStrike" dirty="0">
                          <a:solidFill>
                            <a:srgbClr val="000000"/>
                          </a:solidFill>
                          <a:effectLst/>
                          <a:latin typeface="Arial"/>
                        </a:rPr>
                        <a:t>13%</a:t>
                      </a:r>
                    </a:p>
                  </a:txBody>
                  <a:tcPr marL="90000" marR="90000" marT="18000" marB="18000" anchor="ctr">
                    <a:lnL>
                      <a:noFill/>
                    </a:lnL>
                    <a:lnR>
                      <a:noFill/>
                    </a:lnR>
                    <a:lnT>
                      <a:noFill/>
                    </a:lnT>
                    <a:lnB>
                      <a:noFill/>
                    </a:lnB>
                    <a:solidFill>
                      <a:srgbClr val="FFFF99"/>
                    </a:solidFill>
                  </a:tcPr>
                </a:tc>
              </a:tr>
              <a:tr h="335881">
                <a:tc>
                  <a:txBody>
                    <a:bodyPr/>
                    <a:lstStyle/>
                    <a:p>
                      <a:pPr algn="l" fontAlgn="b"/>
                      <a:r>
                        <a:rPr lang="es-MX" sz="1100" b="0" i="0" u="none" strike="noStrike" dirty="0">
                          <a:solidFill>
                            <a:srgbClr val="000000"/>
                          </a:solidFill>
                          <a:effectLst/>
                          <a:latin typeface="Arial"/>
                        </a:rPr>
                        <a:t>Transparencia y rendición de cuentas</a:t>
                      </a:r>
                    </a:p>
                  </a:txBody>
                  <a:tcPr marL="90000" marR="90000" marT="18000" marB="18000" anchor="ctr">
                    <a:lnL>
                      <a:noFill/>
                    </a:lnL>
                    <a:lnR>
                      <a:noFill/>
                    </a:lnR>
                    <a:lnT>
                      <a:noFill/>
                    </a:lnT>
                    <a:lnB>
                      <a:noFill/>
                    </a:lnB>
                    <a:noFill/>
                  </a:tcPr>
                </a:tc>
                <a:tc>
                  <a:txBody>
                    <a:bodyPr/>
                    <a:lstStyle/>
                    <a:p>
                      <a:pPr algn="ctr" fontAlgn="b"/>
                      <a:r>
                        <a:rPr lang="es-MX" sz="1100" b="0" i="0" u="none" strike="noStrike" dirty="0">
                          <a:solidFill>
                            <a:srgbClr val="000000"/>
                          </a:solidFill>
                          <a:effectLst/>
                          <a:latin typeface="Arial"/>
                        </a:rPr>
                        <a:t>13%</a:t>
                      </a:r>
                    </a:p>
                  </a:txBody>
                  <a:tcPr marL="90000" marR="90000" marT="18000" marB="18000" anchor="ctr">
                    <a:lnL>
                      <a:noFill/>
                    </a:lnL>
                    <a:lnR>
                      <a:noFill/>
                    </a:lnR>
                    <a:lnT>
                      <a:noFill/>
                    </a:lnT>
                    <a:lnB>
                      <a:noFill/>
                    </a:lnB>
                    <a:noFill/>
                  </a:tcPr>
                </a:tc>
              </a:tr>
              <a:tr h="215998">
                <a:tc>
                  <a:txBody>
                    <a:bodyPr/>
                    <a:lstStyle/>
                    <a:p>
                      <a:pPr algn="l" fontAlgn="b"/>
                      <a:r>
                        <a:rPr lang="es-MX" sz="1100" b="0" i="0" u="none" strike="noStrike" dirty="0">
                          <a:solidFill>
                            <a:srgbClr val="000000"/>
                          </a:solidFill>
                          <a:effectLst/>
                          <a:latin typeface="Arial"/>
                        </a:rPr>
                        <a:t>Generar empleos</a:t>
                      </a:r>
                    </a:p>
                  </a:txBody>
                  <a:tcPr marL="90000" marR="90000" marT="18000" marB="18000" anchor="ctr">
                    <a:lnL>
                      <a:noFill/>
                    </a:lnL>
                    <a:lnR>
                      <a:noFill/>
                    </a:lnR>
                    <a:lnT>
                      <a:noFill/>
                    </a:lnT>
                    <a:lnB>
                      <a:noFill/>
                    </a:lnB>
                    <a:solidFill>
                      <a:srgbClr val="FFFF99"/>
                    </a:solidFill>
                  </a:tcPr>
                </a:tc>
                <a:tc>
                  <a:txBody>
                    <a:bodyPr/>
                    <a:lstStyle/>
                    <a:p>
                      <a:pPr algn="ctr" fontAlgn="b"/>
                      <a:r>
                        <a:rPr lang="es-MX" sz="1100" b="0" i="0" u="none" strike="noStrike" dirty="0">
                          <a:solidFill>
                            <a:srgbClr val="000000"/>
                          </a:solidFill>
                          <a:effectLst/>
                          <a:latin typeface="Arial"/>
                        </a:rPr>
                        <a:t>7%</a:t>
                      </a:r>
                    </a:p>
                  </a:txBody>
                  <a:tcPr marL="90000" marR="90000" marT="18000" marB="18000" anchor="ctr">
                    <a:lnL>
                      <a:noFill/>
                    </a:lnL>
                    <a:lnR>
                      <a:noFill/>
                    </a:lnR>
                    <a:lnT>
                      <a:noFill/>
                    </a:lnT>
                    <a:lnB>
                      <a:noFill/>
                    </a:lnB>
                    <a:solidFill>
                      <a:srgbClr val="FFFF99"/>
                    </a:solidFill>
                  </a:tcPr>
                </a:tc>
              </a:tr>
              <a:tr h="215998">
                <a:tc>
                  <a:txBody>
                    <a:bodyPr/>
                    <a:lstStyle/>
                    <a:p>
                      <a:pPr algn="l" fontAlgn="b"/>
                      <a:r>
                        <a:rPr lang="es-MX" sz="1100" b="0" i="0" u="none" strike="noStrike" dirty="0">
                          <a:solidFill>
                            <a:srgbClr val="000000"/>
                          </a:solidFill>
                          <a:effectLst/>
                          <a:latin typeface="Arial"/>
                        </a:rPr>
                        <a:t>Combatir la impunidad</a:t>
                      </a:r>
                    </a:p>
                  </a:txBody>
                  <a:tcPr marL="90000" marR="90000" marT="18000" marB="18000" anchor="ctr">
                    <a:lnL>
                      <a:noFill/>
                    </a:lnL>
                    <a:lnR>
                      <a:noFill/>
                    </a:lnR>
                    <a:lnT>
                      <a:noFill/>
                    </a:lnT>
                    <a:lnB>
                      <a:noFill/>
                    </a:lnB>
                    <a:noFill/>
                  </a:tcPr>
                </a:tc>
                <a:tc>
                  <a:txBody>
                    <a:bodyPr/>
                    <a:lstStyle/>
                    <a:p>
                      <a:pPr algn="ctr" fontAlgn="b"/>
                      <a:r>
                        <a:rPr lang="es-MX" sz="1100" b="0" i="0" u="none" strike="noStrike" dirty="0">
                          <a:solidFill>
                            <a:srgbClr val="000000"/>
                          </a:solidFill>
                          <a:effectLst/>
                          <a:latin typeface="Arial"/>
                        </a:rPr>
                        <a:t>4%</a:t>
                      </a:r>
                    </a:p>
                  </a:txBody>
                  <a:tcPr marL="90000" marR="90000" marT="18000" marB="18000" anchor="ctr">
                    <a:lnL>
                      <a:noFill/>
                    </a:lnL>
                    <a:lnR>
                      <a:noFill/>
                    </a:lnR>
                    <a:lnT>
                      <a:noFill/>
                    </a:lnT>
                    <a:lnB>
                      <a:noFill/>
                    </a:lnB>
                    <a:noFill/>
                  </a:tcPr>
                </a:tc>
              </a:tr>
              <a:tr h="335881">
                <a:tc>
                  <a:txBody>
                    <a:bodyPr/>
                    <a:lstStyle/>
                    <a:p>
                      <a:pPr algn="l" fontAlgn="b"/>
                      <a:r>
                        <a:rPr lang="es-MX" sz="1100" b="0" i="0" u="none" strike="noStrike" dirty="0">
                          <a:solidFill>
                            <a:srgbClr val="000000"/>
                          </a:solidFill>
                          <a:effectLst/>
                          <a:latin typeface="Arial"/>
                        </a:rPr>
                        <a:t>Generar condiciones para la inversión</a:t>
                      </a:r>
                    </a:p>
                  </a:txBody>
                  <a:tcPr marL="90000" marR="90000" marT="18000" marB="18000" anchor="ctr">
                    <a:lnL>
                      <a:noFill/>
                    </a:lnL>
                    <a:lnR>
                      <a:noFill/>
                    </a:lnR>
                    <a:lnT>
                      <a:noFill/>
                    </a:lnT>
                    <a:lnB>
                      <a:noFill/>
                    </a:lnB>
                    <a:solidFill>
                      <a:srgbClr val="FFFF99"/>
                    </a:solidFill>
                  </a:tcPr>
                </a:tc>
                <a:tc>
                  <a:txBody>
                    <a:bodyPr/>
                    <a:lstStyle/>
                    <a:p>
                      <a:pPr algn="ctr" fontAlgn="b"/>
                      <a:r>
                        <a:rPr lang="es-MX" sz="1100" b="0" i="0" u="none" strike="noStrike" dirty="0">
                          <a:solidFill>
                            <a:srgbClr val="000000"/>
                          </a:solidFill>
                          <a:effectLst/>
                          <a:latin typeface="Arial"/>
                        </a:rPr>
                        <a:t>4%</a:t>
                      </a:r>
                    </a:p>
                  </a:txBody>
                  <a:tcPr marL="90000" marR="90000" marT="18000" marB="18000" anchor="ctr">
                    <a:lnL>
                      <a:noFill/>
                    </a:lnL>
                    <a:lnR>
                      <a:noFill/>
                    </a:lnR>
                    <a:lnT>
                      <a:noFill/>
                    </a:lnT>
                    <a:lnB>
                      <a:noFill/>
                    </a:lnB>
                    <a:solidFill>
                      <a:srgbClr val="FFFF99"/>
                    </a:solidFill>
                  </a:tcPr>
                </a:tc>
              </a:tr>
              <a:tr h="335881">
                <a:tc>
                  <a:txBody>
                    <a:bodyPr/>
                    <a:lstStyle/>
                    <a:p>
                      <a:pPr algn="l" fontAlgn="b"/>
                      <a:r>
                        <a:rPr lang="es-MX" sz="1100" b="0" i="0" u="none" strike="noStrike" dirty="0">
                          <a:solidFill>
                            <a:srgbClr val="000000"/>
                          </a:solidFill>
                          <a:effectLst/>
                          <a:latin typeface="Arial"/>
                        </a:rPr>
                        <a:t>Recuperar la credibilidad de los gobernados</a:t>
                      </a:r>
                    </a:p>
                  </a:txBody>
                  <a:tcPr marL="90000" marR="90000" marT="18000" marB="18000" anchor="ctr">
                    <a:lnL>
                      <a:noFill/>
                    </a:lnL>
                    <a:lnR>
                      <a:noFill/>
                    </a:lnR>
                    <a:lnT>
                      <a:noFill/>
                    </a:lnT>
                    <a:lnB>
                      <a:noFill/>
                    </a:lnB>
                    <a:noFill/>
                  </a:tcPr>
                </a:tc>
                <a:tc>
                  <a:txBody>
                    <a:bodyPr/>
                    <a:lstStyle/>
                    <a:p>
                      <a:pPr algn="ctr" fontAlgn="b"/>
                      <a:r>
                        <a:rPr lang="es-MX" sz="1100" b="0" i="0" u="none" strike="noStrike" dirty="0">
                          <a:solidFill>
                            <a:srgbClr val="000000"/>
                          </a:solidFill>
                          <a:effectLst/>
                          <a:latin typeface="Arial"/>
                        </a:rPr>
                        <a:t>4%</a:t>
                      </a:r>
                    </a:p>
                  </a:txBody>
                  <a:tcPr marL="90000" marR="90000" marT="18000" marB="18000" anchor="ctr">
                    <a:lnL>
                      <a:noFill/>
                    </a:lnL>
                    <a:lnR>
                      <a:noFill/>
                    </a:lnR>
                    <a:lnT>
                      <a:noFill/>
                    </a:lnT>
                    <a:lnB>
                      <a:noFill/>
                    </a:lnB>
                    <a:noFill/>
                  </a:tcPr>
                </a:tc>
              </a:tr>
              <a:tr h="335881">
                <a:tc>
                  <a:txBody>
                    <a:bodyPr/>
                    <a:lstStyle/>
                    <a:p>
                      <a:pPr algn="l" fontAlgn="b"/>
                      <a:r>
                        <a:rPr lang="es-MX" sz="1100" b="0" i="0" u="none" strike="noStrike" dirty="0">
                          <a:solidFill>
                            <a:srgbClr val="000000"/>
                          </a:solidFill>
                          <a:effectLst/>
                          <a:latin typeface="Arial"/>
                        </a:rPr>
                        <a:t>Conformar gabinete de gobierno profesional</a:t>
                      </a:r>
                    </a:p>
                  </a:txBody>
                  <a:tcPr marL="90000" marR="90000" marT="18000" marB="18000" anchor="ctr">
                    <a:lnL>
                      <a:noFill/>
                    </a:lnL>
                    <a:lnR>
                      <a:noFill/>
                    </a:lnR>
                    <a:lnT>
                      <a:noFill/>
                    </a:lnT>
                    <a:lnB>
                      <a:noFill/>
                    </a:lnB>
                    <a:solidFill>
                      <a:srgbClr val="FFFF99"/>
                    </a:solidFill>
                  </a:tcPr>
                </a:tc>
                <a:tc>
                  <a:txBody>
                    <a:bodyPr/>
                    <a:lstStyle/>
                    <a:p>
                      <a:pPr algn="ctr" fontAlgn="b"/>
                      <a:r>
                        <a:rPr lang="es-MX" sz="1100" b="0" i="0" u="none" strike="noStrike" dirty="0">
                          <a:solidFill>
                            <a:srgbClr val="000000"/>
                          </a:solidFill>
                          <a:effectLst/>
                          <a:latin typeface="Arial"/>
                        </a:rPr>
                        <a:t>3%</a:t>
                      </a:r>
                    </a:p>
                  </a:txBody>
                  <a:tcPr marL="90000" marR="90000" marT="18000" marB="18000" anchor="ctr">
                    <a:lnL>
                      <a:noFill/>
                    </a:lnL>
                    <a:lnR>
                      <a:noFill/>
                    </a:lnR>
                    <a:lnT>
                      <a:noFill/>
                    </a:lnT>
                    <a:lnB>
                      <a:noFill/>
                    </a:lnB>
                    <a:solidFill>
                      <a:srgbClr val="FFFF99"/>
                    </a:solidFill>
                  </a:tcPr>
                </a:tc>
              </a:tr>
              <a:tr h="215998">
                <a:tc>
                  <a:txBody>
                    <a:bodyPr/>
                    <a:lstStyle/>
                    <a:p>
                      <a:pPr algn="l" fontAlgn="b"/>
                      <a:r>
                        <a:rPr lang="es-MX" sz="1100" b="0" i="0" u="none" strike="noStrike" dirty="0">
                          <a:solidFill>
                            <a:srgbClr val="000000"/>
                          </a:solidFill>
                          <a:effectLst/>
                          <a:latin typeface="Arial"/>
                        </a:rPr>
                        <a:t>Mejorar la educación</a:t>
                      </a:r>
                    </a:p>
                  </a:txBody>
                  <a:tcPr marL="90000" marR="90000" marT="18000" marB="18000" anchor="ctr">
                    <a:lnL>
                      <a:noFill/>
                    </a:lnL>
                    <a:lnR>
                      <a:noFill/>
                    </a:lnR>
                    <a:lnT>
                      <a:noFill/>
                    </a:lnT>
                    <a:lnB>
                      <a:noFill/>
                    </a:lnB>
                    <a:noFill/>
                  </a:tcPr>
                </a:tc>
                <a:tc>
                  <a:txBody>
                    <a:bodyPr/>
                    <a:lstStyle/>
                    <a:p>
                      <a:pPr algn="ctr" fontAlgn="b"/>
                      <a:r>
                        <a:rPr lang="es-MX" sz="1100" b="0" i="0" u="none" strike="noStrike" dirty="0">
                          <a:solidFill>
                            <a:srgbClr val="000000"/>
                          </a:solidFill>
                          <a:effectLst/>
                          <a:latin typeface="Arial"/>
                        </a:rPr>
                        <a:t>3%</a:t>
                      </a:r>
                    </a:p>
                  </a:txBody>
                  <a:tcPr marL="90000" marR="90000" marT="18000" marB="18000" anchor="ctr">
                    <a:lnL>
                      <a:noFill/>
                    </a:lnL>
                    <a:lnR>
                      <a:noFill/>
                    </a:lnR>
                    <a:lnT>
                      <a:noFill/>
                    </a:lnT>
                    <a:lnB>
                      <a:noFill/>
                    </a:lnB>
                    <a:noFill/>
                  </a:tcPr>
                </a:tc>
              </a:tr>
              <a:tr h="335881">
                <a:tc>
                  <a:txBody>
                    <a:bodyPr/>
                    <a:lstStyle/>
                    <a:p>
                      <a:pPr algn="l" fontAlgn="b"/>
                      <a:r>
                        <a:rPr lang="es-MX" sz="1100" b="0" i="0" u="none" strike="noStrike" dirty="0">
                          <a:solidFill>
                            <a:srgbClr val="000000"/>
                          </a:solidFill>
                          <a:effectLst/>
                          <a:latin typeface="Arial"/>
                        </a:rPr>
                        <a:t>Pensar en el bienestar social</a:t>
                      </a:r>
                    </a:p>
                  </a:txBody>
                  <a:tcPr marL="90000" marR="90000" marT="18000" marB="18000" anchor="ctr">
                    <a:lnL>
                      <a:noFill/>
                    </a:lnL>
                    <a:lnR>
                      <a:noFill/>
                    </a:lnR>
                    <a:lnT>
                      <a:noFill/>
                    </a:lnT>
                    <a:lnB>
                      <a:noFill/>
                    </a:lnB>
                    <a:solidFill>
                      <a:srgbClr val="FFFF99"/>
                    </a:solidFill>
                  </a:tcPr>
                </a:tc>
                <a:tc>
                  <a:txBody>
                    <a:bodyPr/>
                    <a:lstStyle/>
                    <a:p>
                      <a:pPr algn="ctr" fontAlgn="b"/>
                      <a:r>
                        <a:rPr lang="es-MX" sz="1100" b="0" i="0" u="none" strike="noStrike" dirty="0">
                          <a:solidFill>
                            <a:srgbClr val="000000"/>
                          </a:solidFill>
                          <a:effectLst/>
                          <a:latin typeface="Arial"/>
                        </a:rPr>
                        <a:t>3%</a:t>
                      </a:r>
                    </a:p>
                  </a:txBody>
                  <a:tcPr marL="90000" marR="90000" marT="18000" marB="18000" anchor="ctr">
                    <a:lnL>
                      <a:noFill/>
                    </a:lnL>
                    <a:lnR>
                      <a:noFill/>
                    </a:lnR>
                    <a:lnT>
                      <a:noFill/>
                    </a:lnT>
                    <a:lnB>
                      <a:noFill/>
                    </a:lnB>
                    <a:solidFill>
                      <a:srgbClr val="FFFF99"/>
                    </a:solidFill>
                  </a:tcPr>
                </a:tc>
              </a:tr>
              <a:tr h="335881">
                <a:tc>
                  <a:txBody>
                    <a:bodyPr/>
                    <a:lstStyle/>
                    <a:p>
                      <a:pPr algn="l" fontAlgn="b"/>
                      <a:r>
                        <a:rPr lang="es-MX" sz="1100" b="0" i="0" u="none" strike="noStrike" dirty="0">
                          <a:solidFill>
                            <a:srgbClr val="000000"/>
                          </a:solidFill>
                          <a:effectLst/>
                          <a:latin typeface="Arial"/>
                        </a:rPr>
                        <a:t>Aprovechar  lo que está pasando en Mazatlán</a:t>
                      </a:r>
                    </a:p>
                  </a:txBody>
                  <a:tcPr marL="90000" marR="90000" marT="18000" marB="18000" anchor="ctr">
                    <a:lnL>
                      <a:noFill/>
                    </a:lnL>
                    <a:lnR>
                      <a:noFill/>
                    </a:lnR>
                    <a:lnT>
                      <a:noFill/>
                    </a:lnT>
                    <a:lnB>
                      <a:noFill/>
                    </a:lnB>
                    <a:noFill/>
                  </a:tcPr>
                </a:tc>
                <a:tc>
                  <a:txBody>
                    <a:bodyPr/>
                    <a:lstStyle/>
                    <a:p>
                      <a:pPr algn="ctr" fontAlgn="b"/>
                      <a:r>
                        <a:rPr lang="es-MX" sz="1100" b="0" i="0" u="none" strike="noStrike" dirty="0">
                          <a:solidFill>
                            <a:srgbClr val="000000"/>
                          </a:solidFill>
                          <a:effectLst/>
                          <a:latin typeface="Arial"/>
                        </a:rPr>
                        <a:t>1%</a:t>
                      </a:r>
                    </a:p>
                  </a:txBody>
                  <a:tcPr marL="90000" marR="90000" marT="18000" marB="18000" anchor="ctr">
                    <a:lnL>
                      <a:noFill/>
                    </a:lnL>
                    <a:lnR>
                      <a:noFill/>
                    </a:lnR>
                    <a:lnT>
                      <a:noFill/>
                    </a:lnT>
                    <a:lnB>
                      <a:noFill/>
                    </a:lnB>
                    <a:noFill/>
                  </a:tcPr>
                </a:tc>
              </a:tr>
              <a:tr h="215998">
                <a:tc>
                  <a:txBody>
                    <a:bodyPr/>
                    <a:lstStyle/>
                    <a:p>
                      <a:pPr algn="l" fontAlgn="b"/>
                      <a:r>
                        <a:rPr lang="es-MX" sz="1100" b="0" i="0" u="none" strike="noStrike" dirty="0">
                          <a:solidFill>
                            <a:srgbClr val="000000"/>
                          </a:solidFill>
                          <a:effectLst/>
                          <a:latin typeface="Arial"/>
                        </a:rPr>
                        <a:t>Capacitar a </a:t>
                      </a:r>
                      <a:r>
                        <a:rPr lang="es-MX" sz="1100" b="0" i="0" u="none" strike="noStrike" dirty="0" smtClean="0">
                          <a:solidFill>
                            <a:srgbClr val="000000"/>
                          </a:solidFill>
                          <a:effectLst/>
                          <a:latin typeface="Arial"/>
                        </a:rPr>
                        <a:t>policías</a:t>
                      </a:r>
                      <a:endParaRPr lang="es-MX" sz="1100" b="0" i="0" u="none" strike="noStrike" dirty="0">
                        <a:solidFill>
                          <a:srgbClr val="000000"/>
                        </a:solidFill>
                        <a:effectLst/>
                        <a:latin typeface="Arial"/>
                      </a:endParaRPr>
                    </a:p>
                  </a:txBody>
                  <a:tcPr marL="90000" marR="90000" marT="18000" marB="18000" anchor="ctr">
                    <a:lnL>
                      <a:noFill/>
                    </a:lnL>
                    <a:lnR>
                      <a:noFill/>
                    </a:lnR>
                    <a:lnT>
                      <a:noFill/>
                    </a:lnT>
                    <a:lnB>
                      <a:noFill/>
                    </a:lnB>
                    <a:solidFill>
                      <a:srgbClr val="FFFF99"/>
                    </a:solidFill>
                  </a:tcPr>
                </a:tc>
                <a:tc>
                  <a:txBody>
                    <a:bodyPr/>
                    <a:lstStyle/>
                    <a:p>
                      <a:pPr algn="ctr" fontAlgn="b"/>
                      <a:r>
                        <a:rPr lang="es-MX" sz="1100" b="0" i="0" u="none" strike="noStrike" dirty="0">
                          <a:solidFill>
                            <a:srgbClr val="000000"/>
                          </a:solidFill>
                          <a:effectLst/>
                          <a:latin typeface="Arial"/>
                        </a:rPr>
                        <a:t>1%</a:t>
                      </a:r>
                    </a:p>
                  </a:txBody>
                  <a:tcPr marL="90000" marR="90000" marT="18000" marB="18000" anchor="ctr">
                    <a:lnL>
                      <a:noFill/>
                    </a:lnL>
                    <a:lnR>
                      <a:noFill/>
                    </a:lnR>
                    <a:lnT>
                      <a:noFill/>
                    </a:lnT>
                    <a:lnB>
                      <a:noFill/>
                    </a:lnB>
                    <a:solidFill>
                      <a:srgbClr val="FFFF99"/>
                    </a:solidFill>
                  </a:tcPr>
                </a:tc>
              </a:tr>
              <a:tr h="335881">
                <a:tc>
                  <a:txBody>
                    <a:bodyPr/>
                    <a:lstStyle/>
                    <a:p>
                      <a:pPr algn="l" fontAlgn="b"/>
                      <a:r>
                        <a:rPr lang="es-MX" sz="1100" b="0" i="0" u="none" strike="noStrike" dirty="0">
                          <a:solidFill>
                            <a:srgbClr val="000000"/>
                          </a:solidFill>
                          <a:effectLst/>
                          <a:latin typeface="Arial"/>
                        </a:rPr>
                        <a:t>Combatir la desigualdad económica</a:t>
                      </a:r>
                    </a:p>
                  </a:txBody>
                  <a:tcPr marL="90000" marR="90000" marT="18000" marB="18000" anchor="ctr">
                    <a:lnL>
                      <a:noFill/>
                    </a:lnL>
                    <a:lnR>
                      <a:noFill/>
                    </a:lnR>
                    <a:lnT>
                      <a:noFill/>
                    </a:lnT>
                    <a:lnB>
                      <a:noFill/>
                    </a:lnB>
                    <a:noFill/>
                  </a:tcPr>
                </a:tc>
                <a:tc>
                  <a:txBody>
                    <a:bodyPr/>
                    <a:lstStyle/>
                    <a:p>
                      <a:pPr algn="ctr" fontAlgn="b"/>
                      <a:r>
                        <a:rPr lang="es-MX" sz="1100" b="0" i="0" u="none" strike="noStrike" dirty="0">
                          <a:solidFill>
                            <a:srgbClr val="000000"/>
                          </a:solidFill>
                          <a:effectLst/>
                          <a:latin typeface="Arial"/>
                        </a:rPr>
                        <a:t>1%</a:t>
                      </a:r>
                    </a:p>
                  </a:txBody>
                  <a:tcPr marL="90000" marR="90000" marT="18000" marB="18000" anchor="ctr">
                    <a:lnL>
                      <a:noFill/>
                    </a:lnL>
                    <a:lnR>
                      <a:noFill/>
                    </a:lnR>
                    <a:lnT>
                      <a:noFill/>
                    </a:lnT>
                    <a:lnB>
                      <a:noFill/>
                    </a:lnB>
                    <a:noFill/>
                  </a:tcPr>
                </a:tc>
              </a:tr>
              <a:tr h="215998">
                <a:tc>
                  <a:txBody>
                    <a:bodyPr/>
                    <a:lstStyle/>
                    <a:p>
                      <a:pPr algn="l" fontAlgn="b"/>
                      <a:r>
                        <a:rPr lang="es-MX" sz="1100" b="0" i="0" u="none" strike="noStrike" dirty="0">
                          <a:solidFill>
                            <a:srgbClr val="000000"/>
                          </a:solidFill>
                          <a:effectLst/>
                          <a:latin typeface="Arial"/>
                        </a:rPr>
                        <a:t>Desarrollo sustentable</a:t>
                      </a:r>
                    </a:p>
                  </a:txBody>
                  <a:tcPr marL="90000" marR="90000" marT="18000" marB="18000" anchor="ctr">
                    <a:lnL>
                      <a:noFill/>
                    </a:lnL>
                    <a:lnR>
                      <a:noFill/>
                    </a:lnR>
                    <a:lnT>
                      <a:noFill/>
                    </a:lnT>
                    <a:lnB>
                      <a:noFill/>
                    </a:lnB>
                    <a:solidFill>
                      <a:srgbClr val="FFFF99"/>
                    </a:solidFill>
                  </a:tcPr>
                </a:tc>
                <a:tc>
                  <a:txBody>
                    <a:bodyPr/>
                    <a:lstStyle/>
                    <a:p>
                      <a:pPr algn="ctr" fontAlgn="b"/>
                      <a:r>
                        <a:rPr lang="es-MX" sz="1100" b="0" i="0" u="none" strike="noStrike" dirty="0">
                          <a:solidFill>
                            <a:srgbClr val="000000"/>
                          </a:solidFill>
                          <a:effectLst/>
                          <a:latin typeface="Arial"/>
                        </a:rPr>
                        <a:t>1%</a:t>
                      </a:r>
                    </a:p>
                  </a:txBody>
                  <a:tcPr marL="90000" marR="90000" marT="18000" marB="18000" anchor="ctr">
                    <a:lnL>
                      <a:noFill/>
                    </a:lnL>
                    <a:lnR>
                      <a:noFill/>
                    </a:lnR>
                    <a:lnT>
                      <a:noFill/>
                    </a:lnT>
                    <a:lnB>
                      <a:noFill/>
                    </a:lnB>
                    <a:solidFill>
                      <a:srgbClr val="FFFF99"/>
                    </a:solidFill>
                  </a:tcPr>
                </a:tc>
              </a:tr>
              <a:tr h="215998">
                <a:tc>
                  <a:txBody>
                    <a:bodyPr/>
                    <a:lstStyle/>
                    <a:p>
                      <a:pPr algn="ctr" fontAlgn="b"/>
                      <a:r>
                        <a:rPr lang="es-MX" sz="1100" b="0" i="0" u="none" strike="noStrike" dirty="0">
                          <a:solidFill>
                            <a:srgbClr val="000000"/>
                          </a:solidFill>
                          <a:effectLst/>
                          <a:latin typeface="Arial"/>
                        </a:rPr>
                        <a:t>Otras c/menos menciones</a:t>
                      </a:r>
                    </a:p>
                  </a:txBody>
                  <a:tcPr marL="90000" marR="90000" marT="18000" marB="18000" anchor="ctr">
                    <a:lnL>
                      <a:noFill/>
                    </a:lnL>
                    <a:lnR>
                      <a:noFill/>
                    </a:lnR>
                    <a:lnT>
                      <a:noFill/>
                    </a:lnT>
                    <a:lnB w="12700" cap="flat" cmpd="sng" algn="ctr">
                      <a:solidFill>
                        <a:schemeClr val="tx1">
                          <a:lumMod val="50000"/>
                        </a:schemeClr>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Arial"/>
                        </a:rPr>
                        <a:t>26%</a:t>
                      </a:r>
                    </a:p>
                  </a:txBody>
                  <a:tcPr marL="90000" marR="90000" marT="18000" marB="18000" anchor="ctr">
                    <a:lnL>
                      <a:noFill/>
                    </a:lnL>
                    <a:lnR>
                      <a:noFill/>
                    </a:lnR>
                    <a:lnT>
                      <a:noFill/>
                    </a:lnT>
                    <a:lnB w="12700" cap="flat" cmpd="sng" algn="ctr">
                      <a:solidFill>
                        <a:schemeClr val="tx1">
                          <a:lumMod val="50000"/>
                        </a:schemeClr>
                      </a:solidFill>
                      <a:prstDash val="solid"/>
                      <a:round/>
                      <a:headEnd type="none" w="med" len="med"/>
                      <a:tailEnd type="none" w="med" len="med"/>
                    </a:lnB>
                    <a:noFill/>
                  </a:tcPr>
                </a:tc>
              </a:tr>
            </a:tbl>
          </a:graphicData>
        </a:graphic>
      </p:graphicFrame>
      <p:sp>
        <p:nvSpPr>
          <p:cNvPr id="9" name="Rectángulo 8"/>
          <p:cNvSpPr/>
          <p:nvPr/>
        </p:nvSpPr>
        <p:spPr>
          <a:xfrm>
            <a:off x="179512" y="89674"/>
            <a:ext cx="1718099" cy="338554"/>
          </a:xfrm>
          <a:prstGeom prst="rect">
            <a:avLst/>
          </a:prstGeom>
        </p:spPr>
        <p:txBody>
          <a:bodyPr wrap="none">
            <a:spAutoFit/>
          </a:bodyPr>
          <a:lstStyle/>
          <a:p>
            <a:r>
              <a:rPr lang="es-MX" sz="1600" dirty="0" smtClean="0">
                <a:solidFill>
                  <a:schemeClr val="tx1">
                    <a:lumMod val="65000"/>
                  </a:schemeClr>
                </a:solidFill>
                <a:latin typeface="Franklin Gothic Demi Cond" panose="020B0706030402020204" pitchFamily="34" charset="0"/>
              </a:rPr>
              <a:t>Temas coyunturales</a:t>
            </a:r>
            <a:endParaRPr lang="es-MX" sz="1600" dirty="0">
              <a:solidFill>
                <a:schemeClr val="tx1">
                  <a:lumMod val="65000"/>
                </a:schemeClr>
              </a:solidFill>
              <a:latin typeface="Franklin Gothic Demi Cond" panose="020B0706030402020204" pitchFamily="34" charset="0"/>
            </a:endParaRPr>
          </a:p>
        </p:txBody>
      </p:sp>
      <p:sp>
        <p:nvSpPr>
          <p:cNvPr id="10" name="Rectángulo redondeado 9">
            <a:hlinkClick r:id="rId3" action="ppaction://hlinksldjump"/>
          </p:cNvPr>
          <p:cNvSpPr/>
          <p:nvPr/>
        </p:nvSpPr>
        <p:spPr bwMode="auto">
          <a:xfrm>
            <a:off x="4051548" y="6453336"/>
            <a:ext cx="1112912" cy="346175"/>
          </a:xfrm>
          <a:prstGeom prst="roundRect">
            <a:avLst/>
          </a:prstGeom>
          <a:solidFill>
            <a:srgbClr val="C000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s-MX" sz="1400" b="1" i="0" u="none" strike="noStrike" cap="none" normalizeH="0" baseline="0" dirty="0" smtClean="0">
                <a:ln>
                  <a:noFill/>
                </a:ln>
                <a:solidFill>
                  <a:schemeClr val="tx1"/>
                </a:solidFill>
                <a:effectLst/>
                <a:latin typeface="Arial Narrow" panose="020B0606020202030204" pitchFamily="34" charset="0"/>
              </a:rPr>
              <a:t>Regresar</a:t>
            </a:r>
          </a:p>
        </p:txBody>
      </p:sp>
    </p:spTree>
    <p:extLst>
      <p:ext uri="{BB962C8B-B14F-4D97-AF65-F5344CB8AC3E}">
        <p14:creationId xmlns:p14="http://schemas.microsoft.com/office/powerpoint/2010/main" val="3695464796"/>
      </p:ext>
    </p:extLst>
  </p:cSld>
  <p:clrMapOvr>
    <a:masterClrMapping/>
  </p:clrMapOvr>
  <p:transition>
    <p:randomBa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1 Título"/>
          <p:cNvSpPr>
            <a:spLocks noGrp="1"/>
          </p:cNvSpPr>
          <p:nvPr>
            <p:ph type="title"/>
          </p:nvPr>
        </p:nvSpPr>
        <p:spPr/>
        <p:txBody>
          <a:bodyPr/>
          <a:lstStyle/>
          <a:p>
            <a:r>
              <a:rPr lang="es-MX" dirty="0"/>
              <a:t>Principal  tarea del próximo </a:t>
            </a:r>
            <a:r>
              <a:rPr lang="es-MX" dirty="0" smtClean="0"/>
              <a:t>gobernador - 3</a:t>
            </a:r>
            <a:endParaRPr lang="es-ES" dirty="0" smtClean="0"/>
          </a:p>
        </p:txBody>
      </p:sp>
      <p:sp>
        <p:nvSpPr>
          <p:cNvPr id="10242" name="3 Marcador de número de diapositiva"/>
          <p:cNvSpPr>
            <a:spLocks noGrp="1"/>
          </p:cNvSpPr>
          <p:nvPr>
            <p:ph type="sldNum" sz="quarter" idx="10"/>
          </p:nvPr>
        </p:nvSpPr>
        <p:spPr>
          <a:noFill/>
        </p:spPr>
        <p:txBody>
          <a:bodyPr/>
          <a:lstStyle/>
          <a:p>
            <a:fld id="{1C0F6389-4923-4C16-87F0-089CFD36BA73}" type="slidenum">
              <a:rPr lang="es-ES" smtClean="0"/>
              <a:pPr/>
              <a:t>44</a:t>
            </a:fld>
            <a:endParaRPr lang="es-ES" dirty="0" smtClean="0"/>
          </a:p>
        </p:txBody>
      </p:sp>
      <p:graphicFrame>
        <p:nvGraphicFramePr>
          <p:cNvPr id="20" name="19 Tabla"/>
          <p:cNvGraphicFramePr>
            <a:graphicFrameLocks noGrp="1"/>
          </p:cNvGraphicFramePr>
          <p:nvPr>
            <p:extLst>
              <p:ext uri="{D42A27DB-BD31-4B8C-83A1-F6EECF244321}">
                <p14:modId xmlns:p14="http://schemas.microsoft.com/office/powerpoint/2010/main" val="2151398322"/>
              </p:ext>
            </p:extLst>
          </p:nvPr>
        </p:nvGraphicFramePr>
        <p:xfrm>
          <a:off x="6156176" y="1556792"/>
          <a:ext cx="2571768" cy="2689137"/>
        </p:xfrm>
        <a:graphic>
          <a:graphicData uri="http://schemas.openxmlformats.org/drawingml/2006/table">
            <a:tbl>
              <a:tblPr/>
              <a:tblGrid>
                <a:gridCol w="1822038"/>
                <a:gridCol w="749730"/>
              </a:tblGrid>
              <a:tr h="346359">
                <a:tc>
                  <a:txBody>
                    <a:bodyPr/>
                    <a:lstStyle/>
                    <a:p>
                      <a:pPr algn="l" fontAlgn="b"/>
                      <a:r>
                        <a:rPr lang="es-MX" sz="1200" b="1" i="0" u="none" strike="noStrike" dirty="0" smtClean="0">
                          <a:solidFill>
                            <a:schemeClr val="tx1"/>
                          </a:solidFill>
                          <a:latin typeface="Arial" pitchFamily="34" charset="0"/>
                          <a:cs typeface="Arial" pitchFamily="34" charset="0"/>
                        </a:rPr>
                        <a:t>Políticos</a:t>
                      </a:r>
                      <a:r>
                        <a:rPr lang="es-MX" sz="1200" b="1" i="0" u="none" strike="noStrike" baseline="0" dirty="0" smtClean="0">
                          <a:solidFill>
                            <a:schemeClr val="tx1"/>
                          </a:solidFill>
                          <a:latin typeface="Arial" pitchFamily="34" charset="0"/>
                          <a:cs typeface="Arial" pitchFamily="34" charset="0"/>
                        </a:rPr>
                        <a:t>/Funcionarios</a:t>
                      </a:r>
                      <a:endParaRPr lang="es-ES" sz="1200" b="1" i="0" u="none" strike="noStrike" dirty="0">
                        <a:solidFill>
                          <a:schemeClr val="tx1"/>
                        </a:solidFill>
                        <a:latin typeface="Arial" pitchFamily="34" charset="0"/>
                        <a:cs typeface="Arial" pitchFamily="34" charset="0"/>
                      </a:endParaRPr>
                    </a:p>
                  </a:txBody>
                  <a:tcPr marL="90000" marR="90000" marT="46800" marB="46800" anchor="ctr">
                    <a:lnL>
                      <a:noFill/>
                    </a:lnL>
                    <a:lnR>
                      <a:noFill/>
                    </a:lnR>
                    <a:lnT>
                      <a:noFill/>
                    </a:lnT>
                    <a:lnB>
                      <a:noFill/>
                    </a:lnB>
                    <a:solidFill>
                      <a:srgbClr val="7030A0"/>
                    </a:solidFill>
                  </a:tcPr>
                </a:tc>
                <a:tc>
                  <a:txBody>
                    <a:bodyPr/>
                    <a:lstStyle/>
                    <a:p>
                      <a:pPr algn="ctr" fontAlgn="b"/>
                      <a:r>
                        <a:rPr lang="es-MX" sz="1200" b="1" i="0" u="none" strike="noStrike" dirty="0" smtClean="0">
                          <a:solidFill>
                            <a:schemeClr val="tx1"/>
                          </a:solidFill>
                          <a:latin typeface="Arial" pitchFamily="34" charset="0"/>
                          <a:cs typeface="Arial" pitchFamily="34" charset="0"/>
                        </a:rPr>
                        <a:t>%</a:t>
                      </a:r>
                      <a:endParaRPr lang="es-ES" sz="1200" b="1" i="0" u="none" strike="noStrike" dirty="0">
                        <a:solidFill>
                          <a:schemeClr val="tx1"/>
                        </a:solidFill>
                        <a:latin typeface="Arial" pitchFamily="34" charset="0"/>
                        <a:cs typeface="Arial" pitchFamily="34" charset="0"/>
                      </a:endParaRPr>
                    </a:p>
                  </a:txBody>
                  <a:tcPr marL="90000" marR="90000" marT="46800" marB="46800" anchor="ctr">
                    <a:lnL>
                      <a:noFill/>
                    </a:lnL>
                    <a:lnR>
                      <a:noFill/>
                    </a:lnR>
                    <a:lnT>
                      <a:noFill/>
                    </a:lnT>
                    <a:lnB>
                      <a:noFill/>
                    </a:lnB>
                    <a:solidFill>
                      <a:srgbClr val="7030A0"/>
                    </a:solidFill>
                  </a:tcPr>
                </a:tc>
              </a:tr>
              <a:tr h="238763">
                <a:tc>
                  <a:txBody>
                    <a:bodyPr/>
                    <a:lstStyle/>
                    <a:p>
                      <a:pPr algn="l" fontAlgn="b"/>
                      <a:r>
                        <a:rPr lang="es-MX" sz="1100" b="0" i="0" u="none" strike="noStrike" dirty="0">
                          <a:solidFill>
                            <a:srgbClr val="000000"/>
                          </a:solidFill>
                          <a:effectLst/>
                          <a:latin typeface="Arial"/>
                        </a:rPr>
                        <a:t>Combatir la corrupción</a:t>
                      </a:r>
                    </a:p>
                  </a:txBody>
                  <a:tcPr marL="90000" marR="90000" marT="18000" marB="18000" anchor="ctr">
                    <a:lnL>
                      <a:noFill/>
                    </a:lnL>
                    <a:lnR>
                      <a:noFill/>
                    </a:lnR>
                    <a:lnT>
                      <a:noFill/>
                    </a:lnT>
                    <a:lnB>
                      <a:noFill/>
                    </a:lnB>
                    <a:noFill/>
                  </a:tcPr>
                </a:tc>
                <a:tc>
                  <a:txBody>
                    <a:bodyPr/>
                    <a:lstStyle/>
                    <a:p>
                      <a:pPr algn="ctr" fontAlgn="b"/>
                      <a:r>
                        <a:rPr lang="es-MX" sz="1100" b="0" i="0" u="none" strike="noStrike" dirty="0">
                          <a:solidFill>
                            <a:srgbClr val="000000"/>
                          </a:solidFill>
                          <a:effectLst/>
                          <a:latin typeface="Arial"/>
                        </a:rPr>
                        <a:t>20%</a:t>
                      </a:r>
                    </a:p>
                  </a:txBody>
                  <a:tcPr marL="90000" marR="90000" marT="18000" marB="18000" anchor="ctr">
                    <a:lnL>
                      <a:noFill/>
                    </a:lnL>
                    <a:lnR>
                      <a:noFill/>
                    </a:lnR>
                    <a:lnT>
                      <a:noFill/>
                    </a:lnT>
                    <a:lnB>
                      <a:noFill/>
                    </a:lnB>
                    <a:noFill/>
                  </a:tcPr>
                </a:tc>
              </a:tr>
              <a:tr h="238763">
                <a:tc>
                  <a:txBody>
                    <a:bodyPr/>
                    <a:lstStyle/>
                    <a:p>
                      <a:pPr algn="l" fontAlgn="b"/>
                      <a:r>
                        <a:rPr lang="es-MX" sz="1100" b="0" i="0" u="none" strike="noStrike" dirty="0">
                          <a:solidFill>
                            <a:srgbClr val="000000"/>
                          </a:solidFill>
                          <a:effectLst/>
                          <a:latin typeface="Arial"/>
                        </a:rPr>
                        <a:t>Garantizar la seguridad</a:t>
                      </a:r>
                    </a:p>
                  </a:txBody>
                  <a:tcPr marL="90000" marR="90000" marT="18000" marB="18000" anchor="ctr">
                    <a:lnL>
                      <a:noFill/>
                    </a:lnL>
                    <a:lnR>
                      <a:noFill/>
                    </a:lnR>
                    <a:lnT>
                      <a:noFill/>
                    </a:lnT>
                    <a:lnB>
                      <a:noFill/>
                    </a:lnB>
                    <a:solidFill>
                      <a:srgbClr val="FFFF99"/>
                    </a:solidFill>
                  </a:tcPr>
                </a:tc>
                <a:tc>
                  <a:txBody>
                    <a:bodyPr/>
                    <a:lstStyle/>
                    <a:p>
                      <a:pPr algn="ctr" fontAlgn="b"/>
                      <a:r>
                        <a:rPr lang="es-MX" sz="1100" b="0" i="0" u="none" strike="noStrike" dirty="0">
                          <a:solidFill>
                            <a:srgbClr val="000000"/>
                          </a:solidFill>
                          <a:effectLst/>
                          <a:latin typeface="Arial"/>
                        </a:rPr>
                        <a:t>20%</a:t>
                      </a:r>
                    </a:p>
                  </a:txBody>
                  <a:tcPr marL="90000" marR="90000" marT="18000" marB="18000" anchor="ctr">
                    <a:lnL>
                      <a:noFill/>
                    </a:lnL>
                    <a:lnR>
                      <a:noFill/>
                    </a:lnR>
                    <a:lnT>
                      <a:noFill/>
                    </a:lnT>
                    <a:lnB>
                      <a:noFill/>
                    </a:lnB>
                    <a:solidFill>
                      <a:srgbClr val="FFFF99"/>
                    </a:solidFill>
                  </a:tcPr>
                </a:tc>
              </a:tr>
              <a:tr h="238763">
                <a:tc>
                  <a:txBody>
                    <a:bodyPr/>
                    <a:lstStyle/>
                    <a:p>
                      <a:pPr algn="l" fontAlgn="b"/>
                      <a:r>
                        <a:rPr lang="es-MX" sz="1100" b="0" i="0" u="none" strike="noStrike" dirty="0">
                          <a:solidFill>
                            <a:srgbClr val="000000"/>
                          </a:solidFill>
                          <a:effectLst/>
                          <a:latin typeface="Arial"/>
                        </a:rPr>
                        <a:t>Combatir la impunidad</a:t>
                      </a:r>
                    </a:p>
                  </a:txBody>
                  <a:tcPr marL="90000" marR="90000" marT="18000" marB="18000" anchor="ctr">
                    <a:lnL>
                      <a:noFill/>
                    </a:lnL>
                    <a:lnR>
                      <a:noFill/>
                    </a:lnR>
                    <a:lnT>
                      <a:noFill/>
                    </a:lnT>
                    <a:lnB>
                      <a:noFill/>
                    </a:lnB>
                    <a:noFill/>
                  </a:tcPr>
                </a:tc>
                <a:tc>
                  <a:txBody>
                    <a:bodyPr/>
                    <a:lstStyle/>
                    <a:p>
                      <a:pPr algn="ctr" fontAlgn="b"/>
                      <a:r>
                        <a:rPr lang="es-MX" sz="1100" b="0" i="0" u="none" strike="noStrike" dirty="0">
                          <a:solidFill>
                            <a:srgbClr val="000000"/>
                          </a:solidFill>
                          <a:effectLst/>
                          <a:latin typeface="Arial"/>
                        </a:rPr>
                        <a:t>10%</a:t>
                      </a:r>
                    </a:p>
                  </a:txBody>
                  <a:tcPr marL="90000" marR="90000" marT="18000" marB="18000" anchor="ctr">
                    <a:lnL>
                      <a:noFill/>
                    </a:lnL>
                    <a:lnR>
                      <a:noFill/>
                    </a:lnR>
                    <a:lnT>
                      <a:noFill/>
                    </a:lnT>
                    <a:lnB>
                      <a:noFill/>
                    </a:lnB>
                    <a:noFill/>
                  </a:tcPr>
                </a:tc>
              </a:tr>
              <a:tr h="238763">
                <a:tc>
                  <a:txBody>
                    <a:bodyPr/>
                    <a:lstStyle/>
                    <a:p>
                      <a:pPr algn="l" fontAlgn="b"/>
                      <a:r>
                        <a:rPr lang="es-MX" sz="1100" b="0" i="0" u="none" strike="noStrike" dirty="0">
                          <a:solidFill>
                            <a:srgbClr val="000000"/>
                          </a:solidFill>
                          <a:effectLst/>
                          <a:latin typeface="Arial"/>
                        </a:rPr>
                        <a:t>Erradicar la violencia </a:t>
                      </a:r>
                    </a:p>
                  </a:txBody>
                  <a:tcPr marL="90000" marR="90000" marT="18000" marB="18000" anchor="ctr">
                    <a:lnL>
                      <a:noFill/>
                    </a:lnL>
                    <a:lnR>
                      <a:noFill/>
                    </a:lnR>
                    <a:lnT>
                      <a:noFill/>
                    </a:lnT>
                    <a:lnB>
                      <a:noFill/>
                    </a:lnB>
                    <a:solidFill>
                      <a:srgbClr val="FFFF99"/>
                    </a:solidFill>
                  </a:tcPr>
                </a:tc>
                <a:tc>
                  <a:txBody>
                    <a:bodyPr/>
                    <a:lstStyle/>
                    <a:p>
                      <a:pPr algn="ctr" fontAlgn="b"/>
                      <a:r>
                        <a:rPr lang="es-MX" sz="1100" b="0" i="0" u="none" strike="noStrike" dirty="0">
                          <a:solidFill>
                            <a:srgbClr val="000000"/>
                          </a:solidFill>
                          <a:effectLst/>
                          <a:latin typeface="Arial"/>
                        </a:rPr>
                        <a:t>10%</a:t>
                      </a:r>
                    </a:p>
                  </a:txBody>
                  <a:tcPr marL="90000" marR="90000" marT="18000" marB="18000" anchor="ctr">
                    <a:lnL>
                      <a:noFill/>
                    </a:lnL>
                    <a:lnR>
                      <a:noFill/>
                    </a:lnR>
                    <a:lnT>
                      <a:noFill/>
                    </a:lnT>
                    <a:lnB>
                      <a:noFill/>
                    </a:lnB>
                    <a:solidFill>
                      <a:srgbClr val="FFFF99"/>
                    </a:solidFill>
                  </a:tcPr>
                </a:tc>
              </a:tr>
              <a:tr h="238763">
                <a:tc>
                  <a:txBody>
                    <a:bodyPr/>
                    <a:lstStyle/>
                    <a:p>
                      <a:pPr algn="l" fontAlgn="b"/>
                      <a:r>
                        <a:rPr lang="es-MX" sz="1100" b="0" i="0" u="none" strike="noStrike" dirty="0">
                          <a:solidFill>
                            <a:srgbClr val="000000"/>
                          </a:solidFill>
                          <a:effectLst/>
                          <a:latin typeface="Arial"/>
                        </a:rPr>
                        <a:t>Generar desarrollo económico</a:t>
                      </a:r>
                    </a:p>
                  </a:txBody>
                  <a:tcPr marL="90000" marR="90000" marT="18000" marB="18000" anchor="ctr">
                    <a:lnL>
                      <a:noFill/>
                    </a:lnL>
                    <a:lnR>
                      <a:noFill/>
                    </a:lnR>
                    <a:lnT>
                      <a:noFill/>
                    </a:lnT>
                    <a:lnB>
                      <a:noFill/>
                    </a:lnB>
                    <a:noFill/>
                  </a:tcPr>
                </a:tc>
                <a:tc>
                  <a:txBody>
                    <a:bodyPr/>
                    <a:lstStyle/>
                    <a:p>
                      <a:pPr algn="ctr" fontAlgn="b"/>
                      <a:r>
                        <a:rPr lang="es-MX" sz="1100" b="0" i="0" u="none" strike="noStrike" dirty="0">
                          <a:solidFill>
                            <a:srgbClr val="000000"/>
                          </a:solidFill>
                          <a:effectLst/>
                          <a:latin typeface="Arial"/>
                        </a:rPr>
                        <a:t>10%</a:t>
                      </a:r>
                    </a:p>
                  </a:txBody>
                  <a:tcPr marL="90000" marR="90000" marT="18000" marB="18000" anchor="ctr">
                    <a:lnL>
                      <a:noFill/>
                    </a:lnL>
                    <a:lnR>
                      <a:noFill/>
                    </a:lnR>
                    <a:lnT>
                      <a:noFill/>
                    </a:lnT>
                    <a:lnB>
                      <a:noFill/>
                    </a:lnB>
                    <a:noFill/>
                  </a:tcPr>
                </a:tc>
              </a:tr>
              <a:tr h="238763">
                <a:tc>
                  <a:txBody>
                    <a:bodyPr/>
                    <a:lstStyle/>
                    <a:p>
                      <a:pPr algn="l" fontAlgn="b"/>
                      <a:r>
                        <a:rPr lang="es-MX" sz="1100" b="0" i="0" u="none" strike="noStrike" dirty="0">
                          <a:solidFill>
                            <a:srgbClr val="000000"/>
                          </a:solidFill>
                          <a:effectLst/>
                          <a:latin typeface="Arial"/>
                        </a:rPr>
                        <a:t>Generar empleos</a:t>
                      </a:r>
                    </a:p>
                  </a:txBody>
                  <a:tcPr marL="90000" marR="90000" marT="18000" marB="18000" anchor="ctr">
                    <a:lnL>
                      <a:noFill/>
                    </a:lnL>
                    <a:lnR>
                      <a:noFill/>
                    </a:lnR>
                    <a:lnT>
                      <a:noFill/>
                    </a:lnT>
                    <a:lnB>
                      <a:noFill/>
                    </a:lnB>
                    <a:solidFill>
                      <a:srgbClr val="FFFF99"/>
                    </a:solidFill>
                  </a:tcPr>
                </a:tc>
                <a:tc>
                  <a:txBody>
                    <a:bodyPr/>
                    <a:lstStyle/>
                    <a:p>
                      <a:pPr algn="ctr" fontAlgn="b"/>
                      <a:r>
                        <a:rPr lang="es-MX" sz="1100" b="0" i="0" u="none" strike="noStrike" dirty="0">
                          <a:solidFill>
                            <a:srgbClr val="000000"/>
                          </a:solidFill>
                          <a:effectLst/>
                          <a:latin typeface="Arial"/>
                        </a:rPr>
                        <a:t>10%</a:t>
                      </a:r>
                    </a:p>
                  </a:txBody>
                  <a:tcPr marL="90000" marR="90000" marT="18000" marB="18000" anchor="ctr">
                    <a:lnL>
                      <a:noFill/>
                    </a:lnL>
                    <a:lnR>
                      <a:noFill/>
                    </a:lnR>
                    <a:lnT>
                      <a:noFill/>
                    </a:lnT>
                    <a:lnB>
                      <a:noFill/>
                    </a:lnB>
                    <a:solidFill>
                      <a:srgbClr val="FFFF99"/>
                    </a:solidFill>
                  </a:tcPr>
                </a:tc>
              </a:tr>
              <a:tr h="238763">
                <a:tc>
                  <a:txBody>
                    <a:bodyPr/>
                    <a:lstStyle/>
                    <a:p>
                      <a:pPr algn="l" fontAlgn="b"/>
                      <a:r>
                        <a:rPr lang="es-MX" sz="1100" b="0" i="0" u="none" strike="noStrike" dirty="0">
                          <a:solidFill>
                            <a:srgbClr val="000000"/>
                          </a:solidFill>
                          <a:effectLst/>
                          <a:latin typeface="Arial"/>
                        </a:rPr>
                        <a:t>Hacer un diagnóstico de la </a:t>
                      </a:r>
                      <a:r>
                        <a:rPr lang="es-MX" sz="1100" b="0" i="0" u="none" strike="noStrike" dirty="0" smtClean="0">
                          <a:solidFill>
                            <a:srgbClr val="000000"/>
                          </a:solidFill>
                          <a:effectLst/>
                          <a:latin typeface="Arial"/>
                        </a:rPr>
                        <a:t>situación </a:t>
                      </a:r>
                      <a:r>
                        <a:rPr lang="es-MX" sz="1100" b="0" i="0" u="none" strike="noStrike" dirty="0">
                          <a:solidFill>
                            <a:srgbClr val="000000"/>
                          </a:solidFill>
                          <a:effectLst/>
                          <a:latin typeface="Arial"/>
                        </a:rPr>
                        <a:t>para crear un plan de acción</a:t>
                      </a:r>
                    </a:p>
                  </a:txBody>
                  <a:tcPr marL="90000" marR="90000" marT="18000" marB="18000" anchor="ctr">
                    <a:lnL>
                      <a:noFill/>
                    </a:lnL>
                    <a:lnR>
                      <a:noFill/>
                    </a:lnR>
                    <a:lnT>
                      <a:noFill/>
                    </a:lnT>
                    <a:lnB>
                      <a:noFill/>
                    </a:lnB>
                    <a:noFill/>
                  </a:tcPr>
                </a:tc>
                <a:tc>
                  <a:txBody>
                    <a:bodyPr/>
                    <a:lstStyle/>
                    <a:p>
                      <a:pPr algn="ctr" fontAlgn="b"/>
                      <a:r>
                        <a:rPr lang="es-MX" sz="1100" b="0" i="0" u="none" strike="noStrike" dirty="0">
                          <a:solidFill>
                            <a:srgbClr val="000000"/>
                          </a:solidFill>
                          <a:effectLst/>
                          <a:latin typeface="Arial"/>
                        </a:rPr>
                        <a:t>10%</a:t>
                      </a:r>
                    </a:p>
                  </a:txBody>
                  <a:tcPr marL="90000" marR="90000" marT="18000" marB="18000" anchor="ctr">
                    <a:lnL>
                      <a:noFill/>
                    </a:lnL>
                    <a:lnR>
                      <a:noFill/>
                    </a:lnR>
                    <a:lnT>
                      <a:noFill/>
                    </a:lnT>
                    <a:lnB>
                      <a:noFill/>
                    </a:lnB>
                    <a:noFill/>
                  </a:tcPr>
                </a:tc>
              </a:tr>
              <a:tr h="238763">
                <a:tc>
                  <a:txBody>
                    <a:bodyPr/>
                    <a:lstStyle/>
                    <a:p>
                      <a:pPr algn="l" fontAlgn="b"/>
                      <a:r>
                        <a:rPr lang="es-MX" sz="1100" b="0" i="0" u="none" strike="noStrike" dirty="0">
                          <a:solidFill>
                            <a:srgbClr val="000000"/>
                          </a:solidFill>
                          <a:effectLst/>
                          <a:latin typeface="Arial"/>
                        </a:rPr>
                        <a:t>Mejorar la educación</a:t>
                      </a:r>
                    </a:p>
                  </a:txBody>
                  <a:tcPr marL="90000" marR="90000" marT="18000" marB="18000" anchor="ctr">
                    <a:lnL>
                      <a:noFill/>
                    </a:lnL>
                    <a:lnR>
                      <a:noFill/>
                    </a:lnR>
                    <a:lnT>
                      <a:noFill/>
                    </a:lnT>
                    <a:lnB w="12700" cap="flat" cmpd="sng" algn="ctr">
                      <a:solidFill>
                        <a:schemeClr val="tx1">
                          <a:lumMod val="50000"/>
                        </a:schemeClr>
                      </a:solidFill>
                      <a:prstDash val="solid"/>
                      <a:round/>
                      <a:headEnd type="none" w="med" len="med"/>
                      <a:tailEnd type="none" w="med" len="med"/>
                    </a:lnB>
                    <a:solidFill>
                      <a:srgbClr val="FFFF99"/>
                    </a:solidFill>
                  </a:tcPr>
                </a:tc>
                <a:tc>
                  <a:txBody>
                    <a:bodyPr/>
                    <a:lstStyle/>
                    <a:p>
                      <a:pPr algn="ctr" fontAlgn="b"/>
                      <a:r>
                        <a:rPr lang="es-MX" sz="1100" b="0" i="0" u="none" strike="noStrike" dirty="0">
                          <a:solidFill>
                            <a:srgbClr val="000000"/>
                          </a:solidFill>
                          <a:effectLst/>
                          <a:latin typeface="Arial"/>
                        </a:rPr>
                        <a:t>10%</a:t>
                      </a:r>
                    </a:p>
                  </a:txBody>
                  <a:tcPr marL="90000" marR="90000" marT="18000" marB="18000" anchor="ctr">
                    <a:lnL>
                      <a:noFill/>
                    </a:lnL>
                    <a:lnR>
                      <a:noFill/>
                    </a:lnR>
                    <a:lnT>
                      <a:noFill/>
                    </a:lnT>
                    <a:lnB w="12700" cap="flat" cmpd="sng" algn="ctr">
                      <a:solidFill>
                        <a:schemeClr val="tx1">
                          <a:lumMod val="50000"/>
                        </a:schemeClr>
                      </a:solidFill>
                      <a:prstDash val="solid"/>
                      <a:round/>
                      <a:headEnd type="none" w="med" len="med"/>
                      <a:tailEnd type="none" w="med" len="med"/>
                    </a:lnB>
                    <a:solidFill>
                      <a:srgbClr val="FFFF99"/>
                    </a:solidFill>
                  </a:tcPr>
                </a:tc>
              </a:tr>
            </a:tbl>
          </a:graphicData>
        </a:graphic>
      </p:graphicFrame>
      <p:graphicFrame>
        <p:nvGraphicFramePr>
          <p:cNvPr id="21" name="20 Tabla"/>
          <p:cNvGraphicFramePr>
            <a:graphicFrameLocks noGrp="1"/>
          </p:cNvGraphicFramePr>
          <p:nvPr>
            <p:extLst>
              <p:ext uri="{D42A27DB-BD31-4B8C-83A1-F6EECF244321}">
                <p14:modId xmlns:p14="http://schemas.microsoft.com/office/powerpoint/2010/main" val="990640760"/>
              </p:ext>
            </p:extLst>
          </p:nvPr>
        </p:nvGraphicFramePr>
        <p:xfrm>
          <a:off x="560072" y="1556793"/>
          <a:ext cx="2571768" cy="4635120"/>
        </p:xfrm>
        <a:graphic>
          <a:graphicData uri="http://schemas.openxmlformats.org/drawingml/2006/table">
            <a:tbl>
              <a:tblPr/>
              <a:tblGrid>
                <a:gridCol w="1822038"/>
                <a:gridCol w="749730"/>
              </a:tblGrid>
              <a:tr h="224690">
                <a:tc>
                  <a:txBody>
                    <a:bodyPr/>
                    <a:lstStyle/>
                    <a:p>
                      <a:pPr algn="l" fontAlgn="b"/>
                      <a:r>
                        <a:rPr lang="es-MX" sz="1200" b="1" i="0" u="none" strike="noStrike" dirty="0" smtClean="0">
                          <a:solidFill>
                            <a:schemeClr val="tx1"/>
                          </a:solidFill>
                          <a:latin typeface="Arial" pitchFamily="34" charset="0"/>
                          <a:cs typeface="Arial" pitchFamily="34" charset="0"/>
                        </a:rPr>
                        <a:t>Profesional</a:t>
                      </a:r>
                      <a:endParaRPr lang="es-ES" sz="1200" b="1" i="0" u="none" strike="noStrike" dirty="0">
                        <a:solidFill>
                          <a:schemeClr val="tx1"/>
                        </a:solidFill>
                        <a:latin typeface="Arial" pitchFamily="34" charset="0"/>
                        <a:cs typeface="Arial" pitchFamily="34" charset="0"/>
                      </a:endParaRPr>
                    </a:p>
                  </a:txBody>
                  <a:tcPr marL="90000" marR="90000" marT="46800" marB="46800" anchor="ctr">
                    <a:lnL>
                      <a:noFill/>
                    </a:lnL>
                    <a:lnR>
                      <a:noFill/>
                    </a:lnR>
                    <a:lnT>
                      <a:noFill/>
                    </a:lnT>
                    <a:lnB>
                      <a:noFill/>
                    </a:lnB>
                    <a:solidFill>
                      <a:srgbClr val="00B050"/>
                    </a:solidFill>
                  </a:tcPr>
                </a:tc>
                <a:tc>
                  <a:txBody>
                    <a:bodyPr/>
                    <a:lstStyle/>
                    <a:p>
                      <a:pPr algn="ctr" fontAlgn="b"/>
                      <a:r>
                        <a:rPr lang="es-MX" sz="1200" b="1" i="0" u="none" strike="noStrike" dirty="0" smtClean="0">
                          <a:solidFill>
                            <a:schemeClr val="tx1"/>
                          </a:solidFill>
                          <a:latin typeface="Arial" pitchFamily="34" charset="0"/>
                          <a:cs typeface="Arial" pitchFamily="34" charset="0"/>
                        </a:rPr>
                        <a:t>%</a:t>
                      </a:r>
                      <a:endParaRPr lang="es-ES" sz="1200" b="1" i="0" u="none" strike="noStrike" dirty="0">
                        <a:solidFill>
                          <a:schemeClr val="tx1"/>
                        </a:solidFill>
                        <a:latin typeface="Arial" pitchFamily="34" charset="0"/>
                        <a:cs typeface="Arial" pitchFamily="34" charset="0"/>
                      </a:endParaRPr>
                    </a:p>
                  </a:txBody>
                  <a:tcPr marL="90000" marR="90000" marT="46800" marB="46800" anchor="ctr">
                    <a:lnL>
                      <a:noFill/>
                    </a:lnL>
                    <a:lnR>
                      <a:noFill/>
                    </a:lnR>
                    <a:lnT>
                      <a:noFill/>
                    </a:lnT>
                    <a:lnB>
                      <a:noFill/>
                    </a:lnB>
                    <a:solidFill>
                      <a:srgbClr val="00B050"/>
                    </a:solidFill>
                  </a:tcPr>
                </a:tc>
              </a:tr>
              <a:tr h="165494">
                <a:tc>
                  <a:txBody>
                    <a:bodyPr/>
                    <a:lstStyle/>
                    <a:p>
                      <a:pPr algn="l" fontAlgn="b"/>
                      <a:r>
                        <a:rPr lang="es-MX" sz="1100" b="0" i="0" u="none" strike="noStrike" dirty="0">
                          <a:solidFill>
                            <a:srgbClr val="000000"/>
                          </a:solidFill>
                          <a:effectLst/>
                          <a:latin typeface="Arial"/>
                        </a:rPr>
                        <a:t>Combatir la corrupción</a:t>
                      </a:r>
                    </a:p>
                  </a:txBody>
                  <a:tcPr marL="90000" marR="90000" marT="0" marB="0" anchor="ctr">
                    <a:lnL>
                      <a:noFill/>
                    </a:lnL>
                    <a:lnR>
                      <a:noFill/>
                    </a:lnR>
                    <a:lnT>
                      <a:noFill/>
                    </a:lnT>
                    <a:lnB>
                      <a:noFill/>
                    </a:lnB>
                    <a:noFill/>
                  </a:tcPr>
                </a:tc>
                <a:tc>
                  <a:txBody>
                    <a:bodyPr/>
                    <a:lstStyle/>
                    <a:p>
                      <a:pPr algn="ctr" fontAlgn="b"/>
                      <a:r>
                        <a:rPr lang="es-MX" sz="1100" b="0" i="0" u="none" strike="noStrike" dirty="0">
                          <a:solidFill>
                            <a:srgbClr val="000000"/>
                          </a:solidFill>
                          <a:effectLst/>
                          <a:latin typeface="Arial"/>
                        </a:rPr>
                        <a:t>19%</a:t>
                      </a:r>
                    </a:p>
                  </a:txBody>
                  <a:tcPr marL="90000" marR="90000" marT="0" marB="0" anchor="ctr">
                    <a:lnL>
                      <a:noFill/>
                    </a:lnL>
                    <a:lnR>
                      <a:noFill/>
                    </a:lnR>
                    <a:lnT>
                      <a:noFill/>
                    </a:lnT>
                    <a:lnB>
                      <a:noFill/>
                    </a:lnB>
                    <a:noFill/>
                  </a:tcPr>
                </a:tc>
              </a:tr>
              <a:tr h="165494">
                <a:tc>
                  <a:txBody>
                    <a:bodyPr/>
                    <a:lstStyle/>
                    <a:p>
                      <a:pPr algn="l" fontAlgn="b"/>
                      <a:r>
                        <a:rPr lang="es-MX" sz="1100" b="0" i="0" u="none" strike="noStrike" dirty="0">
                          <a:solidFill>
                            <a:srgbClr val="000000"/>
                          </a:solidFill>
                          <a:effectLst/>
                          <a:latin typeface="Arial"/>
                        </a:rPr>
                        <a:t>Garantizar la seguridad</a:t>
                      </a:r>
                    </a:p>
                  </a:txBody>
                  <a:tcPr marL="90000" marR="90000" marT="0" marB="0" anchor="ctr">
                    <a:lnL>
                      <a:noFill/>
                    </a:lnL>
                    <a:lnR>
                      <a:noFill/>
                    </a:lnR>
                    <a:lnT>
                      <a:noFill/>
                    </a:lnT>
                    <a:lnB>
                      <a:noFill/>
                    </a:lnB>
                    <a:solidFill>
                      <a:srgbClr val="FFFF99"/>
                    </a:solidFill>
                  </a:tcPr>
                </a:tc>
                <a:tc>
                  <a:txBody>
                    <a:bodyPr/>
                    <a:lstStyle/>
                    <a:p>
                      <a:pPr algn="ctr" fontAlgn="b"/>
                      <a:r>
                        <a:rPr lang="es-MX" sz="1100" b="0" i="0" u="none" strike="noStrike" dirty="0">
                          <a:solidFill>
                            <a:srgbClr val="000000"/>
                          </a:solidFill>
                          <a:effectLst/>
                          <a:latin typeface="Arial"/>
                        </a:rPr>
                        <a:t>19%</a:t>
                      </a:r>
                    </a:p>
                  </a:txBody>
                  <a:tcPr marL="90000" marR="90000" marT="0" marB="0" anchor="ctr">
                    <a:lnL>
                      <a:noFill/>
                    </a:lnL>
                    <a:lnR>
                      <a:noFill/>
                    </a:lnR>
                    <a:lnT>
                      <a:noFill/>
                    </a:lnT>
                    <a:lnB>
                      <a:noFill/>
                    </a:lnB>
                    <a:solidFill>
                      <a:srgbClr val="FFFF99"/>
                    </a:solidFill>
                  </a:tcPr>
                </a:tc>
              </a:tr>
              <a:tr h="301732">
                <a:tc>
                  <a:txBody>
                    <a:bodyPr/>
                    <a:lstStyle/>
                    <a:p>
                      <a:pPr algn="l" fontAlgn="b"/>
                      <a:r>
                        <a:rPr lang="es-MX" sz="1100" b="0" i="0" u="none" strike="noStrike" dirty="0">
                          <a:solidFill>
                            <a:srgbClr val="000000"/>
                          </a:solidFill>
                          <a:effectLst/>
                          <a:latin typeface="Arial"/>
                        </a:rPr>
                        <a:t>Generar condiciones para la inversión</a:t>
                      </a:r>
                    </a:p>
                  </a:txBody>
                  <a:tcPr marL="90000" marR="90000" marT="0" marB="0" anchor="ctr">
                    <a:lnL>
                      <a:noFill/>
                    </a:lnL>
                    <a:lnR>
                      <a:noFill/>
                    </a:lnR>
                    <a:lnT>
                      <a:noFill/>
                    </a:lnT>
                    <a:lnB>
                      <a:noFill/>
                    </a:lnB>
                    <a:noFill/>
                  </a:tcPr>
                </a:tc>
                <a:tc>
                  <a:txBody>
                    <a:bodyPr/>
                    <a:lstStyle/>
                    <a:p>
                      <a:pPr algn="ctr" fontAlgn="b"/>
                      <a:r>
                        <a:rPr lang="es-MX" sz="1100" b="0" i="0" u="none" strike="noStrike" dirty="0">
                          <a:solidFill>
                            <a:srgbClr val="000000"/>
                          </a:solidFill>
                          <a:effectLst/>
                          <a:latin typeface="Arial"/>
                        </a:rPr>
                        <a:t>10%</a:t>
                      </a:r>
                    </a:p>
                  </a:txBody>
                  <a:tcPr marL="90000" marR="90000" marT="0" marB="0" anchor="ctr">
                    <a:lnL>
                      <a:noFill/>
                    </a:lnL>
                    <a:lnR>
                      <a:noFill/>
                    </a:lnR>
                    <a:lnT>
                      <a:noFill/>
                    </a:lnT>
                    <a:lnB>
                      <a:noFill/>
                    </a:lnB>
                    <a:noFill/>
                  </a:tcPr>
                </a:tc>
              </a:tr>
              <a:tr h="301732">
                <a:tc>
                  <a:txBody>
                    <a:bodyPr/>
                    <a:lstStyle/>
                    <a:p>
                      <a:pPr algn="l" fontAlgn="b"/>
                      <a:r>
                        <a:rPr lang="es-MX" sz="1100" b="0" i="0" u="none" strike="noStrike" dirty="0">
                          <a:solidFill>
                            <a:srgbClr val="000000"/>
                          </a:solidFill>
                          <a:effectLst/>
                          <a:latin typeface="Arial"/>
                        </a:rPr>
                        <a:t>Apoyar a estudiantes con descuentos en transporte</a:t>
                      </a:r>
                    </a:p>
                  </a:txBody>
                  <a:tcPr marL="90000" marR="90000" marT="0" marB="0" anchor="ctr">
                    <a:lnL>
                      <a:noFill/>
                    </a:lnL>
                    <a:lnR>
                      <a:noFill/>
                    </a:lnR>
                    <a:lnT>
                      <a:noFill/>
                    </a:lnT>
                    <a:lnB>
                      <a:noFill/>
                    </a:lnB>
                    <a:solidFill>
                      <a:srgbClr val="FFFF99"/>
                    </a:solidFill>
                  </a:tcPr>
                </a:tc>
                <a:tc>
                  <a:txBody>
                    <a:bodyPr/>
                    <a:lstStyle/>
                    <a:p>
                      <a:pPr algn="ctr" fontAlgn="b"/>
                      <a:r>
                        <a:rPr lang="es-MX" sz="1100" b="0" i="0" u="none" strike="noStrike" dirty="0">
                          <a:solidFill>
                            <a:srgbClr val="000000"/>
                          </a:solidFill>
                          <a:effectLst/>
                          <a:latin typeface="Arial"/>
                        </a:rPr>
                        <a:t>5%</a:t>
                      </a:r>
                    </a:p>
                  </a:txBody>
                  <a:tcPr marL="90000" marR="90000" marT="0" marB="0" anchor="ctr">
                    <a:lnL>
                      <a:noFill/>
                    </a:lnL>
                    <a:lnR>
                      <a:noFill/>
                    </a:lnR>
                    <a:lnT>
                      <a:noFill/>
                    </a:lnT>
                    <a:lnB>
                      <a:noFill/>
                    </a:lnB>
                    <a:solidFill>
                      <a:srgbClr val="FFFF99"/>
                    </a:solidFill>
                  </a:tcPr>
                </a:tc>
              </a:tr>
              <a:tr h="301732">
                <a:tc>
                  <a:txBody>
                    <a:bodyPr/>
                    <a:lstStyle/>
                    <a:p>
                      <a:pPr algn="l" fontAlgn="b"/>
                      <a:r>
                        <a:rPr lang="es-MX" sz="1100" b="0" i="0" u="none" strike="noStrike" dirty="0">
                          <a:solidFill>
                            <a:srgbClr val="000000"/>
                          </a:solidFill>
                          <a:effectLst/>
                          <a:latin typeface="Arial"/>
                        </a:rPr>
                        <a:t>Conocer los retos del estado</a:t>
                      </a:r>
                    </a:p>
                  </a:txBody>
                  <a:tcPr marL="90000" marR="90000" marT="0" marB="0" anchor="ctr">
                    <a:lnL>
                      <a:noFill/>
                    </a:lnL>
                    <a:lnR>
                      <a:noFill/>
                    </a:lnR>
                    <a:lnT>
                      <a:noFill/>
                    </a:lnT>
                    <a:lnB>
                      <a:noFill/>
                    </a:lnB>
                    <a:noFill/>
                  </a:tcPr>
                </a:tc>
                <a:tc>
                  <a:txBody>
                    <a:bodyPr/>
                    <a:lstStyle/>
                    <a:p>
                      <a:pPr algn="ctr" fontAlgn="b"/>
                      <a:r>
                        <a:rPr lang="es-MX" sz="1100" b="0" i="0" u="none" strike="noStrike" dirty="0">
                          <a:solidFill>
                            <a:srgbClr val="000000"/>
                          </a:solidFill>
                          <a:effectLst/>
                          <a:latin typeface="Arial"/>
                        </a:rPr>
                        <a:t>5%</a:t>
                      </a:r>
                    </a:p>
                  </a:txBody>
                  <a:tcPr marL="90000" marR="90000" marT="0" marB="0" anchor="ctr">
                    <a:lnL>
                      <a:noFill/>
                    </a:lnL>
                    <a:lnR>
                      <a:noFill/>
                    </a:lnR>
                    <a:lnT>
                      <a:noFill/>
                    </a:lnT>
                    <a:lnB>
                      <a:noFill/>
                    </a:lnB>
                    <a:noFill/>
                  </a:tcPr>
                </a:tc>
              </a:tr>
              <a:tr h="301732">
                <a:tc>
                  <a:txBody>
                    <a:bodyPr/>
                    <a:lstStyle/>
                    <a:p>
                      <a:pPr algn="l" fontAlgn="b"/>
                      <a:r>
                        <a:rPr lang="es-MX" sz="1100" b="0" i="0" u="none" strike="noStrike" dirty="0">
                          <a:solidFill>
                            <a:srgbClr val="000000"/>
                          </a:solidFill>
                          <a:effectLst/>
                          <a:latin typeface="Arial"/>
                        </a:rPr>
                        <a:t>Dedicarse a la tarea de gobernar</a:t>
                      </a:r>
                    </a:p>
                  </a:txBody>
                  <a:tcPr marL="90000" marR="90000" marT="0" marB="0" anchor="ctr">
                    <a:lnL>
                      <a:noFill/>
                    </a:lnL>
                    <a:lnR>
                      <a:noFill/>
                    </a:lnR>
                    <a:lnT>
                      <a:noFill/>
                    </a:lnT>
                    <a:lnB>
                      <a:noFill/>
                    </a:lnB>
                    <a:solidFill>
                      <a:srgbClr val="FFFF99"/>
                    </a:solidFill>
                  </a:tcPr>
                </a:tc>
                <a:tc>
                  <a:txBody>
                    <a:bodyPr/>
                    <a:lstStyle/>
                    <a:p>
                      <a:pPr algn="ctr" fontAlgn="b"/>
                      <a:r>
                        <a:rPr lang="es-MX" sz="1100" b="0" i="0" u="none" strike="noStrike" dirty="0">
                          <a:solidFill>
                            <a:srgbClr val="000000"/>
                          </a:solidFill>
                          <a:effectLst/>
                          <a:latin typeface="Arial"/>
                        </a:rPr>
                        <a:t>5%</a:t>
                      </a:r>
                    </a:p>
                  </a:txBody>
                  <a:tcPr marL="90000" marR="90000" marT="0" marB="0" anchor="ctr">
                    <a:lnL>
                      <a:noFill/>
                    </a:lnL>
                    <a:lnR>
                      <a:noFill/>
                    </a:lnR>
                    <a:lnT>
                      <a:noFill/>
                    </a:lnT>
                    <a:lnB>
                      <a:noFill/>
                    </a:lnB>
                    <a:solidFill>
                      <a:srgbClr val="FFFF99"/>
                    </a:solidFill>
                  </a:tcPr>
                </a:tc>
              </a:tr>
              <a:tr h="437970">
                <a:tc>
                  <a:txBody>
                    <a:bodyPr/>
                    <a:lstStyle/>
                    <a:p>
                      <a:pPr algn="l" fontAlgn="b"/>
                      <a:r>
                        <a:rPr lang="es-MX" sz="1100" b="0" i="0" u="none" strike="noStrike" dirty="0">
                          <a:solidFill>
                            <a:srgbClr val="000000"/>
                          </a:solidFill>
                          <a:effectLst/>
                          <a:latin typeface="Arial"/>
                        </a:rPr>
                        <a:t>Diseñar el programa de Gobierno junto con los sectores privados</a:t>
                      </a:r>
                    </a:p>
                  </a:txBody>
                  <a:tcPr marL="90000" marR="90000" marT="0" marB="0" anchor="ctr">
                    <a:lnL>
                      <a:noFill/>
                    </a:lnL>
                    <a:lnR>
                      <a:noFill/>
                    </a:lnR>
                    <a:lnT>
                      <a:noFill/>
                    </a:lnT>
                    <a:lnB>
                      <a:noFill/>
                    </a:lnB>
                    <a:noFill/>
                  </a:tcPr>
                </a:tc>
                <a:tc>
                  <a:txBody>
                    <a:bodyPr/>
                    <a:lstStyle/>
                    <a:p>
                      <a:pPr algn="ctr" fontAlgn="b"/>
                      <a:r>
                        <a:rPr lang="es-MX" sz="1100" b="0" i="0" u="none" strike="noStrike" dirty="0">
                          <a:solidFill>
                            <a:srgbClr val="000000"/>
                          </a:solidFill>
                          <a:effectLst/>
                          <a:latin typeface="Arial"/>
                        </a:rPr>
                        <a:t>5%</a:t>
                      </a:r>
                    </a:p>
                  </a:txBody>
                  <a:tcPr marL="90000" marR="90000" marT="0" marB="0" anchor="ctr">
                    <a:lnL>
                      <a:noFill/>
                    </a:lnL>
                    <a:lnR>
                      <a:noFill/>
                    </a:lnR>
                    <a:lnT>
                      <a:noFill/>
                    </a:lnT>
                    <a:lnB>
                      <a:noFill/>
                    </a:lnB>
                    <a:noFill/>
                  </a:tcPr>
                </a:tc>
              </a:tr>
              <a:tr h="437970">
                <a:tc>
                  <a:txBody>
                    <a:bodyPr/>
                    <a:lstStyle/>
                    <a:p>
                      <a:pPr algn="l" fontAlgn="b"/>
                      <a:r>
                        <a:rPr lang="es-MX" sz="1100" b="0" i="0" u="none" strike="noStrike" dirty="0">
                          <a:solidFill>
                            <a:srgbClr val="000000"/>
                          </a:solidFill>
                          <a:effectLst/>
                          <a:latin typeface="Arial"/>
                        </a:rPr>
                        <a:t>Enfocar sus políticas a solucionar </a:t>
                      </a:r>
                      <a:r>
                        <a:rPr lang="es-MX" sz="1100" b="0" i="0" u="none" strike="noStrike" dirty="0" smtClean="0">
                          <a:solidFill>
                            <a:srgbClr val="000000"/>
                          </a:solidFill>
                          <a:effectLst/>
                          <a:latin typeface="Arial"/>
                        </a:rPr>
                        <a:t>problemas </a:t>
                      </a:r>
                      <a:r>
                        <a:rPr lang="es-MX" sz="1100" b="0" i="0" u="none" strike="noStrike" dirty="0">
                          <a:solidFill>
                            <a:srgbClr val="000000"/>
                          </a:solidFill>
                          <a:effectLst/>
                          <a:latin typeface="Arial"/>
                        </a:rPr>
                        <a:t>del estado</a:t>
                      </a:r>
                    </a:p>
                  </a:txBody>
                  <a:tcPr marL="90000" marR="90000" marT="0" marB="0" anchor="ctr">
                    <a:lnL>
                      <a:noFill/>
                    </a:lnL>
                    <a:lnR>
                      <a:noFill/>
                    </a:lnR>
                    <a:lnT>
                      <a:noFill/>
                    </a:lnT>
                    <a:lnB>
                      <a:noFill/>
                    </a:lnB>
                    <a:solidFill>
                      <a:srgbClr val="FFFF99"/>
                    </a:solidFill>
                  </a:tcPr>
                </a:tc>
                <a:tc>
                  <a:txBody>
                    <a:bodyPr/>
                    <a:lstStyle/>
                    <a:p>
                      <a:pPr algn="ctr" fontAlgn="b"/>
                      <a:r>
                        <a:rPr lang="es-MX" sz="1100" b="0" i="0" u="none" strike="noStrike" dirty="0">
                          <a:solidFill>
                            <a:srgbClr val="000000"/>
                          </a:solidFill>
                          <a:effectLst/>
                          <a:latin typeface="Arial"/>
                        </a:rPr>
                        <a:t>5%</a:t>
                      </a:r>
                    </a:p>
                  </a:txBody>
                  <a:tcPr marL="90000" marR="90000" marT="0" marB="0" anchor="ctr">
                    <a:lnL>
                      <a:noFill/>
                    </a:lnL>
                    <a:lnR>
                      <a:noFill/>
                    </a:lnR>
                    <a:lnT>
                      <a:noFill/>
                    </a:lnT>
                    <a:lnB>
                      <a:noFill/>
                    </a:lnB>
                    <a:solidFill>
                      <a:srgbClr val="FFFF99"/>
                    </a:solidFill>
                  </a:tcPr>
                </a:tc>
              </a:tr>
              <a:tr h="165494">
                <a:tc>
                  <a:txBody>
                    <a:bodyPr/>
                    <a:lstStyle/>
                    <a:p>
                      <a:pPr algn="l" fontAlgn="b"/>
                      <a:r>
                        <a:rPr lang="es-MX" sz="1100" b="0" i="0" u="none" strike="noStrike" dirty="0">
                          <a:solidFill>
                            <a:srgbClr val="000000"/>
                          </a:solidFill>
                          <a:effectLst/>
                          <a:latin typeface="Arial"/>
                        </a:rPr>
                        <a:t>Generar empleos</a:t>
                      </a:r>
                    </a:p>
                  </a:txBody>
                  <a:tcPr marL="90000" marR="90000" marT="0" marB="0" anchor="ctr">
                    <a:lnL>
                      <a:noFill/>
                    </a:lnL>
                    <a:lnR>
                      <a:noFill/>
                    </a:lnR>
                    <a:lnT>
                      <a:noFill/>
                    </a:lnT>
                    <a:lnB>
                      <a:noFill/>
                    </a:lnB>
                    <a:noFill/>
                  </a:tcPr>
                </a:tc>
                <a:tc>
                  <a:txBody>
                    <a:bodyPr/>
                    <a:lstStyle/>
                    <a:p>
                      <a:pPr algn="ctr" fontAlgn="b"/>
                      <a:r>
                        <a:rPr lang="es-MX" sz="1100" b="0" i="0" u="none" strike="noStrike" dirty="0">
                          <a:solidFill>
                            <a:srgbClr val="000000"/>
                          </a:solidFill>
                          <a:effectLst/>
                          <a:latin typeface="Arial"/>
                        </a:rPr>
                        <a:t>5%</a:t>
                      </a:r>
                    </a:p>
                  </a:txBody>
                  <a:tcPr marL="90000" marR="90000" marT="0" marB="0" anchor="ctr">
                    <a:lnL>
                      <a:noFill/>
                    </a:lnL>
                    <a:lnR>
                      <a:noFill/>
                    </a:lnR>
                    <a:lnT>
                      <a:noFill/>
                    </a:lnT>
                    <a:lnB>
                      <a:noFill/>
                    </a:lnB>
                    <a:noFill/>
                  </a:tcPr>
                </a:tc>
              </a:tr>
              <a:tr h="301732">
                <a:tc>
                  <a:txBody>
                    <a:bodyPr/>
                    <a:lstStyle/>
                    <a:p>
                      <a:pPr algn="l" fontAlgn="b"/>
                      <a:r>
                        <a:rPr lang="es-MX" sz="1100" b="0" i="0" u="none" strike="noStrike" dirty="0">
                          <a:solidFill>
                            <a:srgbClr val="000000"/>
                          </a:solidFill>
                          <a:effectLst/>
                          <a:latin typeface="Arial"/>
                        </a:rPr>
                        <a:t>Impulsar el desarrollo Estatal</a:t>
                      </a:r>
                    </a:p>
                  </a:txBody>
                  <a:tcPr marL="90000" marR="90000" marT="0" marB="0" anchor="ctr">
                    <a:lnL>
                      <a:noFill/>
                    </a:lnL>
                    <a:lnR>
                      <a:noFill/>
                    </a:lnR>
                    <a:lnT>
                      <a:noFill/>
                    </a:lnT>
                    <a:lnB>
                      <a:noFill/>
                    </a:lnB>
                    <a:solidFill>
                      <a:srgbClr val="FFFF99"/>
                    </a:solidFill>
                  </a:tcPr>
                </a:tc>
                <a:tc>
                  <a:txBody>
                    <a:bodyPr/>
                    <a:lstStyle/>
                    <a:p>
                      <a:pPr algn="ctr" fontAlgn="b"/>
                      <a:r>
                        <a:rPr lang="es-MX" sz="1100" b="0" i="0" u="none" strike="noStrike" dirty="0">
                          <a:solidFill>
                            <a:srgbClr val="000000"/>
                          </a:solidFill>
                          <a:effectLst/>
                          <a:latin typeface="Arial"/>
                        </a:rPr>
                        <a:t>5%</a:t>
                      </a:r>
                    </a:p>
                  </a:txBody>
                  <a:tcPr marL="90000" marR="90000" marT="0" marB="0" anchor="ctr">
                    <a:lnL>
                      <a:noFill/>
                    </a:lnL>
                    <a:lnR>
                      <a:noFill/>
                    </a:lnR>
                    <a:lnT>
                      <a:noFill/>
                    </a:lnT>
                    <a:lnB>
                      <a:noFill/>
                    </a:lnB>
                    <a:solidFill>
                      <a:srgbClr val="FFFF99"/>
                    </a:solidFill>
                  </a:tcPr>
                </a:tc>
              </a:tr>
              <a:tr h="165494">
                <a:tc>
                  <a:txBody>
                    <a:bodyPr/>
                    <a:lstStyle/>
                    <a:p>
                      <a:pPr algn="l" fontAlgn="b"/>
                      <a:r>
                        <a:rPr lang="es-MX" sz="1100" b="0" i="0" u="none" strike="noStrike" dirty="0">
                          <a:solidFill>
                            <a:srgbClr val="000000"/>
                          </a:solidFill>
                          <a:effectLst/>
                          <a:latin typeface="Arial"/>
                        </a:rPr>
                        <a:t>Mejorar la educación</a:t>
                      </a:r>
                    </a:p>
                  </a:txBody>
                  <a:tcPr marL="90000" marR="90000" marT="0" marB="0" anchor="ctr">
                    <a:lnL>
                      <a:noFill/>
                    </a:lnL>
                    <a:lnR>
                      <a:noFill/>
                    </a:lnR>
                    <a:lnT>
                      <a:noFill/>
                    </a:lnT>
                    <a:lnB>
                      <a:noFill/>
                    </a:lnB>
                    <a:noFill/>
                  </a:tcPr>
                </a:tc>
                <a:tc>
                  <a:txBody>
                    <a:bodyPr/>
                    <a:lstStyle/>
                    <a:p>
                      <a:pPr algn="ctr" fontAlgn="b"/>
                      <a:r>
                        <a:rPr lang="es-MX" sz="1100" b="0" i="0" u="none" strike="noStrike" dirty="0">
                          <a:solidFill>
                            <a:srgbClr val="000000"/>
                          </a:solidFill>
                          <a:effectLst/>
                          <a:latin typeface="Arial"/>
                        </a:rPr>
                        <a:t>5%</a:t>
                      </a:r>
                    </a:p>
                  </a:txBody>
                  <a:tcPr marL="90000" marR="90000" marT="0" marB="0" anchor="ctr">
                    <a:lnL>
                      <a:noFill/>
                    </a:lnL>
                    <a:lnR>
                      <a:noFill/>
                    </a:lnR>
                    <a:lnT>
                      <a:noFill/>
                    </a:lnT>
                    <a:lnB>
                      <a:noFill/>
                    </a:lnB>
                    <a:noFill/>
                  </a:tcPr>
                </a:tc>
              </a:tr>
              <a:tr h="301732">
                <a:tc>
                  <a:txBody>
                    <a:bodyPr/>
                    <a:lstStyle/>
                    <a:p>
                      <a:pPr algn="l" fontAlgn="b"/>
                      <a:r>
                        <a:rPr lang="es-MX" sz="1100" b="0" i="0" u="none" strike="noStrike" dirty="0">
                          <a:solidFill>
                            <a:srgbClr val="000000"/>
                          </a:solidFill>
                          <a:effectLst/>
                          <a:latin typeface="Arial"/>
                        </a:rPr>
                        <a:t>Reconstruir las instituciones</a:t>
                      </a:r>
                    </a:p>
                  </a:txBody>
                  <a:tcPr marL="90000" marR="90000" marT="0" marB="0" anchor="ctr">
                    <a:lnL>
                      <a:noFill/>
                    </a:lnL>
                    <a:lnR>
                      <a:noFill/>
                    </a:lnR>
                    <a:lnT>
                      <a:noFill/>
                    </a:lnT>
                    <a:lnB>
                      <a:noFill/>
                    </a:lnB>
                    <a:solidFill>
                      <a:srgbClr val="FFFF99"/>
                    </a:solidFill>
                  </a:tcPr>
                </a:tc>
                <a:tc>
                  <a:txBody>
                    <a:bodyPr/>
                    <a:lstStyle/>
                    <a:p>
                      <a:pPr algn="ctr" fontAlgn="b"/>
                      <a:r>
                        <a:rPr lang="es-MX" sz="1100" b="0" i="0" u="none" strike="noStrike" dirty="0">
                          <a:solidFill>
                            <a:srgbClr val="000000"/>
                          </a:solidFill>
                          <a:effectLst/>
                          <a:latin typeface="Arial"/>
                        </a:rPr>
                        <a:t>5%</a:t>
                      </a:r>
                    </a:p>
                  </a:txBody>
                  <a:tcPr marL="90000" marR="90000" marT="0" marB="0" anchor="ctr">
                    <a:lnL>
                      <a:noFill/>
                    </a:lnL>
                    <a:lnR>
                      <a:noFill/>
                    </a:lnR>
                    <a:lnT>
                      <a:noFill/>
                    </a:lnT>
                    <a:lnB>
                      <a:noFill/>
                    </a:lnB>
                    <a:solidFill>
                      <a:srgbClr val="FFFF99"/>
                    </a:solidFill>
                  </a:tcPr>
                </a:tc>
              </a:tr>
              <a:tr h="301732">
                <a:tc>
                  <a:txBody>
                    <a:bodyPr/>
                    <a:lstStyle/>
                    <a:p>
                      <a:pPr algn="l" fontAlgn="b"/>
                      <a:r>
                        <a:rPr lang="es-MX" sz="1100" b="0" i="0" u="none" strike="noStrike" dirty="0">
                          <a:solidFill>
                            <a:srgbClr val="000000"/>
                          </a:solidFill>
                          <a:effectLst/>
                          <a:latin typeface="Arial"/>
                        </a:rPr>
                        <a:t>Tener instituciones más fuertes</a:t>
                      </a:r>
                    </a:p>
                  </a:txBody>
                  <a:tcPr marL="90000" marR="90000" marT="0" marB="0" anchor="ctr">
                    <a:lnL>
                      <a:noFill/>
                    </a:lnL>
                    <a:lnR>
                      <a:noFill/>
                    </a:lnR>
                    <a:lnT>
                      <a:noFill/>
                    </a:lnT>
                    <a:lnB>
                      <a:noFill/>
                    </a:lnB>
                    <a:noFill/>
                  </a:tcPr>
                </a:tc>
                <a:tc>
                  <a:txBody>
                    <a:bodyPr/>
                    <a:lstStyle/>
                    <a:p>
                      <a:pPr algn="ctr" fontAlgn="b"/>
                      <a:r>
                        <a:rPr lang="es-MX" sz="1100" b="0" i="0" u="none" strike="noStrike" dirty="0">
                          <a:solidFill>
                            <a:srgbClr val="000000"/>
                          </a:solidFill>
                          <a:effectLst/>
                          <a:latin typeface="Arial"/>
                        </a:rPr>
                        <a:t>5%</a:t>
                      </a:r>
                    </a:p>
                  </a:txBody>
                  <a:tcPr marL="90000" marR="90000" marT="0" marB="0" anchor="ctr">
                    <a:lnL>
                      <a:noFill/>
                    </a:lnL>
                    <a:lnR>
                      <a:noFill/>
                    </a:lnR>
                    <a:lnT>
                      <a:noFill/>
                    </a:lnT>
                    <a:lnB>
                      <a:noFill/>
                    </a:lnB>
                    <a:noFill/>
                  </a:tcPr>
                </a:tc>
              </a:tr>
              <a:tr h="301732">
                <a:tc>
                  <a:txBody>
                    <a:bodyPr/>
                    <a:lstStyle/>
                    <a:p>
                      <a:pPr algn="l" fontAlgn="b"/>
                      <a:r>
                        <a:rPr lang="es-MX" sz="1100" b="0" i="0" u="none" strike="noStrike" dirty="0">
                          <a:solidFill>
                            <a:srgbClr val="000000"/>
                          </a:solidFill>
                          <a:effectLst/>
                          <a:latin typeface="Arial"/>
                        </a:rPr>
                        <a:t>Transparencia y rendición de cuentas</a:t>
                      </a:r>
                    </a:p>
                  </a:txBody>
                  <a:tcPr marL="90000" marR="90000" marT="0" marB="0" anchor="ctr">
                    <a:lnL>
                      <a:noFill/>
                    </a:lnL>
                    <a:lnR>
                      <a:noFill/>
                    </a:lnR>
                    <a:lnT>
                      <a:noFill/>
                    </a:lnT>
                    <a:lnB w="12700" cap="flat" cmpd="sng" algn="ctr">
                      <a:solidFill>
                        <a:schemeClr val="tx1">
                          <a:lumMod val="50000"/>
                        </a:schemeClr>
                      </a:solidFill>
                      <a:prstDash val="solid"/>
                      <a:round/>
                      <a:headEnd type="none" w="med" len="med"/>
                      <a:tailEnd type="none" w="med" len="med"/>
                    </a:lnB>
                    <a:solidFill>
                      <a:srgbClr val="FFFF99"/>
                    </a:solidFill>
                  </a:tcPr>
                </a:tc>
                <a:tc>
                  <a:txBody>
                    <a:bodyPr/>
                    <a:lstStyle/>
                    <a:p>
                      <a:pPr algn="ctr" fontAlgn="b"/>
                      <a:r>
                        <a:rPr lang="es-MX" sz="1100" b="0" i="0" u="none" strike="noStrike" dirty="0">
                          <a:solidFill>
                            <a:srgbClr val="000000"/>
                          </a:solidFill>
                          <a:effectLst/>
                          <a:latin typeface="Arial"/>
                        </a:rPr>
                        <a:t>5%</a:t>
                      </a:r>
                    </a:p>
                  </a:txBody>
                  <a:tcPr marL="90000" marR="90000" marT="0" marB="0" anchor="ctr">
                    <a:lnL>
                      <a:noFill/>
                    </a:lnL>
                    <a:lnR>
                      <a:noFill/>
                    </a:lnR>
                    <a:lnT>
                      <a:noFill/>
                    </a:lnT>
                    <a:lnB w="12700" cap="flat" cmpd="sng" algn="ctr">
                      <a:solidFill>
                        <a:schemeClr val="tx1">
                          <a:lumMod val="50000"/>
                        </a:schemeClr>
                      </a:solidFill>
                      <a:prstDash val="solid"/>
                      <a:round/>
                      <a:headEnd type="none" w="med" len="med"/>
                      <a:tailEnd type="none" w="med" len="med"/>
                    </a:lnB>
                    <a:solidFill>
                      <a:srgbClr val="FFFF99"/>
                    </a:solidFill>
                  </a:tcPr>
                </a:tc>
              </a:tr>
            </a:tbl>
          </a:graphicData>
        </a:graphic>
      </p:graphicFrame>
      <p:sp>
        <p:nvSpPr>
          <p:cNvPr id="9" name="8 CuadroTexto"/>
          <p:cNvSpPr txBox="1"/>
          <p:nvPr/>
        </p:nvSpPr>
        <p:spPr>
          <a:xfrm>
            <a:off x="1259632" y="824588"/>
            <a:ext cx="6912768" cy="461665"/>
          </a:xfrm>
          <a:prstGeom prst="rect">
            <a:avLst/>
          </a:prstGeom>
          <a:noFill/>
        </p:spPr>
        <p:txBody>
          <a:bodyPr wrap="square" rtlCol="0">
            <a:spAutoFit/>
          </a:bodyPr>
          <a:lstStyle/>
          <a:p>
            <a:pPr algn="ctr"/>
            <a:r>
              <a:rPr lang="es-MX" sz="1200" b="1" dirty="0"/>
              <a:t>¿Cuál opina que debe ser la principal tarea del próximo gobierno estatal</a:t>
            </a:r>
            <a:r>
              <a:rPr lang="es-MX" sz="1200" b="1" dirty="0" smtClean="0"/>
              <a:t>?</a:t>
            </a:r>
          </a:p>
          <a:p>
            <a:pPr algn="ctr"/>
            <a:r>
              <a:rPr lang="es-MX" sz="1100" dirty="0" smtClean="0"/>
              <a:t>(% de cada grupo de entrevistados)</a:t>
            </a:r>
            <a:endParaRPr lang="es-MX" sz="1100" dirty="0"/>
          </a:p>
        </p:txBody>
      </p:sp>
      <p:graphicFrame>
        <p:nvGraphicFramePr>
          <p:cNvPr id="10" name="9 Tabla"/>
          <p:cNvGraphicFramePr>
            <a:graphicFrameLocks noGrp="1"/>
          </p:cNvGraphicFramePr>
          <p:nvPr>
            <p:extLst>
              <p:ext uri="{D42A27DB-BD31-4B8C-83A1-F6EECF244321}">
                <p14:modId xmlns:p14="http://schemas.microsoft.com/office/powerpoint/2010/main" val="222595775"/>
              </p:ext>
            </p:extLst>
          </p:nvPr>
        </p:nvGraphicFramePr>
        <p:xfrm>
          <a:off x="6176696" y="4293096"/>
          <a:ext cx="2571768" cy="2205200"/>
        </p:xfrm>
        <a:graphic>
          <a:graphicData uri="http://schemas.openxmlformats.org/drawingml/2006/table">
            <a:tbl>
              <a:tblPr/>
              <a:tblGrid>
                <a:gridCol w="1822038"/>
                <a:gridCol w="749730"/>
              </a:tblGrid>
              <a:tr h="290646">
                <a:tc>
                  <a:txBody>
                    <a:bodyPr/>
                    <a:lstStyle/>
                    <a:p>
                      <a:pPr algn="l" fontAlgn="b"/>
                      <a:r>
                        <a:rPr lang="es-MX" sz="1200" b="1" i="0" u="none" strike="noStrike" dirty="0" smtClean="0">
                          <a:solidFill>
                            <a:schemeClr val="tx1"/>
                          </a:solidFill>
                          <a:latin typeface="Arial" pitchFamily="34" charset="0"/>
                          <a:cs typeface="Arial" pitchFamily="34" charset="0"/>
                        </a:rPr>
                        <a:t>Académicos</a:t>
                      </a:r>
                      <a:endParaRPr lang="es-ES" sz="1200" b="1" i="0" u="none" strike="noStrike" dirty="0">
                        <a:solidFill>
                          <a:schemeClr val="tx1"/>
                        </a:solidFill>
                        <a:latin typeface="Arial" pitchFamily="34" charset="0"/>
                        <a:cs typeface="Arial" pitchFamily="34" charset="0"/>
                      </a:endParaRPr>
                    </a:p>
                  </a:txBody>
                  <a:tcPr marL="90000" marR="90000" marT="46800" marB="46800" anchor="ctr">
                    <a:lnL>
                      <a:noFill/>
                    </a:lnL>
                    <a:lnR>
                      <a:noFill/>
                    </a:lnR>
                    <a:lnT>
                      <a:noFill/>
                    </a:lnT>
                    <a:lnB>
                      <a:noFill/>
                    </a:lnB>
                    <a:solidFill>
                      <a:srgbClr val="C00000"/>
                    </a:solidFill>
                  </a:tcPr>
                </a:tc>
                <a:tc>
                  <a:txBody>
                    <a:bodyPr/>
                    <a:lstStyle/>
                    <a:p>
                      <a:pPr algn="ctr" fontAlgn="b"/>
                      <a:r>
                        <a:rPr lang="es-MX" sz="1200" b="1" i="0" u="none" strike="noStrike" dirty="0" smtClean="0">
                          <a:solidFill>
                            <a:schemeClr val="tx1"/>
                          </a:solidFill>
                          <a:latin typeface="Arial" pitchFamily="34" charset="0"/>
                          <a:cs typeface="Arial" pitchFamily="34" charset="0"/>
                        </a:rPr>
                        <a:t>%</a:t>
                      </a:r>
                      <a:endParaRPr lang="es-ES" sz="1200" b="1" i="0" u="none" strike="noStrike" dirty="0">
                        <a:solidFill>
                          <a:schemeClr val="tx1"/>
                        </a:solidFill>
                        <a:latin typeface="Arial" pitchFamily="34" charset="0"/>
                        <a:cs typeface="Arial" pitchFamily="34" charset="0"/>
                      </a:endParaRPr>
                    </a:p>
                  </a:txBody>
                  <a:tcPr marL="90000" marR="90000" marT="46800" marB="46800" anchor="ctr">
                    <a:lnL>
                      <a:noFill/>
                    </a:lnL>
                    <a:lnR>
                      <a:noFill/>
                    </a:lnR>
                    <a:lnT>
                      <a:noFill/>
                    </a:lnT>
                    <a:lnB>
                      <a:noFill/>
                    </a:lnB>
                    <a:solidFill>
                      <a:srgbClr val="C00000"/>
                    </a:solidFill>
                  </a:tcPr>
                </a:tc>
              </a:tr>
              <a:tr h="200357">
                <a:tc>
                  <a:txBody>
                    <a:bodyPr/>
                    <a:lstStyle/>
                    <a:p>
                      <a:pPr algn="l" fontAlgn="b"/>
                      <a:r>
                        <a:rPr lang="es-MX" sz="1100" b="0" i="0" u="none" strike="noStrike" dirty="0">
                          <a:solidFill>
                            <a:srgbClr val="000000"/>
                          </a:solidFill>
                          <a:effectLst/>
                          <a:latin typeface="Arial"/>
                        </a:rPr>
                        <a:t>Combatir la corrupción</a:t>
                      </a:r>
                    </a:p>
                  </a:txBody>
                  <a:tcPr marL="90000" marR="90000" marT="18000" marB="18000" anchor="ctr">
                    <a:lnL>
                      <a:noFill/>
                    </a:lnL>
                    <a:lnR>
                      <a:noFill/>
                    </a:lnR>
                    <a:lnT>
                      <a:noFill/>
                    </a:lnT>
                    <a:lnB>
                      <a:noFill/>
                    </a:lnB>
                    <a:noFill/>
                  </a:tcPr>
                </a:tc>
                <a:tc>
                  <a:txBody>
                    <a:bodyPr/>
                    <a:lstStyle/>
                    <a:p>
                      <a:pPr algn="ctr" fontAlgn="b"/>
                      <a:r>
                        <a:rPr lang="es-MX" sz="1100" b="0" i="0" u="none" strike="noStrike" dirty="0">
                          <a:solidFill>
                            <a:srgbClr val="000000"/>
                          </a:solidFill>
                          <a:effectLst/>
                          <a:latin typeface="Arial"/>
                        </a:rPr>
                        <a:t>17%</a:t>
                      </a:r>
                    </a:p>
                  </a:txBody>
                  <a:tcPr marL="90000" marR="90000" marT="18000" marB="18000" anchor="ctr">
                    <a:lnL>
                      <a:noFill/>
                    </a:lnL>
                    <a:lnR>
                      <a:noFill/>
                    </a:lnR>
                    <a:lnT>
                      <a:noFill/>
                    </a:lnT>
                    <a:lnB>
                      <a:noFill/>
                    </a:lnB>
                    <a:noFill/>
                  </a:tcPr>
                </a:tc>
              </a:tr>
              <a:tr h="225794">
                <a:tc>
                  <a:txBody>
                    <a:bodyPr/>
                    <a:lstStyle/>
                    <a:p>
                      <a:pPr algn="l" fontAlgn="b"/>
                      <a:r>
                        <a:rPr lang="es-MX" sz="1100" b="0" i="0" u="none" strike="noStrike" dirty="0">
                          <a:solidFill>
                            <a:srgbClr val="000000"/>
                          </a:solidFill>
                          <a:effectLst/>
                          <a:latin typeface="Arial"/>
                        </a:rPr>
                        <a:t>Garantizar la seguridad</a:t>
                      </a:r>
                    </a:p>
                  </a:txBody>
                  <a:tcPr marL="90000" marR="90000" marT="18000" marB="18000" anchor="ctr">
                    <a:lnL>
                      <a:noFill/>
                    </a:lnL>
                    <a:lnR>
                      <a:noFill/>
                    </a:lnR>
                    <a:lnT>
                      <a:noFill/>
                    </a:lnT>
                    <a:lnB>
                      <a:noFill/>
                    </a:lnB>
                    <a:solidFill>
                      <a:srgbClr val="FFFF99"/>
                    </a:solidFill>
                  </a:tcPr>
                </a:tc>
                <a:tc>
                  <a:txBody>
                    <a:bodyPr/>
                    <a:lstStyle/>
                    <a:p>
                      <a:pPr algn="ctr" fontAlgn="b"/>
                      <a:r>
                        <a:rPr lang="es-MX" sz="1100" b="0" i="0" u="none" strike="noStrike" dirty="0">
                          <a:solidFill>
                            <a:srgbClr val="000000"/>
                          </a:solidFill>
                          <a:effectLst/>
                          <a:latin typeface="Arial"/>
                        </a:rPr>
                        <a:t>17%</a:t>
                      </a:r>
                    </a:p>
                  </a:txBody>
                  <a:tcPr marL="90000" marR="90000" marT="18000" marB="18000" anchor="ctr">
                    <a:lnL>
                      <a:noFill/>
                    </a:lnL>
                    <a:lnR>
                      <a:noFill/>
                    </a:lnR>
                    <a:lnT>
                      <a:noFill/>
                    </a:lnT>
                    <a:lnB>
                      <a:noFill/>
                    </a:lnB>
                    <a:solidFill>
                      <a:srgbClr val="FFFF99"/>
                    </a:solidFill>
                  </a:tcPr>
                </a:tc>
              </a:tr>
              <a:tr h="311558">
                <a:tc>
                  <a:txBody>
                    <a:bodyPr/>
                    <a:lstStyle/>
                    <a:p>
                      <a:pPr algn="l" fontAlgn="b"/>
                      <a:r>
                        <a:rPr lang="es-MX" sz="1100" b="0" i="0" u="none" strike="noStrike" dirty="0">
                          <a:solidFill>
                            <a:srgbClr val="000000"/>
                          </a:solidFill>
                          <a:effectLst/>
                          <a:latin typeface="Arial"/>
                        </a:rPr>
                        <a:t>Generar condiciones para la inversión</a:t>
                      </a:r>
                    </a:p>
                  </a:txBody>
                  <a:tcPr marL="90000" marR="90000" marT="18000" marB="18000" anchor="ctr">
                    <a:lnL>
                      <a:noFill/>
                    </a:lnL>
                    <a:lnR>
                      <a:noFill/>
                    </a:lnR>
                    <a:lnT>
                      <a:noFill/>
                    </a:lnT>
                    <a:lnB>
                      <a:noFill/>
                    </a:lnB>
                    <a:noFill/>
                  </a:tcPr>
                </a:tc>
                <a:tc>
                  <a:txBody>
                    <a:bodyPr/>
                    <a:lstStyle/>
                    <a:p>
                      <a:pPr algn="ctr" fontAlgn="b"/>
                      <a:r>
                        <a:rPr lang="es-MX" sz="1100" b="0" i="0" u="none" strike="noStrike" dirty="0">
                          <a:solidFill>
                            <a:srgbClr val="000000"/>
                          </a:solidFill>
                          <a:effectLst/>
                          <a:latin typeface="Arial"/>
                        </a:rPr>
                        <a:t>17%</a:t>
                      </a:r>
                    </a:p>
                  </a:txBody>
                  <a:tcPr marL="90000" marR="90000" marT="18000" marB="18000" anchor="ctr">
                    <a:lnL>
                      <a:noFill/>
                    </a:lnL>
                    <a:lnR>
                      <a:noFill/>
                    </a:lnR>
                    <a:lnT>
                      <a:noFill/>
                    </a:lnT>
                    <a:lnB>
                      <a:noFill/>
                    </a:lnB>
                    <a:noFill/>
                  </a:tcPr>
                </a:tc>
              </a:tr>
              <a:tr h="311558">
                <a:tc>
                  <a:txBody>
                    <a:bodyPr/>
                    <a:lstStyle/>
                    <a:p>
                      <a:pPr algn="l" fontAlgn="b"/>
                      <a:r>
                        <a:rPr lang="es-MX" sz="1100" b="0" i="0" u="none" strike="noStrike" dirty="0">
                          <a:solidFill>
                            <a:srgbClr val="000000"/>
                          </a:solidFill>
                          <a:effectLst/>
                          <a:latin typeface="Arial"/>
                        </a:rPr>
                        <a:t>Mejorar las vialidades de Culiacán</a:t>
                      </a:r>
                    </a:p>
                  </a:txBody>
                  <a:tcPr marL="90000" marR="90000" marT="18000" marB="18000" anchor="ctr">
                    <a:lnL>
                      <a:noFill/>
                    </a:lnL>
                    <a:lnR>
                      <a:noFill/>
                    </a:lnR>
                    <a:lnT>
                      <a:noFill/>
                    </a:lnT>
                    <a:lnB>
                      <a:noFill/>
                    </a:lnB>
                    <a:solidFill>
                      <a:srgbClr val="FFFF99"/>
                    </a:solidFill>
                  </a:tcPr>
                </a:tc>
                <a:tc>
                  <a:txBody>
                    <a:bodyPr/>
                    <a:lstStyle/>
                    <a:p>
                      <a:pPr algn="ctr" fontAlgn="b"/>
                      <a:r>
                        <a:rPr lang="es-MX" sz="1100" b="0" i="0" u="none" strike="noStrike" dirty="0">
                          <a:solidFill>
                            <a:srgbClr val="000000"/>
                          </a:solidFill>
                          <a:effectLst/>
                          <a:latin typeface="Arial"/>
                        </a:rPr>
                        <a:t>17%</a:t>
                      </a:r>
                    </a:p>
                  </a:txBody>
                  <a:tcPr marL="90000" marR="90000" marT="18000" marB="18000" anchor="ctr">
                    <a:lnL>
                      <a:noFill/>
                    </a:lnL>
                    <a:lnR>
                      <a:noFill/>
                    </a:lnR>
                    <a:lnT>
                      <a:noFill/>
                    </a:lnT>
                    <a:lnB>
                      <a:noFill/>
                    </a:lnB>
                    <a:solidFill>
                      <a:srgbClr val="FFFF99"/>
                    </a:solidFill>
                  </a:tcPr>
                </a:tc>
              </a:tr>
              <a:tr h="311558">
                <a:tc>
                  <a:txBody>
                    <a:bodyPr/>
                    <a:lstStyle/>
                    <a:p>
                      <a:pPr algn="l" fontAlgn="b"/>
                      <a:r>
                        <a:rPr lang="es-MX" sz="1100" b="0" i="0" u="none" strike="noStrike" dirty="0">
                          <a:solidFill>
                            <a:srgbClr val="000000"/>
                          </a:solidFill>
                          <a:effectLst/>
                          <a:latin typeface="Arial"/>
                        </a:rPr>
                        <a:t>Tener liderazgo responsable</a:t>
                      </a:r>
                    </a:p>
                  </a:txBody>
                  <a:tcPr marL="90000" marR="90000" marT="18000" marB="18000" anchor="ctr">
                    <a:lnL>
                      <a:noFill/>
                    </a:lnL>
                    <a:lnR>
                      <a:noFill/>
                    </a:lnR>
                    <a:lnT>
                      <a:noFill/>
                    </a:lnT>
                    <a:lnB>
                      <a:noFill/>
                    </a:lnB>
                    <a:noFill/>
                  </a:tcPr>
                </a:tc>
                <a:tc>
                  <a:txBody>
                    <a:bodyPr/>
                    <a:lstStyle/>
                    <a:p>
                      <a:pPr algn="ctr" fontAlgn="b"/>
                      <a:r>
                        <a:rPr lang="es-MX" sz="1100" b="0" i="0" u="none" strike="noStrike" dirty="0">
                          <a:solidFill>
                            <a:srgbClr val="000000"/>
                          </a:solidFill>
                          <a:effectLst/>
                          <a:latin typeface="Arial"/>
                        </a:rPr>
                        <a:t>17%</a:t>
                      </a:r>
                    </a:p>
                  </a:txBody>
                  <a:tcPr marL="90000" marR="90000" marT="18000" marB="18000" anchor="ctr">
                    <a:lnL>
                      <a:noFill/>
                    </a:lnL>
                    <a:lnR>
                      <a:noFill/>
                    </a:lnR>
                    <a:lnT>
                      <a:noFill/>
                    </a:lnT>
                    <a:lnB>
                      <a:noFill/>
                    </a:lnB>
                    <a:noFill/>
                  </a:tcPr>
                </a:tc>
              </a:tr>
              <a:tr h="311558">
                <a:tc>
                  <a:txBody>
                    <a:bodyPr/>
                    <a:lstStyle/>
                    <a:p>
                      <a:pPr algn="l" fontAlgn="b"/>
                      <a:r>
                        <a:rPr lang="es-MX" sz="1100" b="0" i="0" u="none" strike="noStrike" dirty="0">
                          <a:solidFill>
                            <a:srgbClr val="000000"/>
                          </a:solidFill>
                          <a:effectLst/>
                          <a:latin typeface="Arial"/>
                        </a:rPr>
                        <a:t>Transparencia y rendición de cuentas</a:t>
                      </a:r>
                    </a:p>
                  </a:txBody>
                  <a:tcPr marL="90000" marR="90000" marT="18000" marB="18000" anchor="ctr">
                    <a:lnL>
                      <a:noFill/>
                    </a:lnL>
                    <a:lnR>
                      <a:noFill/>
                    </a:lnR>
                    <a:lnT>
                      <a:noFill/>
                    </a:lnT>
                    <a:lnB w="12700" cap="flat" cmpd="sng" algn="ctr">
                      <a:solidFill>
                        <a:schemeClr val="tx1">
                          <a:lumMod val="50000"/>
                        </a:schemeClr>
                      </a:solidFill>
                      <a:prstDash val="solid"/>
                      <a:round/>
                      <a:headEnd type="none" w="med" len="med"/>
                      <a:tailEnd type="none" w="med" len="med"/>
                    </a:lnB>
                    <a:solidFill>
                      <a:srgbClr val="FFFF99"/>
                    </a:solidFill>
                  </a:tcPr>
                </a:tc>
                <a:tc>
                  <a:txBody>
                    <a:bodyPr/>
                    <a:lstStyle/>
                    <a:p>
                      <a:pPr algn="ctr" fontAlgn="b"/>
                      <a:r>
                        <a:rPr lang="es-MX" sz="1100" b="0" i="0" u="none" strike="noStrike" dirty="0">
                          <a:solidFill>
                            <a:srgbClr val="000000"/>
                          </a:solidFill>
                          <a:effectLst/>
                          <a:latin typeface="Arial"/>
                        </a:rPr>
                        <a:t>17%</a:t>
                      </a:r>
                    </a:p>
                  </a:txBody>
                  <a:tcPr marL="90000" marR="90000" marT="18000" marB="18000" anchor="ctr">
                    <a:lnL>
                      <a:noFill/>
                    </a:lnL>
                    <a:lnR>
                      <a:noFill/>
                    </a:lnR>
                    <a:lnT>
                      <a:noFill/>
                    </a:lnT>
                    <a:lnB w="12700" cap="flat" cmpd="sng" algn="ctr">
                      <a:solidFill>
                        <a:schemeClr val="tx1">
                          <a:lumMod val="50000"/>
                        </a:schemeClr>
                      </a:solidFill>
                      <a:prstDash val="solid"/>
                      <a:round/>
                      <a:headEnd type="none" w="med" len="med"/>
                      <a:tailEnd type="none" w="med" len="med"/>
                    </a:lnB>
                    <a:solidFill>
                      <a:srgbClr val="FFFF99"/>
                    </a:solidFill>
                  </a:tcPr>
                </a:tc>
              </a:tr>
            </a:tbl>
          </a:graphicData>
        </a:graphic>
      </p:graphicFrame>
      <p:graphicFrame>
        <p:nvGraphicFramePr>
          <p:cNvPr id="11" name="10 Tabla"/>
          <p:cNvGraphicFramePr>
            <a:graphicFrameLocks noGrp="1"/>
          </p:cNvGraphicFramePr>
          <p:nvPr>
            <p:extLst>
              <p:ext uri="{D42A27DB-BD31-4B8C-83A1-F6EECF244321}">
                <p14:modId xmlns:p14="http://schemas.microsoft.com/office/powerpoint/2010/main" val="822829151"/>
              </p:ext>
            </p:extLst>
          </p:nvPr>
        </p:nvGraphicFramePr>
        <p:xfrm>
          <a:off x="3368384" y="1556792"/>
          <a:ext cx="2571768" cy="3672407"/>
        </p:xfrm>
        <a:graphic>
          <a:graphicData uri="http://schemas.openxmlformats.org/drawingml/2006/table">
            <a:tbl>
              <a:tblPr/>
              <a:tblGrid>
                <a:gridCol w="1822038"/>
                <a:gridCol w="749730"/>
              </a:tblGrid>
              <a:tr h="395120">
                <a:tc>
                  <a:txBody>
                    <a:bodyPr/>
                    <a:lstStyle/>
                    <a:p>
                      <a:pPr algn="l" fontAlgn="b"/>
                      <a:r>
                        <a:rPr lang="es-MX" sz="1200" b="1" i="0" u="none" strike="noStrike" dirty="0" smtClean="0">
                          <a:solidFill>
                            <a:schemeClr val="tx1"/>
                          </a:solidFill>
                          <a:latin typeface="Arial" pitchFamily="34" charset="0"/>
                          <a:cs typeface="Arial" pitchFamily="34" charset="0"/>
                        </a:rPr>
                        <a:t>Instituciones</a:t>
                      </a:r>
                      <a:endParaRPr lang="es-ES" sz="1200" b="1" i="0" u="none" strike="noStrike" dirty="0">
                        <a:solidFill>
                          <a:schemeClr val="tx1"/>
                        </a:solidFill>
                        <a:latin typeface="Arial" pitchFamily="34" charset="0"/>
                        <a:cs typeface="Arial" pitchFamily="34" charset="0"/>
                      </a:endParaRPr>
                    </a:p>
                  </a:txBody>
                  <a:tcPr marL="90000" marR="90000" marT="46800" marB="46800" anchor="ctr">
                    <a:lnL>
                      <a:noFill/>
                    </a:lnL>
                    <a:lnR>
                      <a:noFill/>
                    </a:lnR>
                    <a:lnT>
                      <a:noFill/>
                    </a:lnT>
                    <a:lnB>
                      <a:noFill/>
                    </a:lnB>
                    <a:solidFill>
                      <a:srgbClr val="DA7726"/>
                    </a:solidFill>
                  </a:tcPr>
                </a:tc>
                <a:tc>
                  <a:txBody>
                    <a:bodyPr/>
                    <a:lstStyle/>
                    <a:p>
                      <a:pPr algn="ctr" fontAlgn="b"/>
                      <a:r>
                        <a:rPr lang="es-MX" sz="1200" b="1" i="0" u="none" strike="noStrike" dirty="0" smtClean="0">
                          <a:solidFill>
                            <a:schemeClr val="tx1"/>
                          </a:solidFill>
                          <a:latin typeface="Arial" pitchFamily="34" charset="0"/>
                          <a:cs typeface="Arial" pitchFamily="34" charset="0"/>
                        </a:rPr>
                        <a:t>%</a:t>
                      </a:r>
                      <a:endParaRPr lang="es-ES" sz="1200" b="1" i="0" u="none" strike="noStrike" dirty="0">
                        <a:solidFill>
                          <a:schemeClr val="tx1"/>
                        </a:solidFill>
                        <a:latin typeface="Arial" pitchFamily="34" charset="0"/>
                        <a:cs typeface="Arial" pitchFamily="34" charset="0"/>
                      </a:endParaRPr>
                    </a:p>
                  </a:txBody>
                  <a:tcPr marL="90000" marR="90000" marT="46800" marB="46800" anchor="ctr">
                    <a:lnL>
                      <a:noFill/>
                    </a:lnL>
                    <a:lnR>
                      <a:noFill/>
                    </a:lnR>
                    <a:lnT>
                      <a:noFill/>
                    </a:lnT>
                    <a:lnB>
                      <a:noFill/>
                    </a:lnB>
                    <a:solidFill>
                      <a:srgbClr val="DA7726"/>
                    </a:solidFill>
                  </a:tcPr>
                </a:tc>
              </a:tr>
              <a:tr h="272376">
                <a:tc>
                  <a:txBody>
                    <a:bodyPr/>
                    <a:lstStyle/>
                    <a:p>
                      <a:pPr algn="l" fontAlgn="b"/>
                      <a:r>
                        <a:rPr lang="es-MX" sz="1100" b="0" i="0" u="none" strike="noStrike" dirty="0">
                          <a:solidFill>
                            <a:srgbClr val="000000"/>
                          </a:solidFill>
                          <a:effectLst/>
                          <a:latin typeface="Arial"/>
                        </a:rPr>
                        <a:t>Combatir la corrupción</a:t>
                      </a:r>
                    </a:p>
                  </a:txBody>
                  <a:tcPr marL="90000" marR="90000" marT="18000" marB="18000" anchor="ctr">
                    <a:lnL>
                      <a:noFill/>
                    </a:lnL>
                    <a:lnR>
                      <a:noFill/>
                    </a:lnR>
                    <a:lnT>
                      <a:noFill/>
                    </a:lnT>
                    <a:lnB>
                      <a:noFill/>
                    </a:lnB>
                    <a:noFill/>
                  </a:tcPr>
                </a:tc>
                <a:tc>
                  <a:txBody>
                    <a:bodyPr/>
                    <a:lstStyle/>
                    <a:p>
                      <a:pPr algn="ctr" fontAlgn="b"/>
                      <a:r>
                        <a:rPr lang="es-MX" sz="1100" b="0" i="0" u="none" strike="noStrike" dirty="0">
                          <a:solidFill>
                            <a:srgbClr val="000000"/>
                          </a:solidFill>
                          <a:effectLst/>
                          <a:latin typeface="Arial"/>
                        </a:rPr>
                        <a:t>23%</a:t>
                      </a:r>
                    </a:p>
                  </a:txBody>
                  <a:tcPr marL="90000" marR="90000" marT="18000" marB="18000" anchor="ctr">
                    <a:lnL>
                      <a:noFill/>
                    </a:lnL>
                    <a:lnR>
                      <a:noFill/>
                    </a:lnR>
                    <a:lnT>
                      <a:noFill/>
                    </a:lnT>
                    <a:lnB>
                      <a:noFill/>
                    </a:lnB>
                    <a:noFill/>
                  </a:tcPr>
                </a:tc>
              </a:tr>
              <a:tr h="272376">
                <a:tc>
                  <a:txBody>
                    <a:bodyPr/>
                    <a:lstStyle/>
                    <a:p>
                      <a:pPr algn="l" fontAlgn="b"/>
                      <a:r>
                        <a:rPr lang="es-MX" sz="1100" b="0" i="0" u="none" strike="noStrike" dirty="0">
                          <a:solidFill>
                            <a:srgbClr val="000000"/>
                          </a:solidFill>
                          <a:effectLst/>
                          <a:latin typeface="Arial"/>
                        </a:rPr>
                        <a:t>Mejorar la educación</a:t>
                      </a:r>
                    </a:p>
                  </a:txBody>
                  <a:tcPr marL="90000" marR="90000" marT="18000" marB="18000" anchor="ctr">
                    <a:lnL>
                      <a:noFill/>
                    </a:lnL>
                    <a:lnR>
                      <a:noFill/>
                    </a:lnR>
                    <a:lnT>
                      <a:noFill/>
                    </a:lnT>
                    <a:lnB>
                      <a:noFill/>
                    </a:lnB>
                    <a:solidFill>
                      <a:srgbClr val="FFFF99"/>
                    </a:solidFill>
                  </a:tcPr>
                </a:tc>
                <a:tc>
                  <a:txBody>
                    <a:bodyPr/>
                    <a:lstStyle/>
                    <a:p>
                      <a:pPr algn="ctr" fontAlgn="b"/>
                      <a:r>
                        <a:rPr lang="es-MX" sz="1100" b="0" i="0" u="none" strike="noStrike" dirty="0">
                          <a:solidFill>
                            <a:srgbClr val="000000"/>
                          </a:solidFill>
                          <a:effectLst/>
                          <a:latin typeface="Arial"/>
                        </a:rPr>
                        <a:t>23%</a:t>
                      </a:r>
                    </a:p>
                  </a:txBody>
                  <a:tcPr marL="90000" marR="90000" marT="18000" marB="18000" anchor="ctr">
                    <a:lnL>
                      <a:noFill/>
                    </a:lnL>
                    <a:lnR>
                      <a:noFill/>
                    </a:lnR>
                    <a:lnT>
                      <a:noFill/>
                    </a:lnT>
                    <a:lnB>
                      <a:noFill/>
                    </a:lnB>
                    <a:solidFill>
                      <a:srgbClr val="FFFF99"/>
                    </a:solidFill>
                  </a:tcPr>
                </a:tc>
              </a:tr>
              <a:tr h="614790">
                <a:tc>
                  <a:txBody>
                    <a:bodyPr/>
                    <a:lstStyle/>
                    <a:p>
                      <a:pPr algn="l" fontAlgn="b"/>
                      <a:r>
                        <a:rPr lang="es-MX" sz="1100" b="0" i="0" u="none" strike="noStrike" dirty="0">
                          <a:solidFill>
                            <a:srgbClr val="000000"/>
                          </a:solidFill>
                          <a:effectLst/>
                          <a:latin typeface="Arial"/>
                        </a:rPr>
                        <a:t>Enfocar sus políticas a solucionar los mayores problemas del estado</a:t>
                      </a:r>
                    </a:p>
                  </a:txBody>
                  <a:tcPr marL="90000" marR="90000" marT="18000" marB="18000" anchor="ctr">
                    <a:lnL>
                      <a:noFill/>
                    </a:lnL>
                    <a:lnR>
                      <a:noFill/>
                    </a:lnR>
                    <a:lnT>
                      <a:noFill/>
                    </a:lnT>
                    <a:lnB>
                      <a:noFill/>
                    </a:lnB>
                    <a:noFill/>
                  </a:tcPr>
                </a:tc>
                <a:tc>
                  <a:txBody>
                    <a:bodyPr/>
                    <a:lstStyle/>
                    <a:p>
                      <a:pPr algn="ctr" fontAlgn="b"/>
                      <a:r>
                        <a:rPr lang="es-MX" sz="1100" b="0" i="0" u="none" strike="noStrike" dirty="0">
                          <a:solidFill>
                            <a:srgbClr val="000000"/>
                          </a:solidFill>
                          <a:effectLst/>
                          <a:latin typeface="Arial"/>
                        </a:rPr>
                        <a:t>15%</a:t>
                      </a:r>
                    </a:p>
                  </a:txBody>
                  <a:tcPr marL="90000" marR="90000" marT="18000" marB="18000" anchor="ctr">
                    <a:lnL>
                      <a:noFill/>
                    </a:lnL>
                    <a:lnR>
                      <a:noFill/>
                    </a:lnR>
                    <a:lnT>
                      <a:noFill/>
                    </a:lnT>
                    <a:lnB>
                      <a:noFill/>
                    </a:lnB>
                    <a:noFill/>
                  </a:tcPr>
                </a:tc>
              </a:tr>
              <a:tr h="423549">
                <a:tc>
                  <a:txBody>
                    <a:bodyPr/>
                    <a:lstStyle/>
                    <a:p>
                      <a:pPr algn="l" fontAlgn="b"/>
                      <a:r>
                        <a:rPr lang="es-MX" sz="1100" b="0" i="0" u="none" strike="noStrike" dirty="0">
                          <a:solidFill>
                            <a:srgbClr val="000000"/>
                          </a:solidFill>
                          <a:effectLst/>
                          <a:latin typeface="Arial"/>
                        </a:rPr>
                        <a:t>Apoyar la economía del estado</a:t>
                      </a:r>
                    </a:p>
                  </a:txBody>
                  <a:tcPr marL="90000" marR="90000" marT="18000" marB="18000" anchor="ctr">
                    <a:lnL>
                      <a:noFill/>
                    </a:lnL>
                    <a:lnR>
                      <a:noFill/>
                    </a:lnR>
                    <a:lnT>
                      <a:noFill/>
                    </a:lnT>
                    <a:lnB>
                      <a:noFill/>
                    </a:lnB>
                    <a:solidFill>
                      <a:srgbClr val="FFFF99"/>
                    </a:solidFill>
                  </a:tcPr>
                </a:tc>
                <a:tc>
                  <a:txBody>
                    <a:bodyPr/>
                    <a:lstStyle/>
                    <a:p>
                      <a:pPr algn="ctr" fontAlgn="b"/>
                      <a:r>
                        <a:rPr lang="es-MX" sz="1100" b="0" i="0" u="none" strike="noStrike" dirty="0">
                          <a:solidFill>
                            <a:srgbClr val="000000"/>
                          </a:solidFill>
                          <a:effectLst/>
                          <a:latin typeface="Arial"/>
                        </a:rPr>
                        <a:t>8%</a:t>
                      </a:r>
                    </a:p>
                  </a:txBody>
                  <a:tcPr marL="90000" marR="90000" marT="18000" marB="18000" anchor="ctr">
                    <a:lnL>
                      <a:noFill/>
                    </a:lnL>
                    <a:lnR>
                      <a:noFill/>
                    </a:lnR>
                    <a:lnT>
                      <a:noFill/>
                    </a:lnT>
                    <a:lnB>
                      <a:noFill/>
                    </a:lnB>
                    <a:solidFill>
                      <a:srgbClr val="FFFF99"/>
                    </a:solidFill>
                  </a:tcPr>
                </a:tc>
              </a:tr>
              <a:tr h="423549">
                <a:tc>
                  <a:txBody>
                    <a:bodyPr/>
                    <a:lstStyle/>
                    <a:p>
                      <a:pPr algn="l" fontAlgn="b"/>
                      <a:r>
                        <a:rPr lang="es-MX" sz="1100" b="0" i="0" u="none" strike="noStrike" dirty="0">
                          <a:solidFill>
                            <a:srgbClr val="000000"/>
                          </a:solidFill>
                          <a:effectLst/>
                          <a:latin typeface="Arial"/>
                        </a:rPr>
                        <a:t>Conformar gabinete de gobierno profesional</a:t>
                      </a:r>
                    </a:p>
                  </a:txBody>
                  <a:tcPr marL="90000" marR="90000" marT="18000" marB="18000" anchor="ctr">
                    <a:lnL>
                      <a:noFill/>
                    </a:lnL>
                    <a:lnR>
                      <a:noFill/>
                    </a:lnR>
                    <a:lnT>
                      <a:noFill/>
                    </a:lnT>
                    <a:lnB>
                      <a:noFill/>
                    </a:lnB>
                    <a:noFill/>
                  </a:tcPr>
                </a:tc>
                <a:tc>
                  <a:txBody>
                    <a:bodyPr/>
                    <a:lstStyle/>
                    <a:p>
                      <a:pPr algn="ctr" fontAlgn="b"/>
                      <a:r>
                        <a:rPr lang="es-MX" sz="1100" b="0" i="0" u="none" strike="noStrike" dirty="0">
                          <a:solidFill>
                            <a:srgbClr val="000000"/>
                          </a:solidFill>
                          <a:effectLst/>
                          <a:latin typeface="Arial"/>
                        </a:rPr>
                        <a:t>8%</a:t>
                      </a:r>
                    </a:p>
                  </a:txBody>
                  <a:tcPr marL="90000" marR="90000" marT="18000" marB="18000" anchor="ctr">
                    <a:lnL>
                      <a:noFill/>
                    </a:lnL>
                    <a:lnR>
                      <a:noFill/>
                    </a:lnR>
                    <a:lnT>
                      <a:noFill/>
                    </a:lnT>
                    <a:lnB>
                      <a:noFill/>
                    </a:lnB>
                    <a:noFill/>
                  </a:tcPr>
                </a:tc>
              </a:tr>
              <a:tr h="423549">
                <a:tc>
                  <a:txBody>
                    <a:bodyPr/>
                    <a:lstStyle/>
                    <a:p>
                      <a:pPr algn="l" fontAlgn="b"/>
                      <a:r>
                        <a:rPr lang="es-MX" sz="1100" b="0" i="0" u="none" strike="noStrike" dirty="0">
                          <a:solidFill>
                            <a:srgbClr val="000000"/>
                          </a:solidFill>
                          <a:effectLst/>
                          <a:latin typeface="Arial"/>
                        </a:rPr>
                        <a:t>Correcto recaudo y aplicación de recursos</a:t>
                      </a:r>
                    </a:p>
                  </a:txBody>
                  <a:tcPr marL="90000" marR="90000" marT="18000" marB="18000" anchor="ctr">
                    <a:lnL>
                      <a:noFill/>
                    </a:lnL>
                    <a:lnR>
                      <a:noFill/>
                    </a:lnR>
                    <a:lnT>
                      <a:noFill/>
                    </a:lnT>
                    <a:lnB>
                      <a:noFill/>
                    </a:lnB>
                    <a:solidFill>
                      <a:srgbClr val="FFFF99"/>
                    </a:solidFill>
                  </a:tcPr>
                </a:tc>
                <a:tc>
                  <a:txBody>
                    <a:bodyPr/>
                    <a:lstStyle/>
                    <a:p>
                      <a:pPr algn="ctr" fontAlgn="b"/>
                      <a:r>
                        <a:rPr lang="es-MX" sz="1100" b="0" i="0" u="none" strike="noStrike" dirty="0">
                          <a:solidFill>
                            <a:srgbClr val="000000"/>
                          </a:solidFill>
                          <a:effectLst/>
                          <a:latin typeface="Arial"/>
                        </a:rPr>
                        <a:t>8%</a:t>
                      </a:r>
                    </a:p>
                  </a:txBody>
                  <a:tcPr marL="90000" marR="90000" marT="18000" marB="18000" anchor="ctr">
                    <a:lnL>
                      <a:noFill/>
                    </a:lnL>
                    <a:lnR>
                      <a:noFill/>
                    </a:lnR>
                    <a:lnT>
                      <a:noFill/>
                    </a:lnT>
                    <a:lnB>
                      <a:noFill/>
                    </a:lnB>
                    <a:solidFill>
                      <a:srgbClr val="FFFF99"/>
                    </a:solidFill>
                  </a:tcPr>
                </a:tc>
              </a:tr>
              <a:tr h="423549">
                <a:tc>
                  <a:txBody>
                    <a:bodyPr/>
                    <a:lstStyle/>
                    <a:p>
                      <a:pPr algn="l" fontAlgn="b"/>
                      <a:r>
                        <a:rPr lang="es-MX" sz="1100" b="0" i="0" u="none" strike="noStrike" dirty="0">
                          <a:solidFill>
                            <a:srgbClr val="000000"/>
                          </a:solidFill>
                          <a:effectLst/>
                          <a:latin typeface="Arial"/>
                        </a:rPr>
                        <a:t>Generar condiciones para la inversión</a:t>
                      </a:r>
                    </a:p>
                  </a:txBody>
                  <a:tcPr marL="90000" marR="90000" marT="18000" marB="18000" anchor="ctr">
                    <a:lnL>
                      <a:noFill/>
                    </a:lnL>
                    <a:lnR>
                      <a:noFill/>
                    </a:lnR>
                    <a:lnT>
                      <a:noFill/>
                    </a:lnT>
                    <a:lnB>
                      <a:noFill/>
                    </a:lnB>
                    <a:noFill/>
                  </a:tcPr>
                </a:tc>
                <a:tc>
                  <a:txBody>
                    <a:bodyPr/>
                    <a:lstStyle/>
                    <a:p>
                      <a:pPr algn="ctr" fontAlgn="b"/>
                      <a:r>
                        <a:rPr lang="es-MX" sz="1100" b="0" i="0" u="none" strike="noStrike" dirty="0">
                          <a:solidFill>
                            <a:srgbClr val="000000"/>
                          </a:solidFill>
                          <a:effectLst/>
                          <a:latin typeface="Arial"/>
                        </a:rPr>
                        <a:t>8%</a:t>
                      </a:r>
                    </a:p>
                  </a:txBody>
                  <a:tcPr marL="90000" marR="90000" marT="18000" marB="18000" anchor="ctr">
                    <a:lnL>
                      <a:noFill/>
                    </a:lnL>
                    <a:lnR>
                      <a:noFill/>
                    </a:lnR>
                    <a:lnT>
                      <a:noFill/>
                    </a:lnT>
                    <a:lnB>
                      <a:noFill/>
                    </a:lnB>
                    <a:noFill/>
                  </a:tcPr>
                </a:tc>
              </a:tr>
              <a:tr h="423549">
                <a:tc>
                  <a:txBody>
                    <a:bodyPr/>
                    <a:lstStyle/>
                    <a:p>
                      <a:pPr algn="l" fontAlgn="b"/>
                      <a:r>
                        <a:rPr lang="es-MX" sz="1100" b="0" i="0" u="none" strike="noStrike" dirty="0">
                          <a:solidFill>
                            <a:srgbClr val="000000"/>
                          </a:solidFill>
                          <a:effectLst/>
                          <a:latin typeface="Arial"/>
                        </a:rPr>
                        <a:t>Transparencia y rendición de cuentas</a:t>
                      </a:r>
                    </a:p>
                  </a:txBody>
                  <a:tcPr marL="90000" marR="90000" marT="18000" marB="18000" anchor="ctr">
                    <a:lnL>
                      <a:noFill/>
                    </a:lnL>
                    <a:lnR>
                      <a:noFill/>
                    </a:lnR>
                    <a:lnT>
                      <a:noFill/>
                    </a:lnT>
                    <a:lnB w="12700" cap="flat" cmpd="sng" algn="ctr">
                      <a:solidFill>
                        <a:schemeClr val="tx1">
                          <a:lumMod val="50000"/>
                        </a:schemeClr>
                      </a:solidFill>
                      <a:prstDash val="solid"/>
                      <a:round/>
                      <a:headEnd type="none" w="med" len="med"/>
                      <a:tailEnd type="none" w="med" len="med"/>
                    </a:lnB>
                    <a:solidFill>
                      <a:srgbClr val="FFFF99"/>
                    </a:solidFill>
                  </a:tcPr>
                </a:tc>
                <a:tc>
                  <a:txBody>
                    <a:bodyPr/>
                    <a:lstStyle/>
                    <a:p>
                      <a:pPr algn="ctr" fontAlgn="b"/>
                      <a:r>
                        <a:rPr lang="es-MX" sz="1100" b="0" i="0" u="none" strike="noStrike" dirty="0">
                          <a:solidFill>
                            <a:srgbClr val="000000"/>
                          </a:solidFill>
                          <a:effectLst/>
                          <a:latin typeface="Arial"/>
                        </a:rPr>
                        <a:t>8%</a:t>
                      </a:r>
                    </a:p>
                  </a:txBody>
                  <a:tcPr marL="90000" marR="90000" marT="18000" marB="18000" anchor="ctr">
                    <a:lnL>
                      <a:noFill/>
                    </a:lnL>
                    <a:lnR>
                      <a:noFill/>
                    </a:lnR>
                    <a:lnT>
                      <a:noFill/>
                    </a:lnT>
                    <a:lnB w="12700" cap="flat" cmpd="sng" algn="ctr">
                      <a:solidFill>
                        <a:schemeClr val="tx1">
                          <a:lumMod val="50000"/>
                        </a:schemeClr>
                      </a:solidFill>
                      <a:prstDash val="solid"/>
                      <a:round/>
                      <a:headEnd type="none" w="med" len="med"/>
                      <a:tailEnd type="none" w="med" len="med"/>
                    </a:lnB>
                    <a:solidFill>
                      <a:srgbClr val="FFFF99"/>
                    </a:solidFill>
                  </a:tcPr>
                </a:tc>
              </a:tr>
            </a:tbl>
          </a:graphicData>
        </a:graphic>
      </p:graphicFrame>
      <p:sp>
        <p:nvSpPr>
          <p:cNvPr id="12" name="Rectángulo 11"/>
          <p:cNvSpPr/>
          <p:nvPr/>
        </p:nvSpPr>
        <p:spPr>
          <a:xfrm>
            <a:off x="179512" y="89674"/>
            <a:ext cx="1718099" cy="338554"/>
          </a:xfrm>
          <a:prstGeom prst="rect">
            <a:avLst/>
          </a:prstGeom>
        </p:spPr>
        <p:txBody>
          <a:bodyPr wrap="none">
            <a:spAutoFit/>
          </a:bodyPr>
          <a:lstStyle/>
          <a:p>
            <a:r>
              <a:rPr lang="es-MX" sz="1600" dirty="0" smtClean="0">
                <a:solidFill>
                  <a:schemeClr val="tx1">
                    <a:lumMod val="65000"/>
                  </a:schemeClr>
                </a:solidFill>
                <a:latin typeface="Franklin Gothic Demi Cond" panose="020B0706030402020204" pitchFamily="34" charset="0"/>
              </a:rPr>
              <a:t>Temas coyunturales</a:t>
            </a:r>
            <a:endParaRPr lang="es-MX" sz="1600" dirty="0">
              <a:solidFill>
                <a:schemeClr val="tx1">
                  <a:lumMod val="65000"/>
                </a:schemeClr>
              </a:solidFill>
              <a:latin typeface="Franklin Gothic Demi Cond" panose="020B0706030402020204" pitchFamily="34" charset="0"/>
            </a:endParaRPr>
          </a:p>
        </p:txBody>
      </p:sp>
      <p:sp>
        <p:nvSpPr>
          <p:cNvPr id="13" name="Rectángulo redondeado 12">
            <a:hlinkClick r:id="rId3" action="ppaction://hlinksldjump"/>
          </p:cNvPr>
          <p:cNvSpPr/>
          <p:nvPr/>
        </p:nvSpPr>
        <p:spPr bwMode="auto">
          <a:xfrm>
            <a:off x="4051548" y="6381328"/>
            <a:ext cx="1112912" cy="346175"/>
          </a:xfrm>
          <a:prstGeom prst="roundRect">
            <a:avLst/>
          </a:prstGeom>
          <a:solidFill>
            <a:srgbClr val="C000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s-MX" sz="1400" b="1" i="0" u="none" strike="noStrike" cap="none" normalizeH="0" baseline="0" dirty="0" smtClean="0">
                <a:ln>
                  <a:noFill/>
                </a:ln>
                <a:solidFill>
                  <a:schemeClr val="tx1"/>
                </a:solidFill>
                <a:effectLst/>
                <a:latin typeface="Arial Narrow" panose="020B0606020202030204" pitchFamily="34" charset="0"/>
              </a:rPr>
              <a:t>Regresar</a:t>
            </a:r>
          </a:p>
        </p:txBody>
      </p:sp>
    </p:spTree>
    <p:extLst>
      <p:ext uri="{BB962C8B-B14F-4D97-AF65-F5344CB8AC3E}">
        <p14:creationId xmlns:p14="http://schemas.microsoft.com/office/powerpoint/2010/main" val="3561579479"/>
      </p:ext>
    </p:extLst>
  </p:cSld>
  <p:clrMapOvr>
    <a:masterClrMapping/>
  </p:clrMapOvr>
  <p:transition>
    <p:randomBa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1 Título"/>
          <p:cNvSpPr>
            <a:spLocks noGrp="1"/>
          </p:cNvSpPr>
          <p:nvPr>
            <p:ph type="title"/>
          </p:nvPr>
        </p:nvSpPr>
        <p:spPr/>
        <p:txBody>
          <a:bodyPr/>
          <a:lstStyle/>
          <a:p>
            <a:r>
              <a:rPr lang="es-MX" dirty="0"/>
              <a:t>Máximo logro del gobierno de </a:t>
            </a:r>
            <a:r>
              <a:rPr lang="es-MX" dirty="0" smtClean="0"/>
              <a:t>MLV - 2</a:t>
            </a:r>
            <a:endParaRPr lang="es-ES" dirty="0" smtClean="0"/>
          </a:p>
        </p:txBody>
      </p:sp>
      <p:sp>
        <p:nvSpPr>
          <p:cNvPr id="10242" name="3 Marcador de número de diapositiva"/>
          <p:cNvSpPr>
            <a:spLocks noGrp="1"/>
          </p:cNvSpPr>
          <p:nvPr>
            <p:ph type="sldNum" sz="quarter" idx="10"/>
          </p:nvPr>
        </p:nvSpPr>
        <p:spPr>
          <a:noFill/>
        </p:spPr>
        <p:txBody>
          <a:bodyPr/>
          <a:lstStyle/>
          <a:p>
            <a:fld id="{1C0F6389-4923-4C16-87F0-089CFD36BA73}" type="slidenum">
              <a:rPr lang="es-ES" smtClean="0"/>
              <a:pPr/>
              <a:t>45</a:t>
            </a:fld>
            <a:endParaRPr lang="es-ES" dirty="0" smtClean="0"/>
          </a:p>
        </p:txBody>
      </p:sp>
      <p:graphicFrame>
        <p:nvGraphicFramePr>
          <p:cNvPr id="20" name="19 Tabla"/>
          <p:cNvGraphicFramePr>
            <a:graphicFrameLocks noGrp="1"/>
          </p:cNvGraphicFramePr>
          <p:nvPr>
            <p:extLst>
              <p:ext uri="{D42A27DB-BD31-4B8C-83A1-F6EECF244321}">
                <p14:modId xmlns:p14="http://schemas.microsoft.com/office/powerpoint/2010/main" val="1775637486"/>
              </p:ext>
            </p:extLst>
          </p:nvPr>
        </p:nvGraphicFramePr>
        <p:xfrm>
          <a:off x="6084168" y="1556792"/>
          <a:ext cx="2571768" cy="4746651"/>
        </p:xfrm>
        <a:graphic>
          <a:graphicData uri="http://schemas.openxmlformats.org/drawingml/2006/table">
            <a:tbl>
              <a:tblPr/>
              <a:tblGrid>
                <a:gridCol w="1822038"/>
                <a:gridCol w="749730"/>
              </a:tblGrid>
              <a:tr h="326385">
                <a:tc>
                  <a:txBody>
                    <a:bodyPr/>
                    <a:lstStyle/>
                    <a:p>
                      <a:pPr algn="l" fontAlgn="b"/>
                      <a:r>
                        <a:rPr lang="es-MX" sz="1200" b="1" i="0" u="none" strike="noStrike" dirty="0" smtClean="0">
                          <a:solidFill>
                            <a:schemeClr val="tx1"/>
                          </a:solidFill>
                          <a:latin typeface="Arial" pitchFamily="34" charset="0"/>
                          <a:cs typeface="Arial" pitchFamily="34" charset="0"/>
                        </a:rPr>
                        <a:t>Directivos</a:t>
                      </a:r>
                      <a:endParaRPr lang="es-ES" sz="1200" b="1" i="0" u="none" strike="noStrike" dirty="0">
                        <a:solidFill>
                          <a:schemeClr val="tx1"/>
                        </a:solidFill>
                        <a:latin typeface="Arial" pitchFamily="34" charset="0"/>
                        <a:cs typeface="Arial" pitchFamily="34" charset="0"/>
                      </a:endParaRPr>
                    </a:p>
                  </a:txBody>
                  <a:tcPr marL="90000" marR="90000" marT="46800" marB="46800" anchor="ctr">
                    <a:lnL>
                      <a:noFill/>
                    </a:lnL>
                    <a:lnR>
                      <a:noFill/>
                    </a:lnR>
                    <a:lnT>
                      <a:noFill/>
                    </a:lnT>
                    <a:lnB>
                      <a:noFill/>
                    </a:lnB>
                    <a:solidFill>
                      <a:srgbClr val="002060"/>
                    </a:solidFill>
                  </a:tcPr>
                </a:tc>
                <a:tc>
                  <a:txBody>
                    <a:bodyPr/>
                    <a:lstStyle/>
                    <a:p>
                      <a:pPr algn="ctr" fontAlgn="b"/>
                      <a:r>
                        <a:rPr lang="es-MX" sz="1200" b="1" i="0" u="none" strike="noStrike" dirty="0" smtClean="0">
                          <a:solidFill>
                            <a:schemeClr val="tx1"/>
                          </a:solidFill>
                          <a:latin typeface="Arial" pitchFamily="34" charset="0"/>
                          <a:cs typeface="Arial" pitchFamily="34" charset="0"/>
                        </a:rPr>
                        <a:t>%</a:t>
                      </a:r>
                      <a:endParaRPr lang="es-ES" sz="1200" b="1" i="0" u="none" strike="noStrike" dirty="0">
                        <a:solidFill>
                          <a:schemeClr val="tx1"/>
                        </a:solidFill>
                        <a:latin typeface="Arial" pitchFamily="34" charset="0"/>
                        <a:cs typeface="Arial" pitchFamily="34" charset="0"/>
                      </a:endParaRPr>
                    </a:p>
                  </a:txBody>
                  <a:tcPr marL="90000" marR="90000" marT="46800" marB="46800" anchor="ctr">
                    <a:lnL>
                      <a:noFill/>
                    </a:lnL>
                    <a:lnR>
                      <a:noFill/>
                    </a:lnR>
                    <a:lnT>
                      <a:noFill/>
                    </a:lnT>
                    <a:lnB>
                      <a:noFill/>
                    </a:lnB>
                    <a:solidFill>
                      <a:srgbClr val="002060"/>
                    </a:solidFill>
                  </a:tcPr>
                </a:tc>
              </a:tr>
              <a:tr h="224994">
                <a:tc>
                  <a:txBody>
                    <a:bodyPr/>
                    <a:lstStyle/>
                    <a:p>
                      <a:pPr algn="l" fontAlgn="b"/>
                      <a:r>
                        <a:rPr lang="es-MX" sz="1100" b="0" i="0" u="none" strike="noStrike" dirty="0">
                          <a:solidFill>
                            <a:srgbClr val="000000"/>
                          </a:solidFill>
                          <a:effectLst/>
                          <a:latin typeface="Arial"/>
                        </a:rPr>
                        <a:t>Ninguno</a:t>
                      </a:r>
                    </a:p>
                  </a:txBody>
                  <a:tcPr marL="90000" marR="90000" marT="18000" marB="18000" anchor="ctr">
                    <a:lnL>
                      <a:noFill/>
                    </a:lnL>
                    <a:lnR>
                      <a:noFill/>
                    </a:lnR>
                    <a:lnT>
                      <a:noFill/>
                    </a:lnT>
                    <a:lnB>
                      <a:noFill/>
                    </a:lnB>
                    <a:noFill/>
                  </a:tcPr>
                </a:tc>
                <a:tc>
                  <a:txBody>
                    <a:bodyPr/>
                    <a:lstStyle/>
                    <a:p>
                      <a:pPr algn="ctr" fontAlgn="b"/>
                      <a:r>
                        <a:rPr lang="es-MX" sz="1100" b="0" i="0" u="none" strike="noStrike" dirty="0">
                          <a:solidFill>
                            <a:srgbClr val="000000"/>
                          </a:solidFill>
                          <a:effectLst/>
                          <a:latin typeface="Arial"/>
                        </a:rPr>
                        <a:t>46%</a:t>
                      </a:r>
                    </a:p>
                  </a:txBody>
                  <a:tcPr marL="90000" marR="90000" marT="18000" marB="18000" anchor="ctr">
                    <a:lnL>
                      <a:noFill/>
                    </a:lnL>
                    <a:lnR>
                      <a:noFill/>
                    </a:lnR>
                    <a:lnT>
                      <a:noFill/>
                    </a:lnT>
                    <a:lnB>
                      <a:noFill/>
                    </a:lnB>
                    <a:noFill/>
                  </a:tcPr>
                </a:tc>
              </a:tr>
              <a:tr h="224994">
                <a:tc>
                  <a:txBody>
                    <a:bodyPr/>
                    <a:lstStyle/>
                    <a:p>
                      <a:pPr algn="l" fontAlgn="b"/>
                      <a:r>
                        <a:rPr lang="es-MX" sz="1100" b="0" i="0" u="none" strike="noStrike" dirty="0">
                          <a:solidFill>
                            <a:srgbClr val="000000"/>
                          </a:solidFill>
                          <a:effectLst/>
                          <a:latin typeface="Arial"/>
                        </a:rPr>
                        <a:t>El gasoducto</a:t>
                      </a:r>
                    </a:p>
                  </a:txBody>
                  <a:tcPr marL="90000" marR="90000" marT="18000" marB="18000" anchor="ctr">
                    <a:lnL>
                      <a:noFill/>
                    </a:lnL>
                    <a:lnR>
                      <a:noFill/>
                    </a:lnR>
                    <a:lnT>
                      <a:noFill/>
                    </a:lnT>
                    <a:lnB>
                      <a:noFill/>
                    </a:lnB>
                    <a:solidFill>
                      <a:srgbClr val="FFFF99"/>
                    </a:solidFill>
                  </a:tcPr>
                </a:tc>
                <a:tc>
                  <a:txBody>
                    <a:bodyPr/>
                    <a:lstStyle/>
                    <a:p>
                      <a:pPr algn="ctr" fontAlgn="b"/>
                      <a:r>
                        <a:rPr lang="es-MX" sz="1100" b="0" i="0" u="none" strike="noStrike" dirty="0">
                          <a:solidFill>
                            <a:srgbClr val="000000"/>
                          </a:solidFill>
                          <a:effectLst/>
                          <a:latin typeface="Arial"/>
                        </a:rPr>
                        <a:t>8%</a:t>
                      </a:r>
                    </a:p>
                  </a:txBody>
                  <a:tcPr marL="90000" marR="90000" marT="18000" marB="18000" anchor="ctr">
                    <a:lnL>
                      <a:noFill/>
                    </a:lnL>
                    <a:lnR>
                      <a:noFill/>
                    </a:lnR>
                    <a:lnT>
                      <a:noFill/>
                    </a:lnT>
                    <a:lnB>
                      <a:noFill/>
                    </a:lnB>
                    <a:solidFill>
                      <a:srgbClr val="FFFF99"/>
                    </a:solidFill>
                  </a:tcPr>
                </a:tc>
              </a:tr>
              <a:tr h="349869">
                <a:tc>
                  <a:txBody>
                    <a:bodyPr/>
                    <a:lstStyle/>
                    <a:p>
                      <a:pPr algn="l" fontAlgn="b"/>
                      <a:r>
                        <a:rPr lang="es-MX" sz="1100" b="0" i="0" u="none" strike="noStrike" dirty="0">
                          <a:solidFill>
                            <a:srgbClr val="000000"/>
                          </a:solidFill>
                          <a:effectLst/>
                          <a:latin typeface="Arial"/>
                        </a:rPr>
                        <a:t>Las obras de vialidad en Culiacán</a:t>
                      </a:r>
                    </a:p>
                  </a:txBody>
                  <a:tcPr marL="90000" marR="90000" marT="18000" marB="18000" anchor="ctr">
                    <a:lnL>
                      <a:noFill/>
                    </a:lnL>
                    <a:lnR>
                      <a:noFill/>
                    </a:lnR>
                    <a:lnT>
                      <a:noFill/>
                    </a:lnT>
                    <a:lnB>
                      <a:noFill/>
                    </a:lnB>
                    <a:noFill/>
                  </a:tcPr>
                </a:tc>
                <a:tc>
                  <a:txBody>
                    <a:bodyPr/>
                    <a:lstStyle/>
                    <a:p>
                      <a:pPr algn="ctr" fontAlgn="b"/>
                      <a:r>
                        <a:rPr lang="es-MX" sz="1100" b="0" i="0" u="none" strike="noStrike" dirty="0">
                          <a:solidFill>
                            <a:srgbClr val="000000"/>
                          </a:solidFill>
                          <a:effectLst/>
                          <a:latin typeface="Arial"/>
                        </a:rPr>
                        <a:t>7%</a:t>
                      </a:r>
                    </a:p>
                  </a:txBody>
                  <a:tcPr marL="90000" marR="90000" marT="18000" marB="18000" anchor="ctr">
                    <a:lnL>
                      <a:noFill/>
                    </a:lnL>
                    <a:lnR>
                      <a:noFill/>
                    </a:lnR>
                    <a:lnT>
                      <a:noFill/>
                    </a:lnT>
                    <a:lnB>
                      <a:noFill/>
                    </a:lnB>
                    <a:noFill/>
                  </a:tcPr>
                </a:tc>
              </a:tr>
              <a:tr h="224994">
                <a:tc>
                  <a:txBody>
                    <a:bodyPr/>
                    <a:lstStyle/>
                    <a:p>
                      <a:pPr algn="l" fontAlgn="b"/>
                      <a:r>
                        <a:rPr lang="es-MX" sz="1100" b="0" i="0" u="none" strike="noStrike" dirty="0">
                          <a:solidFill>
                            <a:srgbClr val="000000"/>
                          </a:solidFill>
                          <a:effectLst/>
                          <a:latin typeface="Arial"/>
                        </a:rPr>
                        <a:t>Eliminar la tenencia</a:t>
                      </a:r>
                    </a:p>
                  </a:txBody>
                  <a:tcPr marL="90000" marR="90000" marT="18000" marB="18000" anchor="ctr">
                    <a:lnL>
                      <a:noFill/>
                    </a:lnL>
                    <a:lnR>
                      <a:noFill/>
                    </a:lnR>
                    <a:lnT>
                      <a:noFill/>
                    </a:lnT>
                    <a:lnB>
                      <a:noFill/>
                    </a:lnB>
                    <a:solidFill>
                      <a:srgbClr val="FFFF99"/>
                    </a:solidFill>
                  </a:tcPr>
                </a:tc>
                <a:tc>
                  <a:txBody>
                    <a:bodyPr/>
                    <a:lstStyle/>
                    <a:p>
                      <a:pPr algn="ctr" fontAlgn="b"/>
                      <a:r>
                        <a:rPr lang="es-MX" sz="1100" b="0" i="0" u="none" strike="noStrike" dirty="0">
                          <a:solidFill>
                            <a:srgbClr val="000000"/>
                          </a:solidFill>
                          <a:effectLst/>
                          <a:latin typeface="Arial"/>
                        </a:rPr>
                        <a:t>4%</a:t>
                      </a:r>
                    </a:p>
                  </a:txBody>
                  <a:tcPr marL="90000" marR="90000" marT="18000" marB="18000" anchor="ctr">
                    <a:lnL>
                      <a:noFill/>
                    </a:lnL>
                    <a:lnR>
                      <a:noFill/>
                    </a:lnR>
                    <a:lnT>
                      <a:noFill/>
                    </a:lnT>
                    <a:lnB>
                      <a:noFill/>
                    </a:lnB>
                    <a:solidFill>
                      <a:srgbClr val="FFFF99"/>
                    </a:solidFill>
                  </a:tcPr>
                </a:tc>
              </a:tr>
              <a:tr h="507841">
                <a:tc>
                  <a:txBody>
                    <a:bodyPr/>
                    <a:lstStyle/>
                    <a:p>
                      <a:pPr algn="l" fontAlgn="b"/>
                      <a:r>
                        <a:rPr lang="es-MX" sz="1100" b="0" i="0" u="none" strike="noStrike" dirty="0">
                          <a:solidFill>
                            <a:srgbClr val="000000"/>
                          </a:solidFill>
                          <a:effectLst/>
                          <a:latin typeface="Arial"/>
                        </a:rPr>
                        <a:t>Desarrollo en infraestructura de las principales ciudades</a:t>
                      </a:r>
                    </a:p>
                  </a:txBody>
                  <a:tcPr marL="90000" marR="90000" marT="18000" marB="18000" anchor="ctr">
                    <a:lnL>
                      <a:noFill/>
                    </a:lnL>
                    <a:lnR>
                      <a:noFill/>
                    </a:lnR>
                    <a:lnT>
                      <a:noFill/>
                    </a:lnT>
                    <a:lnB>
                      <a:noFill/>
                    </a:lnB>
                    <a:noFill/>
                  </a:tcPr>
                </a:tc>
                <a:tc>
                  <a:txBody>
                    <a:bodyPr/>
                    <a:lstStyle/>
                    <a:p>
                      <a:pPr algn="ctr" fontAlgn="b"/>
                      <a:r>
                        <a:rPr lang="es-MX" sz="1100" b="0" i="0" u="none" strike="noStrike" dirty="0">
                          <a:solidFill>
                            <a:srgbClr val="000000"/>
                          </a:solidFill>
                          <a:effectLst/>
                          <a:latin typeface="Arial"/>
                        </a:rPr>
                        <a:t>3%</a:t>
                      </a:r>
                    </a:p>
                  </a:txBody>
                  <a:tcPr marL="90000" marR="90000" marT="18000" marB="18000" anchor="ctr">
                    <a:lnL>
                      <a:noFill/>
                    </a:lnL>
                    <a:lnR>
                      <a:noFill/>
                    </a:lnR>
                    <a:lnT>
                      <a:noFill/>
                    </a:lnT>
                    <a:lnB>
                      <a:noFill/>
                    </a:lnB>
                    <a:noFill/>
                  </a:tcPr>
                </a:tc>
              </a:tr>
              <a:tr h="224994">
                <a:tc>
                  <a:txBody>
                    <a:bodyPr/>
                    <a:lstStyle/>
                    <a:p>
                      <a:pPr algn="l" fontAlgn="b"/>
                      <a:r>
                        <a:rPr lang="es-MX" sz="1100" b="0" i="0" u="none" strike="noStrike" dirty="0">
                          <a:solidFill>
                            <a:srgbClr val="000000"/>
                          </a:solidFill>
                          <a:effectLst/>
                          <a:latin typeface="Arial"/>
                        </a:rPr>
                        <a:t>Obra pública</a:t>
                      </a:r>
                    </a:p>
                  </a:txBody>
                  <a:tcPr marL="90000" marR="90000" marT="18000" marB="18000" anchor="ctr">
                    <a:lnL>
                      <a:noFill/>
                    </a:lnL>
                    <a:lnR>
                      <a:noFill/>
                    </a:lnR>
                    <a:lnT>
                      <a:noFill/>
                    </a:lnT>
                    <a:lnB>
                      <a:noFill/>
                    </a:lnB>
                    <a:solidFill>
                      <a:srgbClr val="FFFF99"/>
                    </a:solidFill>
                  </a:tcPr>
                </a:tc>
                <a:tc>
                  <a:txBody>
                    <a:bodyPr/>
                    <a:lstStyle/>
                    <a:p>
                      <a:pPr algn="ctr" fontAlgn="b"/>
                      <a:r>
                        <a:rPr lang="es-MX" sz="1100" b="0" i="0" u="none" strike="noStrike" dirty="0">
                          <a:solidFill>
                            <a:srgbClr val="000000"/>
                          </a:solidFill>
                          <a:effectLst/>
                          <a:latin typeface="Arial"/>
                        </a:rPr>
                        <a:t>3%</a:t>
                      </a:r>
                    </a:p>
                  </a:txBody>
                  <a:tcPr marL="90000" marR="90000" marT="18000" marB="18000" anchor="ctr">
                    <a:lnL>
                      <a:noFill/>
                    </a:lnL>
                    <a:lnR>
                      <a:noFill/>
                    </a:lnR>
                    <a:lnT>
                      <a:noFill/>
                    </a:lnT>
                    <a:lnB>
                      <a:noFill/>
                    </a:lnB>
                    <a:solidFill>
                      <a:srgbClr val="FFFF99"/>
                    </a:solidFill>
                  </a:tcPr>
                </a:tc>
              </a:tr>
              <a:tr h="349869">
                <a:tc>
                  <a:txBody>
                    <a:bodyPr/>
                    <a:lstStyle/>
                    <a:p>
                      <a:pPr algn="l" fontAlgn="b"/>
                      <a:r>
                        <a:rPr lang="es-MX" sz="1100" b="0" i="0" u="none" strike="noStrike" dirty="0">
                          <a:solidFill>
                            <a:srgbClr val="000000"/>
                          </a:solidFill>
                          <a:effectLst/>
                          <a:latin typeface="Arial"/>
                        </a:rPr>
                        <a:t>Acercamiento con la sociedad</a:t>
                      </a:r>
                    </a:p>
                  </a:txBody>
                  <a:tcPr marL="90000" marR="90000" marT="18000" marB="18000" anchor="ctr">
                    <a:lnL>
                      <a:noFill/>
                    </a:lnL>
                    <a:lnR>
                      <a:noFill/>
                    </a:lnR>
                    <a:lnT>
                      <a:noFill/>
                    </a:lnT>
                    <a:lnB>
                      <a:noFill/>
                    </a:lnB>
                    <a:noFill/>
                  </a:tcPr>
                </a:tc>
                <a:tc>
                  <a:txBody>
                    <a:bodyPr/>
                    <a:lstStyle/>
                    <a:p>
                      <a:pPr algn="ctr" fontAlgn="b"/>
                      <a:r>
                        <a:rPr lang="es-MX" sz="1100" b="0" i="0" u="none" strike="noStrike" dirty="0">
                          <a:solidFill>
                            <a:srgbClr val="000000"/>
                          </a:solidFill>
                          <a:effectLst/>
                          <a:latin typeface="Arial"/>
                        </a:rPr>
                        <a:t>1%</a:t>
                      </a:r>
                    </a:p>
                  </a:txBody>
                  <a:tcPr marL="90000" marR="90000" marT="18000" marB="18000" anchor="ctr">
                    <a:lnL>
                      <a:noFill/>
                    </a:lnL>
                    <a:lnR>
                      <a:noFill/>
                    </a:lnR>
                    <a:lnT>
                      <a:noFill/>
                    </a:lnT>
                    <a:lnB>
                      <a:noFill/>
                    </a:lnB>
                    <a:noFill/>
                  </a:tcPr>
                </a:tc>
              </a:tr>
              <a:tr h="224994">
                <a:tc>
                  <a:txBody>
                    <a:bodyPr/>
                    <a:lstStyle/>
                    <a:p>
                      <a:pPr algn="l" fontAlgn="b"/>
                      <a:r>
                        <a:rPr lang="es-MX" sz="1100" b="0" i="0" u="none" strike="noStrike" dirty="0">
                          <a:solidFill>
                            <a:srgbClr val="000000"/>
                          </a:solidFill>
                          <a:effectLst/>
                          <a:latin typeface="Arial"/>
                        </a:rPr>
                        <a:t>Apoyar a la UAS</a:t>
                      </a:r>
                    </a:p>
                  </a:txBody>
                  <a:tcPr marL="90000" marR="90000" marT="18000" marB="18000" anchor="ctr">
                    <a:lnL>
                      <a:noFill/>
                    </a:lnL>
                    <a:lnR>
                      <a:noFill/>
                    </a:lnR>
                    <a:lnT>
                      <a:noFill/>
                    </a:lnT>
                    <a:lnB>
                      <a:noFill/>
                    </a:lnB>
                    <a:solidFill>
                      <a:srgbClr val="FFFF99"/>
                    </a:solidFill>
                  </a:tcPr>
                </a:tc>
                <a:tc>
                  <a:txBody>
                    <a:bodyPr/>
                    <a:lstStyle/>
                    <a:p>
                      <a:pPr algn="ctr" fontAlgn="b"/>
                      <a:r>
                        <a:rPr lang="es-MX" sz="1100" b="0" i="0" u="none" strike="noStrike" dirty="0">
                          <a:solidFill>
                            <a:srgbClr val="000000"/>
                          </a:solidFill>
                          <a:effectLst/>
                          <a:latin typeface="Arial"/>
                        </a:rPr>
                        <a:t>1%</a:t>
                      </a:r>
                    </a:p>
                  </a:txBody>
                  <a:tcPr marL="90000" marR="90000" marT="18000" marB="18000" anchor="ctr">
                    <a:lnL>
                      <a:noFill/>
                    </a:lnL>
                    <a:lnR>
                      <a:noFill/>
                    </a:lnR>
                    <a:lnT>
                      <a:noFill/>
                    </a:lnT>
                    <a:lnB>
                      <a:noFill/>
                    </a:lnB>
                    <a:solidFill>
                      <a:srgbClr val="FFFF99"/>
                    </a:solidFill>
                  </a:tcPr>
                </a:tc>
              </a:tr>
              <a:tr h="224994">
                <a:tc>
                  <a:txBody>
                    <a:bodyPr/>
                    <a:lstStyle/>
                    <a:p>
                      <a:pPr algn="l" fontAlgn="b"/>
                      <a:r>
                        <a:rPr lang="es-MX" sz="1100" b="0" i="0" u="none" strike="noStrike" dirty="0">
                          <a:solidFill>
                            <a:srgbClr val="000000"/>
                          </a:solidFill>
                          <a:effectLst/>
                          <a:latin typeface="Arial"/>
                        </a:rPr>
                        <a:t>Apoyar al deporte</a:t>
                      </a:r>
                    </a:p>
                  </a:txBody>
                  <a:tcPr marL="90000" marR="90000" marT="18000" marB="18000" anchor="ctr">
                    <a:lnL>
                      <a:noFill/>
                    </a:lnL>
                    <a:lnR>
                      <a:noFill/>
                    </a:lnR>
                    <a:lnT>
                      <a:noFill/>
                    </a:lnT>
                    <a:lnB>
                      <a:noFill/>
                    </a:lnB>
                    <a:noFill/>
                  </a:tcPr>
                </a:tc>
                <a:tc>
                  <a:txBody>
                    <a:bodyPr/>
                    <a:lstStyle/>
                    <a:p>
                      <a:pPr algn="ctr" fontAlgn="b"/>
                      <a:r>
                        <a:rPr lang="es-MX" sz="1100" b="0" i="0" u="none" strike="noStrike" dirty="0">
                          <a:solidFill>
                            <a:srgbClr val="000000"/>
                          </a:solidFill>
                          <a:effectLst/>
                          <a:latin typeface="Arial"/>
                        </a:rPr>
                        <a:t>1%</a:t>
                      </a:r>
                    </a:p>
                  </a:txBody>
                  <a:tcPr marL="90000" marR="90000" marT="18000" marB="18000" anchor="ctr">
                    <a:lnL>
                      <a:noFill/>
                    </a:lnL>
                    <a:lnR>
                      <a:noFill/>
                    </a:lnR>
                    <a:lnT>
                      <a:noFill/>
                    </a:lnT>
                    <a:lnB>
                      <a:noFill/>
                    </a:lnB>
                    <a:noFill/>
                  </a:tcPr>
                </a:tc>
              </a:tr>
              <a:tr h="349869">
                <a:tc>
                  <a:txBody>
                    <a:bodyPr/>
                    <a:lstStyle/>
                    <a:p>
                      <a:pPr algn="l" fontAlgn="b"/>
                      <a:r>
                        <a:rPr lang="es-MX" sz="1100" b="0" i="0" u="none" strike="noStrike" dirty="0">
                          <a:solidFill>
                            <a:srgbClr val="000000"/>
                          </a:solidFill>
                          <a:effectLst/>
                          <a:latin typeface="Arial"/>
                        </a:rPr>
                        <a:t>Apoyo a eventos culturales</a:t>
                      </a:r>
                    </a:p>
                  </a:txBody>
                  <a:tcPr marL="90000" marR="90000" marT="18000" marB="18000" anchor="ctr">
                    <a:lnL>
                      <a:noFill/>
                    </a:lnL>
                    <a:lnR>
                      <a:noFill/>
                    </a:lnR>
                    <a:lnT>
                      <a:noFill/>
                    </a:lnT>
                    <a:lnB>
                      <a:noFill/>
                    </a:lnB>
                    <a:solidFill>
                      <a:srgbClr val="FFFF99"/>
                    </a:solidFill>
                  </a:tcPr>
                </a:tc>
                <a:tc>
                  <a:txBody>
                    <a:bodyPr/>
                    <a:lstStyle/>
                    <a:p>
                      <a:pPr algn="ctr" fontAlgn="b"/>
                      <a:r>
                        <a:rPr lang="es-MX" sz="1100" b="0" i="0" u="none" strike="noStrike" dirty="0">
                          <a:solidFill>
                            <a:srgbClr val="000000"/>
                          </a:solidFill>
                          <a:effectLst/>
                          <a:latin typeface="Arial"/>
                        </a:rPr>
                        <a:t>1%</a:t>
                      </a:r>
                    </a:p>
                  </a:txBody>
                  <a:tcPr marL="90000" marR="90000" marT="18000" marB="18000" anchor="ctr">
                    <a:lnL>
                      <a:noFill/>
                    </a:lnL>
                    <a:lnR>
                      <a:noFill/>
                    </a:lnR>
                    <a:lnT>
                      <a:noFill/>
                    </a:lnT>
                    <a:lnB>
                      <a:noFill/>
                    </a:lnB>
                    <a:solidFill>
                      <a:srgbClr val="FFFF99"/>
                    </a:solidFill>
                  </a:tcPr>
                </a:tc>
              </a:tr>
              <a:tr h="224994">
                <a:tc>
                  <a:txBody>
                    <a:bodyPr/>
                    <a:lstStyle/>
                    <a:p>
                      <a:pPr algn="l" fontAlgn="b"/>
                      <a:r>
                        <a:rPr lang="es-MX" sz="1100" b="0" i="0" u="none" strike="noStrike" dirty="0">
                          <a:solidFill>
                            <a:srgbClr val="000000"/>
                          </a:solidFill>
                          <a:effectLst/>
                          <a:latin typeface="Arial"/>
                        </a:rPr>
                        <a:t>Apoyo a la salud</a:t>
                      </a:r>
                    </a:p>
                  </a:txBody>
                  <a:tcPr marL="90000" marR="90000" marT="18000" marB="18000" anchor="ctr">
                    <a:lnL>
                      <a:noFill/>
                    </a:lnL>
                    <a:lnR>
                      <a:noFill/>
                    </a:lnR>
                    <a:lnT>
                      <a:noFill/>
                    </a:lnT>
                    <a:lnB>
                      <a:noFill/>
                    </a:lnB>
                    <a:noFill/>
                  </a:tcPr>
                </a:tc>
                <a:tc>
                  <a:txBody>
                    <a:bodyPr/>
                    <a:lstStyle/>
                    <a:p>
                      <a:pPr algn="ctr" fontAlgn="b"/>
                      <a:r>
                        <a:rPr lang="es-MX" sz="1100" b="0" i="0" u="none" strike="noStrike" dirty="0">
                          <a:solidFill>
                            <a:srgbClr val="000000"/>
                          </a:solidFill>
                          <a:effectLst/>
                          <a:latin typeface="Arial"/>
                        </a:rPr>
                        <a:t>1%</a:t>
                      </a:r>
                    </a:p>
                  </a:txBody>
                  <a:tcPr marL="90000" marR="90000" marT="18000" marB="18000" anchor="ctr">
                    <a:lnL>
                      <a:noFill/>
                    </a:lnL>
                    <a:lnR>
                      <a:noFill/>
                    </a:lnR>
                    <a:lnT>
                      <a:noFill/>
                    </a:lnT>
                    <a:lnB>
                      <a:noFill/>
                    </a:lnB>
                    <a:noFill/>
                  </a:tcPr>
                </a:tc>
              </a:tr>
              <a:tr h="349869">
                <a:tc>
                  <a:txBody>
                    <a:bodyPr/>
                    <a:lstStyle/>
                    <a:p>
                      <a:pPr algn="l" fontAlgn="b"/>
                      <a:r>
                        <a:rPr lang="es-MX" sz="1100" b="0" i="0" u="none" strike="noStrike" dirty="0">
                          <a:solidFill>
                            <a:srgbClr val="000000"/>
                          </a:solidFill>
                          <a:effectLst/>
                          <a:latin typeface="Arial"/>
                        </a:rPr>
                        <a:t>Apoyo para creación de fuentes de empleo</a:t>
                      </a:r>
                    </a:p>
                  </a:txBody>
                  <a:tcPr marL="90000" marR="90000" marT="18000" marB="18000" anchor="ctr">
                    <a:lnL>
                      <a:noFill/>
                    </a:lnL>
                    <a:lnR>
                      <a:noFill/>
                    </a:lnR>
                    <a:lnT>
                      <a:noFill/>
                    </a:lnT>
                    <a:lnB>
                      <a:noFill/>
                    </a:lnB>
                    <a:solidFill>
                      <a:srgbClr val="FFFF99"/>
                    </a:solidFill>
                  </a:tcPr>
                </a:tc>
                <a:tc>
                  <a:txBody>
                    <a:bodyPr/>
                    <a:lstStyle/>
                    <a:p>
                      <a:pPr algn="ctr" fontAlgn="b"/>
                      <a:r>
                        <a:rPr lang="es-MX" sz="1100" b="0" i="0" u="none" strike="noStrike" dirty="0">
                          <a:solidFill>
                            <a:srgbClr val="000000"/>
                          </a:solidFill>
                          <a:effectLst/>
                          <a:latin typeface="Arial"/>
                        </a:rPr>
                        <a:t>1%</a:t>
                      </a:r>
                    </a:p>
                  </a:txBody>
                  <a:tcPr marL="90000" marR="90000" marT="18000" marB="18000" anchor="ctr">
                    <a:lnL>
                      <a:noFill/>
                    </a:lnL>
                    <a:lnR>
                      <a:noFill/>
                    </a:lnR>
                    <a:lnT>
                      <a:noFill/>
                    </a:lnT>
                    <a:lnB>
                      <a:noFill/>
                    </a:lnB>
                    <a:solidFill>
                      <a:srgbClr val="FFFF99"/>
                    </a:solidFill>
                  </a:tcPr>
                </a:tc>
              </a:tr>
              <a:tr h="349869">
                <a:tc>
                  <a:txBody>
                    <a:bodyPr/>
                    <a:lstStyle/>
                    <a:p>
                      <a:pPr algn="l" fontAlgn="b"/>
                      <a:r>
                        <a:rPr lang="es-MX" sz="1100" b="0" i="0" u="none" strike="noStrike" dirty="0">
                          <a:solidFill>
                            <a:srgbClr val="000000"/>
                          </a:solidFill>
                          <a:effectLst/>
                          <a:latin typeface="Arial"/>
                        </a:rPr>
                        <a:t>Bajar recursos para hacer obras importantes</a:t>
                      </a:r>
                    </a:p>
                  </a:txBody>
                  <a:tcPr marL="90000" marR="90000" marT="18000" marB="18000" anchor="ctr">
                    <a:lnL>
                      <a:noFill/>
                    </a:lnL>
                    <a:lnR>
                      <a:noFill/>
                    </a:lnR>
                    <a:lnT>
                      <a:noFill/>
                    </a:lnT>
                    <a:lnB>
                      <a:noFill/>
                    </a:lnB>
                    <a:noFill/>
                  </a:tcPr>
                </a:tc>
                <a:tc>
                  <a:txBody>
                    <a:bodyPr/>
                    <a:lstStyle/>
                    <a:p>
                      <a:pPr algn="ctr" fontAlgn="b"/>
                      <a:r>
                        <a:rPr lang="es-MX" sz="1100" b="0" i="0" u="none" strike="noStrike" dirty="0">
                          <a:solidFill>
                            <a:srgbClr val="000000"/>
                          </a:solidFill>
                          <a:effectLst/>
                          <a:latin typeface="Arial"/>
                        </a:rPr>
                        <a:t>1%</a:t>
                      </a:r>
                    </a:p>
                  </a:txBody>
                  <a:tcPr marL="90000" marR="90000" marT="18000" marB="18000" anchor="ctr">
                    <a:lnL>
                      <a:noFill/>
                    </a:lnL>
                    <a:lnR>
                      <a:noFill/>
                    </a:lnR>
                    <a:lnT>
                      <a:noFill/>
                    </a:lnT>
                    <a:lnB>
                      <a:noFill/>
                    </a:lnB>
                    <a:noFill/>
                  </a:tcPr>
                </a:tc>
              </a:tr>
              <a:tr h="224994">
                <a:tc>
                  <a:txBody>
                    <a:bodyPr/>
                    <a:lstStyle/>
                    <a:p>
                      <a:pPr algn="l" fontAlgn="b"/>
                      <a:r>
                        <a:rPr lang="es-MX" sz="1100" b="0" i="0" u="none" strike="noStrike" dirty="0">
                          <a:solidFill>
                            <a:srgbClr val="000000"/>
                          </a:solidFill>
                          <a:effectLst/>
                          <a:latin typeface="Arial"/>
                        </a:rPr>
                        <a:t>Beneficio personal</a:t>
                      </a:r>
                    </a:p>
                  </a:txBody>
                  <a:tcPr marL="90000" marR="90000" marT="18000" marB="18000" anchor="ctr">
                    <a:lnL>
                      <a:noFill/>
                    </a:lnL>
                    <a:lnR>
                      <a:noFill/>
                    </a:lnR>
                    <a:lnT>
                      <a:noFill/>
                    </a:lnT>
                    <a:lnB>
                      <a:noFill/>
                    </a:lnB>
                    <a:solidFill>
                      <a:srgbClr val="FFFF99"/>
                    </a:solidFill>
                  </a:tcPr>
                </a:tc>
                <a:tc>
                  <a:txBody>
                    <a:bodyPr/>
                    <a:lstStyle/>
                    <a:p>
                      <a:pPr algn="ctr" fontAlgn="b"/>
                      <a:r>
                        <a:rPr lang="es-MX" sz="1100" b="0" i="0" u="none" strike="noStrike" dirty="0">
                          <a:solidFill>
                            <a:srgbClr val="000000"/>
                          </a:solidFill>
                          <a:effectLst/>
                          <a:latin typeface="Arial"/>
                        </a:rPr>
                        <a:t>1%</a:t>
                      </a:r>
                    </a:p>
                  </a:txBody>
                  <a:tcPr marL="90000" marR="90000" marT="18000" marB="18000" anchor="ctr">
                    <a:lnL>
                      <a:noFill/>
                    </a:lnL>
                    <a:lnR>
                      <a:noFill/>
                    </a:lnR>
                    <a:lnT>
                      <a:noFill/>
                    </a:lnT>
                    <a:lnB>
                      <a:noFill/>
                    </a:lnB>
                    <a:solidFill>
                      <a:srgbClr val="FFFF99"/>
                    </a:solidFill>
                  </a:tcPr>
                </a:tc>
              </a:tr>
              <a:tr h="224994">
                <a:tc>
                  <a:txBody>
                    <a:bodyPr/>
                    <a:lstStyle/>
                    <a:p>
                      <a:pPr algn="l" fontAlgn="b"/>
                      <a:r>
                        <a:rPr lang="es-MX" sz="1100" b="0" i="0" u="none" strike="noStrike" dirty="0">
                          <a:solidFill>
                            <a:srgbClr val="000000"/>
                          </a:solidFill>
                          <a:effectLst/>
                          <a:latin typeface="Arial"/>
                        </a:rPr>
                        <a:t>Otros c/menos menciones</a:t>
                      </a:r>
                    </a:p>
                  </a:txBody>
                  <a:tcPr marL="90000" marR="90000" marT="18000" marB="18000" anchor="ctr">
                    <a:lnL>
                      <a:noFill/>
                    </a:lnL>
                    <a:lnR>
                      <a:noFill/>
                    </a:lnR>
                    <a:lnT>
                      <a:noFill/>
                    </a:lnT>
                    <a:lnB w="12700" cap="flat" cmpd="sng" algn="ctr">
                      <a:solidFill>
                        <a:schemeClr val="tx1">
                          <a:lumMod val="50000"/>
                        </a:schemeClr>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Arial"/>
                        </a:rPr>
                        <a:t>16%</a:t>
                      </a:r>
                    </a:p>
                  </a:txBody>
                  <a:tcPr marL="90000" marR="90000" marT="18000" marB="18000" anchor="ctr">
                    <a:lnL>
                      <a:noFill/>
                    </a:lnL>
                    <a:lnR>
                      <a:noFill/>
                    </a:lnR>
                    <a:lnT>
                      <a:noFill/>
                    </a:lnT>
                    <a:lnB w="12700" cap="flat" cmpd="sng" algn="ctr">
                      <a:solidFill>
                        <a:schemeClr val="tx1">
                          <a:lumMod val="50000"/>
                        </a:schemeClr>
                      </a:solidFill>
                      <a:prstDash val="solid"/>
                      <a:round/>
                      <a:headEnd type="none" w="med" len="med"/>
                      <a:tailEnd type="none" w="med" len="med"/>
                    </a:lnB>
                    <a:noFill/>
                  </a:tcPr>
                </a:tc>
              </a:tr>
            </a:tbl>
          </a:graphicData>
        </a:graphic>
      </p:graphicFrame>
      <p:graphicFrame>
        <p:nvGraphicFramePr>
          <p:cNvPr id="21" name="20 Tabla"/>
          <p:cNvGraphicFramePr>
            <a:graphicFrameLocks noGrp="1"/>
          </p:cNvGraphicFramePr>
          <p:nvPr>
            <p:extLst>
              <p:ext uri="{D42A27DB-BD31-4B8C-83A1-F6EECF244321}">
                <p14:modId xmlns:p14="http://schemas.microsoft.com/office/powerpoint/2010/main" val="1141562230"/>
              </p:ext>
            </p:extLst>
          </p:nvPr>
        </p:nvGraphicFramePr>
        <p:xfrm>
          <a:off x="3296376" y="1556791"/>
          <a:ext cx="2571768" cy="4680520"/>
        </p:xfrm>
        <a:graphic>
          <a:graphicData uri="http://schemas.openxmlformats.org/drawingml/2006/table">
            <a:tbl>
              <a:tblPr/>
              <a:tblGrid>
                <a:gridCol w="1822038"/>
                <a:gridCol w="749730"/>
              </a:tblGrid>
              <a:tr h="338498">
                <a:tc>
                  <a:txBody>
                    <a:bodyPr/>
                    <a:lstStyle/>
                    <a:p>
                      <a:pPr algn="l" fontAlgn="b"/>
                      <a:r>
                        <a:rPr lang="es-MX" sz="1200" b="1" i="0" u="none" strike="noStrike" dirty="0" smtClean="0">
                          <a:solidFill>
                            <a:schemeClr val="tx1"/>
                          </a:solidFill>
                          <a:latin typeface="Arial" pitchFamily="34" charset="0"/>
                          <a:cs typeface="Arial" pitchFamily="34" charset="0"/>
                        </a:rPr>
                        <a:t>Empresarios</a:t>
                      </a:r>
                      <a:endParaRPr lang="es-ES" sz="1200" b="1" i="0" u="none" strike="noStrike" dirty="0">
                        <a:solidFill>
                          <a:schemeClr val="tx1"/>
                        </a:solidFill>
                        <a:latin typeface="Arial" pitchFamily="34" charset="0"/>
                        <a:cs typeface="Arial" pitchFamily="34" charset="0"/>
                      </a:endParaRPr>
                    </a:p>
                  </a:txBody>
                  <a:tcPr marL="90000" marR="90000" marT="46800" marB="46800" anchor="ctr">
                    <a:lnL>
                      <a:noFill/>
                    </a:lnL>
                    <a:lnR>
                      <a:noFill/>
                    </a:lnR>
                    <a:lnT>
                      <a:noFill/>
                    </a:lnT>
                    <a:lnB>
                      <a:noFill/>
                    </a:lnB>
                    <a:solidFill>
                      <a:srgbClr val="00B050"/>
                    </a:solidFill>
                  </a:tcPr>
                </a:tc>
                <a:tc>
                  <a:txBody>
                    <a:bodyPr/>
                    <a:lstStyle/>
                    <a:p>
                      <a:pPr algn="ctr" fontAlgn="b"/>
                      <a:r>
                        <a:rPr lang="es-MX" sz="1200" b="1" i="0" u="none" strike="noStrike" dirty="0" smtClean="0">
                          <a:solidFill>
                            <a:schemeClr val="tx1"/>
                          </a:solidFill>
                          <a:latin typeface="Arial" pitchFamily="34" charset="0"/>
                          <a:cs typeface="Arial" pitchFamily="34" charset="0"/>
                        </a:rPr>
                        <a:t>%</a:t>
                      </a:r>
                      <a:endParaRPr lang="es-ES" sz="1200" b="1" i="0" u="none" strike="noStrike" dirty="0">
                        <a:solidFill>
                          <a:schemeClr val="tx1"/>
                        </a:solidFill>
                        <a:latin typeface="Arial" pitchFamily="34" charset="0"/>
                        <a:cs typeface="Arial" pitchFamily="34" charset="0"/>
                      </a:endParaRPr>
                    </a:p>
                  </a:txBody>
                  <a:tcPr marL="90000" marR="90000" marT="46800" marB="46800" anchor="ctr">
                    <a:lnL>
                      <a:noFill/>
                    </a:lnL>
                    <a:lnR>
                      <a:noFill/>
                    </a:lnR>
                    <a:lnT>
                      <a:noFill/>
                    </a:lnT>
                    <a:lnB>
                      <a:noFill/>
                    </a:lnB>
                    <a:solidFill>
                      <a:srgbClr val="00B050"/>
                    </a:solidFill>
                  </a:tcPr>
                </a:tc>
              </a:tr>
              <a:tr h="209410">
                <a:tc>
                  <a:txBody>
                    <a:bodyPr/>
                    <a:lstStyle/>
                    <a:p>
                      <a:pPr algn="l" fontAlgn="b"/>
                      <a:r>
                        <a:rPr lang="es-MX" sz="1100" b="0" i="0" u="none" strike="noStrike" dirty="0">
                          <a:solidFill>
                            <a:srgbClr val="000000"/>
                          </a:solidFill>
                          <a:effectLst/>
                          <a:latin typeface="Arial"/>
                        </a:rPr>
                        <a:t>Ninguno</a:t>
                      </a:r>
                    </a:p>
                  </a:txBody>
                  <a:tcPr marL="90000" marR="90000" marT="18000" marB="18000" anchor="ctr">
                    <a:lnL>
                      <a:noFill/>
                    </a:lnL>
                    <a:lnR>
                      <a:noFill/>
                    </a:lnR>
                    <a:lnT>
                      <a:noFill/>
                    </a:lnT>
                    <a:lnB>
                      <a:noFill/>
                    </a:lnB>
                    <a:noFill/>
                  </a:tcPr>
                </a:tc>
                <a:tc>
                  <a:txBody>
                    <a:bodyPr/>
                    <a:lstStyle/>
                    <a:p>
                      <a:pPr algn="ctr" fontAlgn="b"/>
                      <a:r>
                        <a:rPr lang="es-MX" sz="1100" b="0" i="0" u="none" strike="noStrike" dirty="0">
                          <a:solidFill>
                            <a:srgbClr val="000000"/>
                          </a:solidFill>
                          <a:effectLst/>
                          <a:latin typeface="Arial"/>
                        </a:rPr>
                        <a:t>42%</a:t>
                      </a:r>
                    </a:p>
                  </a:txBody>
                  <a:tcPr marL="90000" marR="90000" marT="18000" marB="18000" anchor="ctr">
                    <a:lnL>
                      <a:noFill/>
                    </a:lnL>
                    <a:lnR>
                      <a:noFill/>
                    </a:lnR>
                    <a:lnT>
                      <a:noFill/>
                    </a:lnT>
                    <a:lnB>
                      <a:noFill/>
                    </a:lnB>
                    <a:noFill/>
                  </a:tcPr>
                </a:tc>
              </a:tr>
              <a:tr h="222504">
                <a:tc>
                  <a:txBody>
                    <a:bodyPr/>
                    <a:lstStyle/>
                    <a:p>
                      <a:pPr algn="l" fontAlgn="b"/>
                      <a:r>
                        <a:rPr lang="es-MX" sz="1100" b="0" i="0" u="none" strike="noStrike" dirty="0">
                          <a:solidFill>
                            <a:srgbClr val="000000"/>
                          </a:solidFill>
                          <a:effectLst/>
                          <a:latin typeface="Arial"/>
                        </a:rPr>
                        <a:t>El gasoducto</a:t>
                      </a:r>
                    </a:p>
                  </a:txBody>
                  <a:tcPr marL="90000" marR="90000" marT="18000" marB="18000" anchor="ctr">
                    <a:lnL>
                      <a:noFill/>
                    </a:lnL>
                    <a:lnR>
                      <a:noFill/>
                    </a:lnR>
                    <a:lnT>
                      <a:noFill/>
                    </a:lnT>
                    <a:lnB>
                      <a:noFill/>
                    </a:lnB>
                    <a:solidFill>
                      <a:srgbClr val="FFFF99"/>
                    </a:solidFill>
                  </a:tcPr>
                </a:tc>
                <a:tc>
                  <a:txBody>
                    <a:bodyPr/>
                    <a:lstStyle/>
                    <a:p>
                      <a:pPr algn="ctr" fontAlgn="b"/>
                      <a:r>
                        <a:rPr lang="es-MX" sz="1100" b="0" i="0" u="none" strike="noStrike" dirty="0">
                          <a:solidFill>
                            <a:srgbClr val="000000"/>
                          </a:solidFill>
                          <a:effectLst/>
                          <a:latin typeface="Arial"/>
                        </a:rPr>
                        <a:t>12%</a:t>
                      </a:r>
                    </a:p>
                  </a:txBody>
                  <a:tcPr marL="90000" marR="90000" marT="18000" marB="18000" anchor="ctr">
                    <a:lnL>
                      <a:noFill/>
                    </a:lnL>
                    <a:lnR>
                      <a:noFill/>
                    </a:lnR>
                    <a:lnT>
                      <a:noFill/>
                    </a:lnT>
                    <a:lnB>
                      <a:noFill/>
                    </a:lnB>
                    <a:solidFill>
                      <a:srgbClr val="FFFF99"/>
                    </a:solidFill>
                  </a:tcPr>
                </a:tc>
              </a:tr>
              <a:tr h="554189">
                <a:tc>
                  <a:txBody>
                    <a:bodyPr/>
                    <a:lstStyle/>
                    <a:p>
                      <a:pPr algn="l" fontAlgn="b"/>
                      <a:r>
                        <a:rPr lang="es-MX" sz="1100" b="0" i="0" u="none" strike="noStrike" dirty="0">
                          <a:solidFill>
                            <a:srgbClr val="000000"/>
                          </a:solidFill>
                          <a:effectLst/>
                          <a:latin typeface="Arial"/>
                        </a:rPr>
                        <a:t>Desarrollo en infraestructura de las principales ciudades</a:t>
                      </a:r>
                    </a:p>
                  </a:txBody>
                  <a:tcPr marL="90000" marR="90000" marT="18000" marB="18000" anchor="ctr">
                    <a:lnL>
                      <a:noFill/>
                    </a:lnL>
                    <a:lnR>
                      <a:noFill/>
                    </a:lnR>
                    <a:lnT>
                      <a:noFill/>
                    </a:lnT>
                    <a:lnB>
                      <a:noFill/>
                    </a:lnB>
                    <a:noFill/>
                  </a:tcPr>
                </a:tc>
                <a:tc>
                  <a:txBody>
                    <a:bodyPr/>
                    <a:lstStyle/>
                    <a:p>
                      <a:pPr algn="ctr" fontAlgn="b"/>
                      <a:r>
                        <a:rPr lang="es-MX" sz="1100" b="0" i="0" u="none" strike="noStrike" dirty="0">
                          <a:solidFill>
                            <a:srgbClr val="000000"/>
                          </a:solidFill>
                          <a:effectLst/>
                          <a:latin typeface="Arial"/>
                        </a:rPr>
                        <a:t>5%</a:t>
                      </a:r>
                    </a:p>
                  </a:txBody>
                  <a:tcPr marL="90000" marR="90000" marT="18000" marB="18000" anchor="ctr">
                    <a:lnL>
                      <a:noFill/>
                    </a:lnL>
                    <a:lnR>
                      <a:noFill/>
                    </a:lnR>
                    <a:lnT>
                      <a:noFill/>
                    </a:lnT>
                    <a:lnB>
                      <a:noFill/>
                    </a:lnB>
                    <a:noFill/>
                  </a:tcPr>
                </a:tc>
              </a:tr>
              <a:tr h="381799">
                <a:tc>
                  <a:txBody>
                    <a:bodyPr/>
                    <a:lstStyle/>
                    <a:p>
                      <a:pPr algn="l" fontAlgn="b"/>
                      <a:r>
                        <a:rPr lang="es-MX" sz="1100" b="0" i="0" u="none" strike="noStrike" dirty="0">
                          <a:solidFill>
                            <a:srgbClr val="000000"/>
                          </a:solidFill>
                          <a:effectLst/>
                          <a:latin typeface="Arial"/>
                        </a:rPr>
                        <a:t>Lograr la alternancia de poder</a:t>
                      </a:r>
                    </a:p>
                  </a:txBody>
                  <a:tcPr marL="90000" marR="90000" marT="18000" marB="18000" anchor="ctr">
                    <a:lnL>
                      <a:noFill/>
                    </a:lnL>
                    <a:lnR>
                      <a:noFill/>
                    </a:lnR>
                    <a:lnT>
                      <a:noFill/>
                    </a:lnT>
                    <a:lnB>
                      <a:noFill/>
                    </a:lnB>
                    <a:solidFill>
                      <a:srgbClr val="FFFF99"/>
                    </a:solidFill>
                  </a:tcPr>
                </a:tc>
                <a:tc>
                  <a:txBody>
                    <a:bodyPr/>
                    <a:lstStyle/>
                    <a:p>
                      <a:pPr algn="ctr" fontAlgn="b"/>
                      <a:r>
                        <a:rPr lang="es-MX" sz="1100" b="0" i="0" u="none" strike="noStrike" dirty="0">
                          <a:solidFill>
                            <a:srgbClr val="000000"/>
                          </a:solidFill>
                          <a:effectLst/>
                          <a:latin typeface="Arial"/>
                        </a:rPr>
                        <a:t>5%</a:t>
                      </a:r>
                    </a:p>
                  </a:txBody>
                  <a:tcPr marL="90000" marR="90000" marT="18000" marB="18000" anchor="ctr">
                    <a:lnL>
                      <a:noFill/>
                    </a:lnL>
                    <a:lnR>
                      <a:noFill/>
                    </a:lnR>
                    <a:lnT>
                      <a:noFill/>
                    </a:lnT>
                    <a:lnB>
                      <a:noFill/>
                    </a:lnB>
                    <a:solidFill>
                      <a:srgbClr val="FFFF99"/>
                    </a:solidFill>
                  </a:tcPr>
                </a:tc>
              </a:tr>
              <a:tr h="381799">
                <a:tc>
                  <a:txBody>
                    <a:bodyPr/>
                    <a:lstStyle/>
                    <a:p>
                      <a:pPr algn="l" fontAlgn="b"/>
                      <a:r>
                        <a:rPr lang="es-MX" sz="1100" b="0" i="0" u="none" strike="noStrike" dirty="0">
                          <a:solidFill>
                            <a:srgbClr val="000000"/>
                          </a:solidFill>
                          <a:effectLst/>
                          <a:latin typeface="Arial"/>
                        </a:rPr>
                        <a:t>Disminuir la inseguridad/delincuencia</a:t>
                      </a:r>
                    </a:p>
                  </a:txBody>
                  <a:tcPr marL="90000" marR="90000" marT="18000" marB="18000" anchor="ctr">
                    <a:lnL>
                      <a:noFill/>
                    </a:lnL>
                    <a:lnR>
                      <a:noFill/>
                    </a:lnR>
                    <a:lnT>
                      <a:noFill/>
                    </a:lnT>
                    <a:lnB>
                      <a:noFill/>
                    </a:lnB>
                    <a:noFill/>
                  </a:tcPr>
                </a:tc>
                <a:tc>
                  <a:txBody>
                    <a:bodyPr/>
                    <a:lstStyle/>
                    <a:p>
                      <a:pPr algn="ctr" fontAlgn="b"/>
                      <a:r>
                        <a:rPr lang="es-MX" sz="1100" b="0" i="0" u="none" strike="noStrike" dirty="0">
                          <a:solidFill>
                            <a:srgbClr val="000000"/>
                          </a:solidFill>
                          <a:effectLst/>
                          <a:latin typeface="Arial"/>
                        </a:rPr>
                        <a:t>4%</a:t>
                      </a:r>
                    </a:p>
                  </a:txBody>
                  <a:tcPr marL="90000" marR="90000" marT="18000" marB="18000" anchor="ctr">
                    <a:lnL>
                      <a:noFill/>
                    </a:lnL>
                    <a:lnR>
                      <a:noFill/>
                    </a:lnR>
                    <a:lnT>
                      <a:noFill/>
                    </a:lnT>
                    <a:lnB>
                      <a:noFill/>
                    </a:lnB>
                    <a:noFill/>
                  </a:tcPr>
                </a:tc>
              </a:tr>
              <a:tr h="381799">
                <a:tc>
                  <a:txBody>
                    <a:bodyPr/>
                    <a:lstStyle/>
                    <a:p>
                      <a:pPr algn="l" fontAlgn="b"/>
                      <a:r>
                        <a:rPr lang="es-MX" sz="1100" b="0" i="0" u="none" strike="noStrike" dirty="0">
                          <a:solidFill>
                            <a:srgbClr val="000000"/>
                          </a:solidFill>
                          <a:effectLst/>
                          <a:latin typeface="Arial"/>
                        </a:rPr>
                        <a:t>La mejora turística de Mazatlán</a:t>
                      </a:r>
                    </a:p>
                  </a:txBody>
                  <a:tcPr marL="90000" marR="90000" marT="18000" marB="18000" anchor="ctr">
                    <a:lnL>
                      <a:noFill/>
                    </a:lnL>
                    <a:lnR>
                      <a:noFill/>
                    </a:lnR>
                    <a:lnT>
                      <a:noFill/>
                    </a:lnT>
                    <a:lnB>
                      <a:noFill/>
                    </a:lnB>
                    <a:solidFill>
                      <a:srgbClr val="FFFF99"/>
                    </a:solidFill>
                  </a:tcPr>
                </a:tc>
                <a:tc>
                  <a:txBody>
                    <a:bodyPr/>
                    <a:lstStyle/>
                    <a:p>
                      <a:pPr algn="ctr" fontAlgn="b"/>
                      <a:r>
                        <a:rPr lang="es-MX" sz="1100" b="0" i="0" u="none" strike="noStrike" dirty="0">
                          <a:solidFill>
                            <a:srgbClr val="000000"/>
                          </a:solidFill>
                          <a:effectLst/>
                          <a:latin typeface="Arial"/>
                        </a:rPr>
                        <a:t>3%</a:t>
                      </a:r>
                    </a:p>
                  </a:txBody>
                  <a:tcPr marL="90000" marR="90000" marT="18000" marB="18000" anchor="ctr">
                    <a:lnL>
                      <a:noFill/>
                    </a:lnL>
                    <a:lnR>
                      <a:noFill/>
                    </a:lnR>
                    <a:lnT>
                      <a:noFill/>
                    </a:lnT>
                    <a:lnB>
                      <a:noFill/>
                    </a:lnB>
                    <a:solidFill>
                      <a:srgbClr val="FFFF99"/>
                    </a:solidFill>
                  </a:tcPr>
                </a:tc>
              </a:tr>
              <a:tr h="209410">
                <a:tc>
                  <a:txBody>
                    <a:bodyPr/>
                    <a:lstStyle/>
                    <a:p>
                      <a:pPr algn="l" fontAlgn="b"/>
                      <a:r>
                        <a:rPr lang="es-MX" sz="1100" b="0" i="0" u="none" strike="noStrike" dirty="0">
                          <a:solidFill>
                            <a:srgbClr val="000000"/>
                          </a:solidFill>
                          <a:effectLst/>
                          <a:latin typeface="Arial"/>
                        </a:rPr>
                        <a:t>Su lenguaje claro</a:t>
                      </a:r>
                    </a:p>
                  </a:txBody>
                  <a:tcPr marL="90000" marR="90000" marT="18000" marB="18000" anchor="ctr">
                    <a:lnL>
                      <a:noFill/>
                    </a:lnL>
                    <a:lnR>
                      <a:noFill/>
                    </a:lnR>
                    <a:lnT>
                      <a:noFill/>
                    </a:lnT>
                    <a:lnB>
                      <a:noFill/>
                    </a:lnB>
                    <a:noFill/>
                  </a:tcPr>
                </a:tc>
                <a:tc>
                  <a:txBody>
                    <a:bodyPr/>
                    <a:lstStyle/>
                    <a:p>
                      <a:pPr algn="ctr" fontAlgn="b"/>
                      <a:r>
                        <a:rPr lang="es-MX" sz="1100" b="0" i="0" u="none" strike="noStrike" dirty="0">
                          <a:solidFill>
                            <a:srgbClr val="000000"/>
                          </a:solidFill>
                          <a:effectLst/>
                          <a:latin typeface="Arial"/>
                        </a:rPr>
                        <a:t>3%</a:t>
                      </a:r>
                    </a:p>
                  </a:txBody>
                  <a:tcPr marL="90000" marR="90000" marT="18000" marB="18000" anchor="ctr">
                    <a:lnL>
                      <a:noFill/>
                    </a:lnL>
                    <a:lnR>
                      <a:noFill/>
                    </a:lnR>
                    <a:lnT>
                      <a:noFill/>
                    </a:lnT>
                    <a:lnB>
                      <a:noFill/>
                    </a:lnB>
                    <a:noFill/>
                  </a:tcPr>
                </a:tc>
              </a:tr>
              <a:tr h="209410">
                <a:tc>
                  <a:txBody>
                    <a:bodyPr/>
                    <a:lstStyle/>
                    <a:p>
                      <a:pPr algn="l" fontAlgn="b"/>
                      <a:r>
                        <a:rPr lang="es-MX" sz="1100" b="0" i="0" u="none" strike="noStrike" dirty="0">
                          <a:solidFill>
                            <a:srgbClr val="000000"/>
                          </a:solidFill>
                          <a:effectLst/>
                          <a:latin typeface="Arial"/>
                        </a:rPr>
                        <a:t>Apoyar al deporte</a:t>
                      </a:r>
                    </a:p>
                  </a:txBody>
                  <a:tcPr marL="90000" marR="90000" marT="18000" marB="18000" anchor="ctr">
                    <a:lnL>
                      <a:noFill/>
                    </a:lnL>
                    <a:lnR>
                      <a:noFill/>
                    </a:lnR>
                    <a:lnT>
                      <a:noFill/>
                    </a:lnT>
                    <a:lnB>
                      <a:noFill/>
                    </a:lnB>
                    <a:solidFill>
                      <a:srgbClr val="FFFF99"/>
                    </a:solidFill>
                  </a:tcPr>
                </a:tc>
                <a:tc>
                  <a:txBody>
                    <a:bodyPr/>
                    <a:lstStyle/>
                    <a:p>
                      <a:pPr algn="ctr" fontAlgn="b"/>
                      <a:r>
                        <a:rPr lang="es-MX" sz="1100" b="0" i="0" u="none" strike="noStrike" dirty="0">
                          <a:solidFill>
                            <a:srgbClr val="000000"/>
                          </a:solidFill>
                          <a:effectLst/>
                          <a:latin typeface="Arial"/>
                        </a:rPr>
                        <a:t>1%</a:t>
                      </a:r>
                    </a:p>
                  </a:txBody>
                  <a:tcPr marL="90000" marR="90000" marT="18000" marB="18000" anchor="ctr">
                    <a:lnL>
                      <a:noFill/>
                    </a:lnL>
                    <a:lnR>
                      <a:noFill/>
                    </a:lnR>
                    <a:lnT>
                      <a:noFill/>
                    </a:lnT>
                    <a:lnB>
                      <a:noFill/>
                    </a:lnB>
                    <a:solidFill>
                      <a:srgbClr val="FFFF99"/>
                    </a:solidFill>
                  </a:tcPr>
                </a:tc>
              </a:tr>
              <a:tr h="209410">
                <a:tc>
                  <a:txBody>
                    <a:bodyPr/>
                    <a:lstStyle/>
                    <a:p>
                      <a:pPr algn="l" fontAlgn="b"/>
                      <a:r>
                        <a:rPr lang="es-MX" sz="1100" b="0" i="0" u="none" strike="noStrike" dirty="0">
                          <a:solidFill>
                            <a:srgbClr val="000000"/>
                          </a:solidFill>
                          <a:effectLst/>
                          <a:latin typeface="Arial"/>
                        </a:rPr>
                        <a:t>Apoyo al turismo</a:t>
                      </a:r>
                    </a:p>
                  </a:txBody>
                  <a:tcPr marL="90000" marR="90000" marT="18000" marB="18000" anchor="ctr">
                    <a:lnL>
                      <a:noFill/>
                    </a:lnL>
                    <a:lnR>
                      <a:noFill/>
                    </a:lnR>
                    <a:lnT>
                      <a:noFill/>
                    </a:lnT>
                    <a:lnB>
                      <a:noFill/>
                    </a:lnB>
                    <a:noFill/>
                  </a:tcPr>
                </a:tc>
                <a:tc>
                  <a:txBody>
                    <a:bodyPr/>
                    <a:lstStyle/>
                    <a:p>
                      <a:pPr algn="ctr" fontAlgn="b"/>
                      <a:r>
                        <a:rPr lang="es-MX" sz="1100" b="0" i="0" u="none" strike="noStrike" dirty="0">
                          <a:solidFill>
                            <a:srgbClr val="000000"/>
                          </a:solidFill>
                          <a:effectLst/>
                          <a:latin typeface="Arial"/>
                        </a:rPr>
                        <a:t>1%</a:t>
                      </a:r>
                    </a:p>
                  </a:txBody>
                  <a:tcPr marL="90000" marR="90000" marT="18000" marB="18000" anchor="ctr">
                    <a:lnL>
                      <a:noFill/>
                    </a:lnL>
                    <a:lnR>
                      <a:noFill/>
                    </a:lnR>
                    <a:lnT>
                      <a:noFill/>
                    </a:lnT>
                    <a:lnB>
                      <a:noFill/>
                    </a:lnB>
                    <a:noFill/>
                  </a:tcPr>
                </a:tc>
              </a:tr>
              <a:tr h="209410">
                <a:tc>
                  <a:txBody>
                    <a:bodyPr/>
                    <a:lstStyle/>
                    <a:p>
                      <a:pPr algn="l" fontAlgn="b"/>
                      <a:r>
                        <a:rPr lang="es-MX" sz="1100" b="0" i="0" u="none" strike="noStrike" dirty="0">
                          <a:solidFill>
                            <a:srgbClr val="000000"/>
                          </a:solidFill>
                          <a:effectLst/>
                          <a:latin typeface="Arial"/>
                        </a:rPr>
                        <a:t>Atraer inversiones</a:t>
                      </a:r>
                    </a:p>
                  </a:txBody>
                  <a:tcPr marL="90000" marR="90000" marT="18000" marB="18000" anchor="ctr">
                    <a:lnL>
                      <a:noFill/>
                    </a:lnL>
                    <a:lnR>
                      <a:noFill/>
                    </a:lnR>
                    <a:lnT>
                      <a:noFill/>
                    </a:lnT>
                    <a:lnB>
                      <a:noFill/>
                    </a:lnB>
                    <a:solidFill>
                      <a:srgbClr val="FFFF99"/>
                    </a:solidFill>
                  </a:tcPr>
                </a:tc>
                <a:tc>
                  <a:txBody>
                    <a:bodyPr/>
                    <a:lstStyle/>
                    <a:p>
                      <a:pPr algn="ctr" fontAlgn="b"/>
                      <a:r>
                        <a:rPr lang="es-MX" sz="1100" b="0" i="0" u="none" strike="noStrike" dirty="0">
                          <a:solidFill>
                            <a:srgbClr val="000000"/>
                          </a:solidFill>
                          <a:effectLst/>
                          <a:latin typeface="Arial"/>
                        </a:rPr>
                        <a:t>1%</a:t>
                      </a:r>
                    </a:p>
                  </a:txBody>
                  <a:tcPr marL="90000" marR="90000" marT="18000" marB="18000" anchor="ctr">
                    <a:lnL>
                      <a:noFill/>
                    </a:lnL>
                    <a:lnR>
                      <a:noFill/>
                    </a:lnR>
                    <a:lnT>
                      <a:noFill/>
                    </a:lnT>
                    <a:lnB>
                      <a:noFill/>
                    </a:lnB>
                    <a:solidFill>
                      <a:srgbClr val="FFFF99"/>
                    </a:solidFill>
                  </a:tcPr>
                </a:tc>
              </a:tr>
              <a:tr h="209410">
                <a:tc>
                  <a:txBody>
                    <a:bodyPr/>
                    <a:lstStyle/>
                    <a:p>
                      <a:pPr algn="l" fontAlgn="b"/>
                      <a:r>
                        <a:rPr lang="es-MX" sz="1100" b="0" i="0" u="none" strike="noStrike" dirty="0">
                          <a:solidFill>
                            <a:srgbClr val="000000"/>
                          </a:solidFill>
                          <a:effectLst/>
                          <a:latin typeface="Arial"/>
                        </a:rPr>
                        <a:t>Aumentar el presupuesto</a:t>
                      </a:r>
                    </a:p>
                  </a:txBody>
                  <a:tcPr marL="90000" marR="90000" marT="18000" marB="18000" anchor="ctr">
                    <a:lnL>
                      <a:noFill/>
                    </a:lnL>
                    <a:lnR>
                      <a:noFill/>
                    </a:lnR>
                    <a:lnT>
                      <a:noFill/>
                    </a:lnT>
                    <a:lnB>
                      <a:noFill/>
                    </a:lnB>
                    <a:noFill/>
                  </a:tcPr>
                </a:tc>
                <a:tc>
                  <a:txBody>
                    <a:bodyPr/>
                    <a:lstStyle/>
                    <a:p>
                      <a:pPr algn="ctr" fontAlgn="b"/>
                      <a:r>
                        <a:rPr lang="es-MX" sz="1100" b="0" i="0" u="none" strike="noStrike" dirty="0">
                          <a:solidFill>
                            <a:srgbClr val="000000"/>
                          </a:solidFill>
                          <a:effectLst/>
                          <a:latin typeface="Arial"/>
                        </a:rPr>
                        <a:t>1%</a:t>
                      </a:r>
                    </a:p>
                  </a:txBody>
                  <a:tcPr marL="90000" marR="90000" marT="18000" marB="18000" anchor="ctr">
                    <a:lnL>
                      <a:noFill/>
                    </a:lnL>
                    <a:lnR>
                      <a:noFill/>
                    </a:lnR>
                    <a:lnT>
                      <a:noFill/>
                    </a:lnT>
                    <a:lnB>
                      <a:noFill/>
                    </a:lnB>
                    <a:noFill/>
                  </a:tcPr>
                </a:tc>
              </a:tr>
              <a:tr h="362853">
                <a:tc>
                  <a:txBody>
                    <a:bodyPr/>
                    <a:lstStyle/>
                    <a:p>
                      <a:pPr algn="l" fontAlgn="b"/>
                      <a:r>
                        <a:rPr lang="es-MX" sz="1100" b="0" i="0" u="none" strike="noStrike" dirty="0">
                          <a:solidFill>
                            <a:srgbClr val="000000"/>
                          </a:solidFill>
                          <a:effectLst/>
                          <a:latin typeface="Arial"/>
                        </a:rPr>
                        <a:t>Culminar su mandato</a:t>
                      </a:r>
                    </a:p>
                  </a:txBody>
                  <a:tcPr marL="90000" marR="90000" marT="18000" marB="18000" anchor="ctr">
                    <a:lnL>
                      <a:noFill/>
                    </a:lnL>
                    <a:lnR>
                      <a:noFill/>
                    </a:lnR>
                    <a:lnT>
                      <a:noFill/>
                    </a:lnT>
                    <a:lnB>
                      <a:noFill/>
                    </a:lnB>
                    <a:solidFill>
                      <a:srgbClr val="FFFF99"/>
                    </a:solidFill>
                  </a:tcPr>
                </a:tc>
                <a:tc>
                  <a:txBody>
                    <a:bodyPr/>
                    <a:lstStyle/>
                    <a:p>
                      <a:pPr algn="ctr" fontAlgn="b"/>
                      <a:r>
                        <a:rPr lang="es-MX" sz="1100" b="0" i="0" u="none" strike="noStrike" dirty="0">
                          <a:solidFill>
                            <a:srgbClr val="000000"/>
                          </a:solidFill>
                          <a:effectLst/>
                          <a:latin typeface="Arial"/>
                        </a:rPr>
                        <a:t>1%</a:t>
                      </a:r>
                    </a:p>
                  </a:txBody>
                  <a:tcPr marL="90000" marR="90000" marT="18000" marB="18000" anchor="ctr">
                    <a:lnL>
                      <a:noFill/>
                    </a:lnL>
                    <a:lnR>
                      <a:noFill/>
                    </a:lnR>
                    <a:lnT>
                      <a:noFill/>
                    </a:lnT>
                    <a:lnB>
                      <a:noFill/>
                    </a:lnB>
                    <a:solidFill>
                      <a:srgbClr val="FFFF99"/>
                    </a:solidFill>
                  </a:tcPr>
                </a:tc>
              </a:tr>
              <a:tr h="381799">
                <a:tc>
                  <a:txBody>
                    <a:bodyPr/>
                    <a:lstStyle/>
                    <a:p>
                      <a:pPr algn="l" fontAlgn="b"/>
                      <a:r>
                        <a:rPr lang="es-MX" sz="1100" b="0" i="0" u="none" strike="noStrike" dirty="0">
                          <a:solidFill>
                            <a:srgbClr val="000000"/>
                          </a:solidFill>
                          <a:effectLst/>
                          <a:latin typeface="Arial"/>
                        </a:rPr>
                        <a:t>Cumplir el 20% de las expectativas</a:t>
                      </a:r>
                    </a:p>
                  </a:txBody>
                  <a:tcPr marL="90000" marR="90000" marT="18000" marB="18000" anchor="ctr">
                    <a:lnL>
                      <a:noFill/>
                    </a:lnL>
                    <a:lnR>
                      <a:noFill/>
                    </a:lnR>
                    <a:lnT>
                      <a:noFill/>
                    </a:lnT>
                    <a:lnB>
                      <a:noFill/>
                    </a:lnB>
                    <a:noFill/>
                  </a:tcPr>
                </a:tc>
                <a:tc>
                  <a:txBody>
                    <a:bodyPr/>
                    <a:lstStyle/>
                    <a:p>
                      <a:pPr algn="ctr" fontAlgn="b"/>
                      <a:r>
                        <a:rPr lang="es-MX" sz="1100" b="0" i="0" u="none" strike="noStrike" dirty="0">
                          <a:solidFill>
                            <a:srgbClr val="000000"/>
                          </a:solidFill>
                          <a:effectLst/>
                          <a:latin typeface="Arial"/>
                        </a:rPr>
                        <a:t>1%</a:t>
                      </a:r>
                    </a:p>
                  </a:txBody>
                  <a:tcPr marL="90000" marR="90000" marT="18000" marB="18000" anchor="ctr">
                    <a:lnL>
                      <a:noFill/>
                    </a:lnL>
                    <a:lnR>
                      <a:noFill/>
                    </a:lnR>
                    <a:lnT>
                      <a:noFill/>
                    </a:lnT>
                    <a:lnB>
                      <a:noFill/>
                    </a:lnB>
                    <a:noFill/>
                  </a:tcPr>
                </a:tc>
              </a:tr>
              <a:tr h="209410">
                <a:tc>
                  <a:txBody>
                    <a:bodyPr/>
                    <a:lstStyle/>
                    <a:p>
                      <a:pPr algn="l" fontAlgn="b"/>
                      <a:r>
                        <a:rPr lang="es-MX" sz="1100" b="0" i="0" u="none" strike="noStrike" dirty="0">
                          <a:solidFill>
                            <a:srgbClr val="000000"/>
                          </a:solidFill>
                          <a:effectLst/>
                          <a:latin typeface="Arial"/>
                        </a:rPr>
                        <a:t>Disminuir la violencia</a:t>
                      </a:r>
                    </a:p>
                  </a:txBody>
                  <a:tcPr marL="90000" marR="90000" marT="18000" marB="18000" anchor="ctr">
                    <a:lnL>
                      <a:noFill/>
                    </a:lnL>
                    <a:lnR>
                      <a:noFill/>
                    </a:lnR>
                    <a:lnT>
                      <a:noFill/>
                    </a:lnT>
                    <a:lnB>
                      <a:noFill/>
                    </a:lnB>
                    <a:solidFill>
                      <a:srgbClr val="FFFF99"/>
                    </a:solidFill>
                  </a:tcPr>
                </a:tc>
                <a:tc>
                  <a:txBody>
                    <a:bodyPr/>
                    <a:lstStyle/>
                    <a:p>
                      <a:pPr algn="ctr" fontAlgn="b"/>
                      <a:r>
                        <a:rPr lang="es-MX" sz="1100" b="0" i="0" u="none" strike="noStrike" dirty="0">
                          <a:solidFill>
                            <a:srgbClr val="000000"/>
                          </a:solidFill>
                          <a:effectLst/>
                          <a:latin typeface="Arial"/>
                        </a:rPr>
                        <a:t>1%</a:t>
                      </a:r>
                    </a:p>
                  </a:txBody>
                  <a:tcPr marL="90000" marR="90000" marT="18000" marB="18000" anchor="ctr">
                    <a:lnL>
                      <a:noFill/>
                    </a:lnL>
                    <a:lnR>
                      <a:noFill/>
                    </a:lnR>
                    <a:lnT>
                      <a:noFill/>
                    </a:lnT>
                    <a:lnB>
                      <a:noFill/>
                    </a:lnB>
                    <a:solidFill>
                      <a:srgbClr val="FFFF99"/>
                    </a:solidFill>
                  </a:tcPr>
                </a:tc>
              </a:tr>
              <a:tr h="209410">
                <a:tc>
                  <a:txBody>
                    <a:bodyPr/>
                    <a:lstStyle/>
                    <a:p>
                      <a:pPr algn="ctr" fontAlgn="b"/>
                      <a:r>
                        <a:rPr lang="es-MX" sz="1100" b="0" i="0" u="none" strike="noStrike" dirty="0">
                          <a:solidFill>
                            <a:srgbClr val="000000"/>
                          </a:solidFill>
                          <a:effectLst/>
                          <a:latin typeface="Arial"/>
                        </a:rPr>
                        <a:t>Otras c/menos menciones</a:t>
                      </a:r>
                    </a:p>
                  </a:txBody>
                  <a:tcPr marL="90000" marR="90000" marT="18000" marB="18000" anchor="ctr">
                    <a:lnL>
                      <a:noFill/>
                    </a:lnL>
                    <a:lnR>
                      <a:noFill/>
                    </a:lnR>
                    <a:lnT>
                      <a:noFill/>
                    </a:lnT>
                    <a:lnB w="12700" cap="flat" cmpd="sng" algn="ctr">
                      <a:solidFill>
                        <a:schemeClr val="tx1">
                          <a:lumMod val="50000"/>
                        </a:schemeClr>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Arial"/>
                        </a:rPr>
                        <a:t>11%</a:t>
                      </a:r>
                    </a:p>
                  </a:txBody>
                  <a:tcPr marL="90000" marR="90000" marT="18000" marB="18000" anchor="ctr">
                    <a:lnL>
                      <a:noFill/>
                    </a:lnL>
                    <a:lnR>
                      <a:noFill/>
                    </a:lnR>
                    <a:lnT>
                      <a:noFill/>
                    </a:lnT>
                    <a:lnB w="12700" cap="flat" cmpd="sng" algn="ctr">
                      <a:solidFill>
                        <a:schemeClr val="tx1">
                          <a:lumMod val="50000"/>
                        </a:schemeClr>
                      </a:solidFill>
                      <a:prstDash val="solid"/>
                      <a:round/>
                      <a:headEnd type="none" w="med" len="med"/>
                      <a:tailEnd type="none" w="med" len="med"/>
                    </a:lnB>
                    <a:noFill/>
                  </a:tcPr>
                </a:tc>
              </a:tr>
            </a:tbl>
          </a:graphicData>
        </a:graphic>
      </p:graphicFrame>
      <p:sp>
        <p:nvSpPr>
          <p:cNvPr id="4" name="3 CuadroTexto"/>
          <p:cNvSpPr txBox="1"/>
          <p:nvPr/>
        </p:nvSpPr>
        <p:spPr>
          <a:xfrm>
            <a:off x="899592" y="824588"/>
            <a:ext cx="7272808" cy="461665"/>
          </a:xfrm>
          <a:prstGeom prst="rect">
            <a:avLst/>
          </a:prstGeom>
          <a:noFill/>
        </p:spPr>
        <p:txBody>
          <a:bodyPr wrap="square" rtlCol="0">
            <a:spAutoFit/>
          </a:bodyPr>
          <a:lstStyle/>
          <a:p>
            <a:pPr algn="ctr"/>
            <a:r>
              <a:rPr lang="es-MX" sz="1200" b="1" dirty="0"/>
              <a:t>En su opinión, ¿cuál ha sido el máximo logro del gobierno de Mario López Valdez</a:t>
            </a:r>
            <a:r>
              <a:rPr lang="es-MX" sz="1200" b="1" dirty="0" smtClean="0"/>
              <a:t>?</a:t>
            </a:r>
          </a:p>
          <a:p>
            <a:pPr algn="ctr"/>
            <a:r>
              <a:rPr lang="es-MX" sz="1100" dirty="0" smtClean="0"/>
              <a:t>(% de cada grupo de entrevistados)</a:t>
            </a:r>
            <a:endParaRPr lang="es-MX" sz="1100" dirty="0"/>
          </a:p>
        </p:txBody>
      </p:sp>
      <p:graphicFrame>
        <p:nvGraphicFramePr>
          <p:cNvPr id="9" name="8 Tabla"/>
          <p:cNvGraphicFramePr>
            <a:graphicFrameLocks noGrp="1"/>
          </p:cNvGraphicFramePr>
          <p:nvPr>
            <p:extLst>
              <p:ext uri="{D42A27DB-BD31-4B8C-83A1-F6EECF244321}">
                <p14:modId xmlns:p14="http://schemas.microsoft.com/office/powerpoint/2010/main" val="700722954"/>
              </p:ext>
            </p:extLst>
          </p:nvPr>
        </p:nvGraphicFramePr>
        <p:xfrm>
          <a:off x="539552" y="1556797"/>
          <a:ext cx="2571768" cy="4694967"/>
        </p:xfrm>
        <a:graphic>
          <a:graphicData uri="http://schemas.openxmlformats.org/drawingml/2006/table">
            <a:tbl>
              <a:tblPr/>
              <a:tblGrid>
                <a:gridCol w="1822038"/>
                <a:gridCol w="749730"/>
              </a:tblGrid>
              <a:tr h="329343">
                <a:tc>
                  <a:txBody>
                    <a:bodyPr/>
                    <a:lstStyle/>
                    <a:p>
                      <a:pPr algn="l" fontAlgn="b"/>
                      <a:r>
                        <a:rPr lang="es-MX" sz="1200" b="1" i="0" u="none" strike="noStrike" dirty="0" smtClean="0">
                          <a:solidFill>
                            <a:schemeClr val="tx1"/>
                          </a:solidFill>
                          <a:latin typeface="Arial" pitchFamily="34" charset="0"/>
                          <a:cs typeface="Arial" pitchFamily="34" charset="0"/>
                        </a:rPr>
                        <a:t>S/D</a:t>
                      </a:r>
                      <a:endParaRPr lang="es-ES" sz="1200" b="1" i="0" u="none" strike="noStrike" dirty="0">
                        <a:solidFill>
                          <a:schemeClr val="tx1"/>
                        </a:solidFill>
                        <a:latin typeface="Arial" pitchFamily="34" charset="0"/>
                        <a:cs typeface="Arial" pitchFamily="34" charset="0"/>
                      </a:endParaRPr>
                    </a:p>
                  </a:txBody>
                  <a:tcPr marL="90000" marR="90000" marT="46800" marB="46800" anchor="ctr">
                    <a:lnL>
                      <a:noFill/>
                    </a:lnL>
                    <a:lnR>
                      <a:noFill/>
                    </a:lnR>
                    <a:lnT>
                      <a:noFill/>
                    </a:lnT>
                    <a:lnB>
                      <a:noFill/>
                    </a:lnB>
                    <a:solidFill>
                      <a:schemeClr val="accent5">
                        <a:lumMod val="50000"/>
                      </a:schemeClr>
                    </a:solidFill>
                  </a:tcPr>
                </a:tc>
                <a:tc>
                  <a:txBody>
                    <a:bodyPr/>
                    <a:lstStyle/>
                    <a:p>
                      <a:pPr algn="ctr" fontAlgn="b"/>
                      <a:r>
                        <a:rPr lang="es-MX" sz="1200" b="1" i="0" u="none" strike="noStrike" dirty="0" smtClean="0">
                          <a:solidFill>
                            <a:schemeClr val="tx1"/>
                          </a:solidFill>
                          <a:latin typeface="Arial" pitchFamily="34" charset="0"/>
                          <a:cs typeface="Arial" pitchFamily="34" charset="0"/>
                        </a:rPr>
                        <a:t>%</a:t>
                      </a:r>
                      <a:endParaRPr lang="es-ES" sz="1200" b="1" i="0" u="none" strike="noStrike" dirty="0">
                        <a:solidFill>
                          <a:schemeClr val="tx1"/>
                        </a:solidFill>
                        <a:latin typeface="Arial" pitchFamily="34" charset="0"/>
                        <a:cs typeface="Arial" pitchFamily="34" charset="0"/>
                      </a:endParaRPr>
                    </a:p>
                  </a:txBody>
                  <a:tcPr marL="90000" marR="90000" marT="46800" marB="46800" anchor="ctr">
                    <a:lnL>
                      <a:noFill/>
                    </a:lnL>
                    <a:lnR>
                      <a:noFill/>
                    </a:lnR>
                    <a:lnT>
                      <a:noFill/>
                    </a:lnT>
                    <a:lnB>
                      <a:noFill/>
                    </a:lnB>
                    <a:solidFill>
                      <a:schemeClr val="accent5">
                        <a:lumMod val="50000"/>
                      </a:schemeClr>
                    </a:solidFill>
                  </a:tcPr>
                </a:tc>
              </a:tr>
              <a:tr h="224421">
                <a:tc>
                  <a:txBody>
                    <a:bodyPr/>
                    <a:lstStyle/>
                    <a:p>
                      <a:pPr algn="l" fontAlgn="b"/>
                      <a:r>
                        <a:rPr lang="es-MX" sz="1100" b="0" i="0" u="none" strike="noStrike" dirty="0">
                          <a:solidFill>
                            <a:srgbClr val="000000"/>
                          </a:solidFill>
                          <a:effectLst/>
                          <a:latin typeface="Arial"/>
                        </a:rPr>
                        <a:t>Ninguno</a:t>
                      </a:r>
                    </a:p>
                  </a:txBody>
                  <a:tcPr marL="90000" marR="90000" marT="18000" marB="18000" anchor="ctr">
                    <a:lnL>
                      <a:noFill/>
                    </a:lnL>
                    <a:lnR>
                      <a:noFill/>
                    </a:lnR>
                    <a:lnT>
                      <a:noFill/>
                    </a:lnT>
                    <a:lnB>
                      <a:noFill/>
                    </a:lnB>
                    <a:noFill/>
                  </a:tcPr>
                </a:tc>
                <a:tc>
                  <a:txBody>
                    <a:bodyPr/>
                    <a:lstStyle/>
                    <a:p>
                      <a:pPr algn="ctr" fontAlgn="b"/>
                      <a:r>
                        <a:rPr lang="es-MX" sz="1100" b="0" i="0" u="none" strike="noStrike" dirty="0">
                          <a:solidFill>
                            <a:srgbClr val="000000"/>
                          </a:solidFill>
                          <a:effectLst/>
                          <a:latin typeface="Arial"/>
                        </a:rPr>
                        <a:t>54%</a:t>
                      </a:r>
                    </a:p>
                  </a:txBody>
                  <a:tcPr marL="90000" marR="90000" marT="18000" marB="18000" anchor="ctr">
                    <a:lnL>
                      <a:noFill/>
                    </a:lnL>
                    <a:lnR>
                      <a:noFill/>
                    </a:lnR>
                    <a:lnT>
                      <a:noFill/>
                    </a:lnT>
                    <a:lnB>
                      <a:noFill/>
                    </a:lnB>
                    <a:noFill/>
                  </a:tcPr>
                </a:tc>
              </a:tr>
              <a:tr h="272026">
                <a:tc>
                  <a:txBody>
                    <a:bodyPr/>
                    <a:lstStyle/>
                    <a:p>
                      <a:pPr algn="l" fontAlgn="b"/>
                      <a:r>
                        <a:rPr lang="es-MX" sz="1100" b="0" i="0" u="none" strike="noStrike" dirty="0">
                          <a:solidFill>
                            <a:srgbClr val="000000"/>
                          </a:solidFill>
                          <a:effectLst/>
                          <a:latin typeface="Arial"/>
                        </a:rPr>
                        <a:t>El gasoducto</a:t>
                      </a:r>
                    </a:p>
                  </a:txBody>
                  <a:tcPr marL="90000" marR="90000" marT="18000" marB="18000" anchor="ctr">
                    <a:lnL>
                      <a:noFill/>
                    </a:lnL>
                    <a:lnR>
                      <a:noFill/>
                    </a:lnR>
                    <a:lnT>
                      <a:noFill/>
                    </a:lnT>
                    <a:lnB>
                      <a:noFill/>
                    </a:lnB>
                    <a:solidFill>
                      <a:srgbClr val="FFFF99"/>
                    </a:solidFill>
                  </a:tcPr>
                </a:tc>
                <a:tc>
                  <a:txBody>
                    <a:bodyPr/>
                    <a:lstStyle/>
                    <a:p>
                      <a:pPr algn="ctr" fontAlgn="b"/>
                      <a:r>
                        <a:rPr lang="es-MX" sz="1100" b="0" i="0" u="none" strike="noStrike" dirty="0">
                          <a:solidFill>
                            <a:srgbClr val="000000"/>
                          </a:solidFill>
                          <a:effectLst/>
                          <a:latin typeface="Arial"/>
                        </a:rPr>
                        <a:t>7%</a:t>
                      </a:r>
                    </a:p>
                  </a:txBody>
                  <a:tcPr marL="90000" marR="90000" marT="18000" marB="18000" anchor="ctr">
                    <a:lnL>
                      <a:noFill/>
                    </a:lnL>
                    <a:lnR>
                      <a:noFill/>
                    </a:lnR>
                    <a:lnT>
                      <a:noFill/>
                    </a:lnT>
                    <a:lnB>
                      <a:noFill/>
                    </a:lnB>
                    <a:solidFill>
                      <a:srgbClr val="FFFF99"/>
                    </a:solidFill>
                  </a:tcPr>
                </a:tc>
              </a:tr>
              <a:tr h="506648">
                <a:tc>
                  <a:txBody>
                    <a:bodyPr/>
                    <a:lstStyle/>
                    <a:p>
                      <a:pPr algn="l" fontAlgn="b"/>
                      <a:r>
                        <a:rPr lang="es-MX" sz="1100" b="0" i="0" u="none" strike="noStrike" dirty="0">
                          <a:solidFill>
                            <a:srgbClr val="000000"/>
                          </a:solidFill>
                          <a:effectLst/>
                          <a:latin typeface="Arial"/>
                        </a:rPr>
                        <a:t>Desarrollo en infraestructura de las principales ciudades</a:t>
                      </a:r>
                    </a:p>
                  </a:txBody>
                  <a:tcPr marL="90000" marR="90000" marT="18000" marB="18000" anchor="ctr">
                    <a:lnL>
                      <a:noFill/>
                    </a:lnL>
                    <a:lnR>
                      <a:noFill/>
                    </a:lnR>
                    <a:lnT>
                      <a:noFill/>
                    </a:lnT>
                    <a:lnB>
                      <a:noFill/>
                    </a:lnB>
                    <a:noFill/>
                  </a:tcPr>
                </a:tc>
                <a:tc>
                  <a:txBody>
                    <a:bodyPr/>
                    <a:lstStyle/>
                    <a:p>
                      <a:pPr algn="ctr" fontAlgn="b"/>
                      <a:r>
                        <a:rPr lang="es-MX" sz="1100" b="0" i="0" u="none" strike="noStrike" dirty="0">
                          <a:solidFill>
                            <a:srgbClr val="000000"/>
                          </a:solidFill>
                          <a:effectLst/>
                          <a:latin typeface="Arial"/>
                        </a:rPr>
                        <a:t>4%</a:t>
                      </a:r>
                    </a:p>
                  </a:txBody>
                  <a:tcPr marL="90000" marR="90000" marT="18000" marB="18000" anchor="ctr">
                    <a:lnL>
                      <a:noFill/>
                    </a:lnL>
                    <a:lnR>
                      <a:noFill/>
                    </a:lnR>
                    <a:lnT>
                      <a:noFill/>
                    </a:lnT>
                    <a:lnB>
                      <a:noFill/>
                    </a:lnB>
                    <a:noFill/>
                  </a:tcPr>
                </a:tc>
              </a:tr>
              <a:tr h="245276">
                <a:tc>
                  <a:txBody>
                    <a:bodyPr/>
                    <a:lstStyle/>
                    <a:p>
                      <a:pPr algn="l" fontAlgn="b"/>
                      <a:r>
                        <a:rPr lang="es-MX" sz="1100" b="0" i="0" u="none" strike="noStrike" dirty="0">
                          <a:solidFill>
                            <a:srgbClr val="000000"/>
                          </a:solidFill>
                          <a:effectLst/>
                          <a:latin typeface="Arial"/>
                        </a:rPr>
                        <a:t>Eliminar la tenencia</a:t>
                      </a:r>
                    </a:p>
                  </a:txBody>
                  <a:tcPr marL="90000" marR="90000" marT="18000" marB="18000" anchor="ctr">
                    <a:lnL>
                      <a:noFill/>
                    </a:lnL>
                    <a:lnR>
                      <a:noFill/>
                    </a:lnR>
                    <a:lnT>
                      <a:noFill/>
                    </a:lnT>
                    <a:lnB>
                      <a:noFill/>
                    </a:lnB>
                    <a:solidFill>
                      <a:srgbClr val="FFFF99"/>
                    </a:solidFill>
                  </a:tcPr>
                </a:tc>
                <a:tc>
                  <a:txBody>
                    <a:bodyPr/>
                    <a:lstStyle/>
                    <a:p>
                      <a:pPr algn="ctr" fontAlgn="b"/>
                      <a:r>
                        <a:rPr lang="es-MX" sz="1100" b="0" i="0" u="none" strike="noStrike" dirty="0">
                          <a:solidFill>
                            <a:srgbClr val="000000"/>
                          </a:solidFill>
                          <a:effectLst/>
                          <a:latin typeface="Arial"/>
                        </a:rPr>
                        <a:t>3%</a:t>
                      </a:r>
                    </a:p>
                  </a:txBody>
                  <a:tcPr marL="90000" marR="90000" marT="18000" marB="18000" anchor="ctr">
                    <a:lnL>
                      <a:noFill/>
                    </a:lnL>
                    <a:lnR>
                      <a:noFill/>
                    </a:lnR>
                    <a:lnT>
                      <a:noFill/>
                    </a:lnT>
                    <a:lnB>
                      <a:noFill/>
                    </a:lnB>
                    <a:solidFill>
                      <a:srgbClr val="FFFF99"/>
                    </a:solidFill>
                  </a:tcPr>
                </a:tc>
              </a:tr>
              <a:tr h="405963">
                <a:tc>
                  <a:txBody>
                    <a:bodyPr/>
                    <a:lstStyle/>
                    <a:p>
                      <a:pPr algn="l" fontAlgn="b"/>
                      <a:r>
                        <a:rPr lang="es-MX" sz="1100" b="0" i="0" u="none" strike="noStrike" dirty="0">
                          <a:solidFill>
                            <a:srgbClr val="000000"/>
                          </a:solidFill>
                          <a:effectLst/>
                          <a:latin typeface="Arial"/>
                        </a:rPr>
                        <a:t>La mejora turística de Mazatlán</a:t>
                      </a:r>
                    </a:p>
                  </a:txBody>
                  <a:tcPr marL="90000" marR="90000" marT="18000" marB="18000" anchor="ctr">
                    <a:lnL>
                      <a:noFill/>
                    </a:lnL>
                    <a:lnR>
                      <a:noFill/>
                    </a:lnR>
                    <a:lnT>
                      <a:noFill/>
                    </a:lnT>
                    <a:lnB>
                      <a:noFill/>
                    </a:lnB>
                    <a:noFill/>
                  </a:tcPr>
                </a:tc>
                <a:tc>
                  <a:txBody>
                    <a:bodyPr/>
                    <a:lstStyle/>
                    <a:p>
                      <a:pPr algn="ctr" fontAlgn="b"/>
                      <a:r>
                        <a:rPr lang="es-MX" sz="1100" b="0" i="0" u="none" strike="noStrike" dirty="0">
                          <a:solidFill>
                            <a:srgbClr val="000000"/>
                          </a:solidFill>
                          <a:effectLst/>
                          <a:latin typeface="Arial"/>
                        </a:rPr>
                        <a:t>3%</a:t>
                      </a:r>
                    </a:p>
                  </a:txBody>
                  <a:tcPr marL="90000" marR="90000" marT="18000" marB="18000" anchor="ctr">
                    <a:lnL>
                      <a:noFill/>
                    </a:lnL>
                    <a:lnR>
                      <a:noFill/>
                    </a:lnR>
                    <a:lnT>
                      <a:noFill/>
                    </a:lnT>
                    <a:lnB>
                      <a:noFill/>
                    </a:lnB>
                    <a:noFill/>
                  </a:tcPr>
                </a:tc>
              </a:tr>
              <a:tr h="355302">
                <a:tc>
                  <a:txBody>
                    <a:bodyPr/>
                    <a:lstStyle/>
                    <a:p>
                      <a:pPr algn="l" fontAlgn="b"/>
                      <a:r>
                        <a:rPr lang="es-MX" sz="1100" b="0" i="0" u="none" strike="noStrike" dirty="0">
                          <a:solidFill>
                            <a:srgbClr val="000000"/>
                          </a:solidFill>
                          <a:effectLst/>
                          <a:latin typeface="Arial"/>
                        </a:rPr>
                        <a:t>Lograr la alternancia de poder</a:t>
                      </a:r>
                    </a:p>
                  </a:txBody>
                  <a:tcPr marL="90000" marR="90000" marT="18000" marB="18000" anchor="ctr">
                    <a:lnL>
                      <a:noFill/>
                    </a:lnL>
                    <a:lnR>
                      <a:noFill/>
                    </a:lnR>
                    <a:lnT>
                      <a:noFill/>
                    </a:lnT>
                    <a:lnB>
                      <a:noFill/>
                    </a:lnB>
                    <a:solidFill>
                      <a:srgbClr val="FFFF99"/>
                    </a:solidFill>
                  </a:tcPr>
                </a:tc>
                <a:tc>
                  <a:txBody>
                    <a:bodyPr/>
                    <a:lstStyle/>
                    <a:p>
                      <a:pPr algn="ctr" fontAlgn="b"/>
                      <a:r>
                        <a:rPr lang="es-MX" sz="1100" b="0" i="0" u="none" strike="noStrike" dirty="0">
                          <a:solidFill>
                            <a:srgbClr val="000000"/>
                          </a:solidFill>
                          <a:effectLst/>
                          <a:latin typeface="Arial"/>
                        </a:rPr>
                        <a:t>3%</a:t>
                      </a:r>
                    </a:p>
                  </a:txBody>
                  <a:tcPr marL="90000" marR="90000" marT="18000" marB="18000" anchor="ctr">
                    <a:lnL>
                      <a:noFill/>
                    </a:lnL>
                    <a:lnR>
                      <a:noFill/>
                    </a:lnR>
                    <a:lnT>
                      <a:noFill/>
                    </a:lnT>
                    <a:lnB>
                      <a:noFill/>
                    </a:lnB>
                    <a:solidFill>
                      <a:srgbClr val="FFFF99"/>
                    </a:solidFill>
                  </a:tcPr>
                </a:tc>
              </a:tr>
              <a:tr h="349047">
                <a:tc>
                  <a:txBody>
                    <a:bodyPr/>
                    <a:lstStyle/>
                    <a:p>
                      <a:pPr algn="l" fontAlgn="b"/>
                      <a:r>
                        <a:rPr lang="es-MX" sz="1100" b="0" i="0" u="none" strike="noStrike" dirty="0">
                          <a:solidFill>
                            <a:srgbClr val="000000"/>
                          </a:solidFill>
                          <a:effectLst/>
                          <a:latin typeface="Arial"/>
                        </a:rPr>
                        <a:t>Útiles y uniformes escolares</a:t>
                      </a:r>
                    </a:p>
                  </a:txBody>
                  <a:tcPr marL="90000" marR="90000" marT="18000" marB="18000" anchor="ctr">
                    <a:lnL>
                      <a:noFill/>
                    </a:lnL>
                    <a:lnR>
                      <a:noFill/>
                    </a:lnR>
                    <a:lnT>
                      <a:noFill/>
                    </a:lnT>
                    <a:lnB>
                      <a:noFill/>
                    </a:lnB>
                    <a:noFill/>
                  </a:tcPr>
                </a:tc>
                <a:tc>
                  <a:txBody>
                    <a:bodyPr/>
                    <a:lstStyle/>
                    <a:p>
                      <a:pPr algn="ctr" fontAlgn="b"/>
                      <a:r>
                        <a:rPr lang="es-MX" sz="1100" b="0" i="0" u="none" strike="noStrike" dirty="0">
                          <a:solidFill>
                            <a:srgbClr val="000000"/>
                          </a:solidFill>
                          <a:effectLst/>
                          <a:latin typeface="Arial"/>
                        </a:rPr>
                        <a:t>3%</a:t>
                      </a:r>
                    </a:p>
                  </a:txBody>
                  <a:tcPr marL="90000" marR="90000" marT="18000" marB="18000" anchor="ctr">
                    <a:lnL>
                      <a:noFill/>
                    </a:lnL>
                    <a:lnR>
                      <a:noFill/>
                    </a:lnR>
                    <a:lnT>
                      <a:noFill/>
                    </a:lnT>
                    <a:lnB>
                      <a:noFill/>
                    </a:lnB>
                    <a:noFill/>
                  </a:tcPr>
                </a:tc>
              </a:tr>
              <a:tr h="224421">
                <a:tc>
                  <a:txBody>
                    <a:bodyPr/>
                    <a:lstStyle/>
                    <a:p>
                      <a:pPr algn="l" fontAlgn="b"/>
                      <a:r>
                        <a:rPr lang="es-MX" sz="1100" b="0" i="0" u="none" strike="noStrike" dirty="0">
                          <a:solidFill>
                            <a:srgbClr val="000000"/>
                          </a:solidFill>
                          <a:effectLst/>
                          <a:latin typeface="Arial"/>
                        </a:rPr>
                        <a:t>Apoyar a la UAS</a:t>
                      </a:r>
                    </a:p>
                  </a:txBody>
                  <a:tcPr marL="90000" marR="90000" marT="18000" marB="18000" anchor="ctr">
                    <a:lnL>
                      <a:noFill/>
                    </a:lnL>
                    <a:lnR>
                      <a:noFill/>
                    </a:lnR>
                    <a:lnT>
                      <a:noFill/>
                    </a:lnT>
                    <a:lnB>
                      <a:noFill/>
                    </a:lnB>
                    <a:solidFill>
                      <a:srgbClr val="FFFF99"/>
                    </a:solidFill>
                  </a:tcPr>
                </a:tc>
                <a:tc>
                  <a:txBody>
                    <a:bodyPr/>
                    <a:lstStyle/>
                    <a:p>
                      <a:pPr algn="ctr" fontAlgn="b"/>
                      <a:r>
                        <a:rPr lang="es-MX" sz="1100" b="0" i="0" u="none" strike="noStrike" dirty="0">
                          <a:solidFill>
                            <a:srgbClr val="000000"/>
                          </a:solidFill>
                          <a:effectLst/>
                          <a:latin typeface="Arial"/>
                        </a:rPr>
                        <a:t>1%</a:t>
                      </a:r>
                    </a:p>
                  </a:txBody>
                  <a:tcPr marL="90000" marR="90000" marT="18000" marB="18000" anchor="ctr">
                    <a:lnL>
                      <a:noFill/>
                    </a:lnL>
                    <a:lnR>
                      <a:noFill/>
                    </a:lnR>
                    <a:lnT>
                      <a:noFill/>
                    </a:lnT>
                    <a:lnB>
                      <a:noFill/>
                    </a:lnB>
                    <a:solidFill>
                      <a:srgbClr val="FFFF99"/>
                    </a:solidFill>
                  </a:tcPr>
                </a:tc>
              </a:tr>
              <a:tr h="224421">
                <a:tc>
                  <a:txBody>
                    <a:bodyPr/>
                    <a:lstStyle/>
                    <a:p>
                      <a:pPr algn="l" fontAlgn="b"/>
                      <a:r>
                        <a:rPr lang="es-MX" sz="1100" b="0" i="0" u="none" strike="noStrike" dirty="0">
                          <a:solidFill>
                            <a:srgbClr val="000000"/>
                          </a:solidFill>
                          <a:effectLst/>
                          <a:latin typeface="Arial"/>
                        </a:rPr>
                        <a:t>Apoyar al deporte</a:t>
                      </a:r>
                    </a:p>
                  </a:txBody>
                  <a:tcPr marL="90000" marR="90000" marT="18000" marB="18000" anchor="ctr">
                    <a:lnL>
                      <a:noFill/>
                    </a:lnL>
                    <a:lnR>
                      <a:noFill/>
                    </a:lnR>
                    <a:lnT>
                      <a:noFill/>
                    </a:lnT>
                    <a:lnB>
                      <a:noFill/>
                    </a:lnB>
                    <a:noFill/>
                  </a:tcPr>
                </a:tc>
                <a:tc>
                  <a:txBody>
                    <a:bodyPr/>
                    <a:lstStyle/>
                    <a:p>
                      <a:pPr algn="ctr" fontAlgn="b"/>
                      <a:r>
                        <a:rPr lang="es-MX" sz="1100" b="0" i="0" u="none" strike="noStrike" dirty="0">
                          <a:solidFill>
                            <a:srgbClr val="000000"/>
                          </a:solidFill>
                          <a:effectLst/>
                          <a:latin typeface="Arial"/>
                        </a:rPr>
                        <a:t>1%</a:t>
                      </a:r>
                    </a:p>
                  </a:txBody>
                  <a:tcPr marL="90000" marR="90000" marT="18000" marB="18000" anchor="ctr">
                    <a:lnL>
                      <a:noFill/>
                    </a:lnL>
                    <a:lnR>
                      <a:noFill/>
                    </a:lnR>
                    <a:lnT>
                      <a:noFill/>
                    </a:lnT>
                    <a:lnB>
                      <a:noFill/>
                    </a:lnB>
                    <a:noFill/>
                  </a:tcPr>
                </a:tc>
              </a:tr>
              <a:tr h="224421">
                <a:tc>
                  <a:txBody>
                    <a:bodyPr/>
                    <a:lstStyle/>
                    <a:p>
                      <a:pPr algn="l" fontAlgn="b"/>
                      <a:r>
                        <a:rPr lang="es-MX" sz="1100" b="0" i="0" u="none" strike="noStrike" dirty="0">
                          <a:solidFill>
                            <a:srgbClr val="000000"/>
                          </a:solidFill>
                          <a:effectLst/>
                          <a:latin typeface="Arial"/>
                        </a:rPr>
                        <a:t>Apoyo a emprendedores</a:t>
                      </a:r>
                    </a:p>
                  </a:txBody>
                  <a:tcPr marL="90000" marR="90000" marT="18000" marB="18000" anchor="ctr">
                    <a:lnL>
                      <a:noFill/>
                    </a:lnL>
                    <a:lnR>
                      <a:noFill/>
                    </a:lnR>
                    <a:lnT>
                      <a:noFill/>
                    </a:lnT>
                    <a:lnB>
                      <a:noFill/>
                    </a:lnB>
                    <a:solidFill>
                      <a:srgbClr val="FFFF99"/>
                    </a:solidFill>
                  </a:tcPr>
                </a:tc>
                <a:tc>
                  <a:txBody>
                    <a:bodyPr/>
                    <a:lstStyle/>
                    <a:p>
                      <a:pPr algn="ctr" fontAlgn="b"/>
                      <a:r>
                        <a:rPr lang="es-MX" sz="1100" b="0" i="0" u="none" strike="noStrike" dirty="0">
                          <a:solidFill>
                            <a:srgbClr val="000000"/>
                          </a:solidFill>
                          <a:effectLst/>
                          <a:latin typeface="Arial"/>
                        </a:rPr>
                        <a:t>1%</a:t>
                      </a:r>
                    </a:p>
                  </a:txBody>
                  <a:tcPr marL="90000" marR="90000" marT="18000" marB="18000" anchor="ctr">
                    <a:lnL>
                      <a:noFill/>
                    </a:lnL>
                    <a:lnR>
                      <a:noFill/>
                    </a:lnR>
                    <a:lnT>
                      <a:noFill/>
                    </a:lnT>
                    <a:lnB>
                      <a:noFill/>
                    </a:lnB>
                    <a:solidFill>
                      <a:srgbClr val="FFFF99"/>
                    </a:solidFill>
                  </a:tcPr>
                </a:tc>
              </a:tr>
              <a:tr h="224421">
                <a:tc>
                  <a:txBody>
                    <a:bodyPr/>
                    <a:lstStyle/>
                    <a:p>
                      <a:pPr algn="l" fontAlgn="b"/>
                      <a:r>
                        <a:rPr lang="es-MX" sz="1100" b="0" i="0" u="none" strike="noStrike" dirty="0">
                          <a:solidFill>
                            <a:srgbClr val="000000"/>
                          </a:solidFill>
                          <a:effectLst/>
                          <a:latin typeface="Arial"/>
                        </a:rPr>
                        <a:t>Apoyo al turismo</a:t>
                      </a:r>
                    </a:p>
                  </a:txBody>
                  <a:tcPr marL="90000" marR="90000" marT="18000" marB="18000" anchor="ctr">
                    <a:lnL>
                      <a:noFill/>
                    </a:lnL>
                    <a:lnR>
                      <a:noFill/>
                    </a:lnR>
                    <a:lnT>
                      <a:noFill/>
                    </a:lnT>
                    <a:lnB>
                      <a:noFill/>
                    </a:lnB>
                    <a:noFill/>
                  </a:tcPr>
                </a:tc>
                <a:tc>
                  <a:txBody>
                    <a:bodyPr/>
                    <a:lstStyle/>
                    <a:p>
                      <a:pPr algn="ctr" fontAlgn="b"/>
                      <a:r>
                        <a:rPr lang="es-MX" sz="1100" b="0" i="0" u="none" strike="noStrike" dirty="0">
                          <a:solidFill>
                            <a:srgbClr val="000000"/>
                          </a:solidFill>
                          <a:effectLst/>
                          <a:latin typeface="Arial"/>
                        </a:rPr>
                        <a:t>1%</a:t>
                      </a:r>
                    </a:p>
                  </a:txBody>
                  <a:tcPr marL="90000" marR="90000" marT="18000" marB="18000" anchor="ctr">
                    <a:lnL>
                      <a:noFill/>
                    </a:lnL>
                    <a:lnR>
                      <a:noFill/>
                    </a:lnR>
                    <a:lnT>
                      <a:noFill/>
                    </a:lnT>
                    <a:lnB>
                      <a:noFill/>
                    </a:lnB>
                    <a:noFill/>
                  </a:tcPr>
                </a:tc>
              </a:tr>
              <a:tr h="218652">
                <a:tc>
                  <a:txBody>
                    <a:bodyPr/>
                    <a:lstStyle/>
                    <a:p>
                      <a:pPr algn="l" fontAlgn="b"/>
                      <a:r>
                        <a:rPr lang="es-MX" sz="1100" b="0" i="0" u="none" strike="noStrike" dirty="0">
                          <a:solidFill>
                            <a:srgbClr val="000000"/>
                          </a:solidFill>
                          <a:effectLst/>
                          <a:latin typeface="Arial"/>
                        </a:rPr>
                        <a:t>Beneficio personal</a:t>
                      </a:r>
                    </a:p>
                  </a:txBody>
                  <a:tcPr marL="90000" marR="90000" marT="18000" marB="18000" anchor="ctr">
                    <a:lnL>
                      <a:noFill/>
                    </a:lnL>
                    <a:lnR>
                      <a:noFill/>
                    </a:lnR>
                    <a:lnT>
                      <a:noFill/>
                    </a:lnT>
                    <a:lnB>
                      <a:noFill/>
                    </a:lnB>
                    <a:solidFill>
                      <a:srgbClr val="FFFF99"/>
                    </a:solidFill>
                  </a:tcPr>
                </a:tc>
                <a:tc>
                  <a:txBody>
                    <a:bodyPr/>
                    <a:lstStyle/>
                    <a:p>
                      <a:pPr algn="ctr" fontAlgn="b"/>
                      <a:r>
                        <a:rPr lang="es-MX" sz="1100" b="0" i="0" u="none" strike="noStrike" dirty="0">
                          <a:solidFill>
                            <a:srgbClr val="000000"/>
                          </a:solidFill>
                          <a:effectLst/>
                          <a:latin typeface="Arial"/>
                        </a:rPr>
                        <a:t>1%</a:t>
                      </a:r>
                    </a:p>
                  </a:txBody>
                  <a:tcPr marL="90000" marR="90000" marT="18000" marB="18000" anchor="ctr">
                    <a:lnL>
                      <a:noFill/>
                    </a:lnL>
                    <a:lnR>
                      <a:noFill/>
                    </a:lnR>
                    <a:lnT>
                      <a:noFill/>
                    </a:lnT>
                    <a:lnB>
                      <a:noFill/>
                    </a:lnB>
                    <a:solidFill>
                      <a:srgbClr val="FFFF99"/>
                    </a:solidFill>
                  </a:tcPr>
                </a:tc>
              </a:tr>
              <a:tr h="355302">
                <a:tc>
                  <a:txBody>
                    <a:bodyPr/>
                    <a:lstStyle/>
                    <a:p>
                      <a:pPr algn="l" fontAlgn="b"/>
                      <a:r>
                        <a:rPr lang="es-MX" sz="1100" b="0" i="0" u="none" strike="noStrike" dirty="0">
                          <a:solidFill>
                            <a:srgbClr val="000000"/>
                          </a:solidFill>
                          <a:effectLst/>
                          <a:latin typeface="Arial"/>
                        </a:rPr>
                        <a:t>Conciliar con grupos empresariales</a:t>
                      </a:r>
                    </a:p>
                  </a:txBody>
                  <a:tcPr marL="90000" marR="90000" marT="18000" marB="18000" anchor="ctr">
                    <a:lnL>
                      <a:noFill/>
                    </a:lnL>
                    <a:lnR>
                      <a:noFill/>
                    </a:lnR>
                    <a:lnT>
                      <a:noFill/>
                    </a:lnT>
                    <a:lnB>
                      <a:noFill/>
                    </a:lnB>
                    <a:noFill/>
                  </a:tcPr>
                </a:tc>
                <a:tc>
                  <a:txBody>
                    <a:bodyPr/>
                    <a:lstStyle/>
                    <a:p>
                      <a:pPr algn="ctr" fontAlgn="b"/>
                      <a:r>
                        <a:rPr lang="es-MX" sz="1100" b="0" i="0" u="none" strike="noStrike" dirty="0">
                          <a:solidFill>
                            <a:srgbClr val="000000"/>
                          </a:solidFill>
                          <a:effectLst/>
                          <a:latin typeface="Arial"/>
                        </a:rPr>
                        <a:t>1%</a:t>
                      </a:r>
                    </a:p>
                  </a:txBody>
                  <a:tcPr marL="90000" marR="90000" marT="18000" marB="18000" anchor="ctr">
                    <a:lnL>
                      <a:noFill/>
                    </a:lnL>
                    <a:lnR>
                      <a:noFill/>
                    </a:lnR>
                    <a:lnT>
                      <a:noFill/>
                    </a:lnT>
                    <a:lnB>
                      <a:noFill/>
                    </a:lnB>
                    <a:noFill/>
                  </a:tcPr>
                </a:tc>
              </a:tr>
              <a:tr h="224421">
                <a:tc>
                  <a:txBody>
                    <a:bodyPr/>
                    <a:lstStyle/>
                    <a:p>
                      <a:pPr algn="l" fontAlgn="b"/>
                      <a:r>
                        <a:rPr lang="es-MX" sz="1100" b="0" i="0" u="none" strike="noStrike" dirty="0">
                          <a:solidFill>
                            <a:srgbClr val="000000"/>
                          </a:solidFill>
                          <a:effectLst/>
                          <a:latin typeface="Arial"/>
                        </a:rPr>
                        <a:t>Otras c/menos menciones</a:t>
                      </a:r>
                    </a:p>
                  </a:txBody>
                  <a:tcPr marL="90000" marR="90000" marT="18000" marB="18000" anchor="ctr">
                    <a:lnL>
                      <a:noFill/>
                    </a:lnL>
                    <a:lnR>
                      <a:noFill/>
                    </a:lnR>
                    <a:lnT>
                      <a:noFill/>
                    </a:lnT>
                    <a:lnB>
                      <a:noFill/>
                    </a:lnB>
                    <a:solidFill>
                      <a:srgbClr val="FFFF99"/>
                    </a:solidFill>
                  </a:tcPr>
                </a:tc>
                <a:tc>
                  <a:txBody>
                    <a:bodyPr/>
                    <a:lstStyle/>
                    <a:p>
                      <a:pPr algn="ctr" fontAlgn="b"/>
                      <a:r>
                        <a:rPr lang="es-MX" sz="1100" b="0" i="0" u="none" strike="noStrike" dirty="0">
                          <a:solidFill>
                            <a:srgbClr val="000000"/>
                          </a:solidFill>
                          <a:effectLst/>
                          <a:latin typeface="Arial"/>
                        </a:rPr>
                        <a:t>14%</a:t>
                      </a:r>
                    </a:p>
                  </a:txBody>
                  <a:tcPr marL="90000" marR="90000" marT="18000" marB="18000" anchor="ctr">
                    <a:lnL>
                      <a:noFill/>
                    </a:lnL>
                    <a:lnR>
                      <a:noFill/>
                    </a:lnR>
                    <a:lnT>
                      <a:noFill/>
                    </a:lnT>
                    <a:lnB>
                      <a:noFill/>
                    </a:lnB>
                    <a:solidFill>
                      <a:srgbClr val="FFFF99"/>
                    </a:solidFill>
                  </a:tcPr>
                </a:tc>
              </a:tr>
              <a:tr h="224421">
                <a:tc>
                  <a:txBody>
                    <a:bodyPr/>
                    <a:lstStyle/>
                    <a:p>
                      <a:pPr algn="l" fontAlgn="b"/>
                      <a:r>
                        <a:rPr lang="es-MX" sz="1100" b="0" i="0" u="none" strike="noStrike" dirty="0">
                          <a:solidFill>
                            <a:srgbClr val="000000"/>
                          </a:solidFill>
                          <a:effectLst/>
                          <a:latin typeface="Arial"/>
                        </a:rPr>
                        <a:t>No contestó</a:t>
                      </a:r>
                    </a:p>
                  </a:txBody>
                  <a:tcPr marL="90000" marR="90000" marT="18000" marB="18000" anchor="ctr">
                    <a:lnL>
                      <a:noFill/>
                    </a:lnL>
                    <a:lnR>
                      <a:noFill/>
                    </a:lnR>
                    <a:lnT>
                      <a:noFill/>
                    </a:lnT>
                    <a:lnB w="12700" cap="flat" cmpd="sng" algn="ctr">
                      <a:solidFill>
                        <a:schemeClr val="tx1">
                          <a:lumMod val="50000"/>
                        </a:schemeClr>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Arial"/>
                        </a:rPr>
                        <a:t>3%</a:t>
                      </a:r>
                    </a:p>
                  </a:txBody>
                  <a:tcPr marL="90000" marR="90000" marT="18000" marB="18000" anchor="ctr">
                    <a:lnL>
                      <a:noFill/>
                    </a:lnL>
                    <a:lnR>
                      <a:noFill/>
                    </a:lnR>
                    <a:lnT>
                      <a:noFill/>
                    </a:lnT>
                    <a:lnB w="12700" cap="flat" cmpd="sng" algn="ctr">
                      <a:solidFill>
                        <a:schemeClr val="tx1">
                          <a:lumMod val="50000"/>
                        </a:schemeClr>
                      </a:solidFill>
                      <a:prstDash val="solid"/>
                      <a:round/>
                      <a:headEnd type="none" w="med" len="med"/>
                      <a:tailEnd type="none" w="med" len="med"/>
                    </a:lnB>
                    <a:noFill/>
                  </a:tcPr>
                </a:tc>
              </a:tr>
            </a:tbl>
          </a:graphicData>
        </a:graphic>
      </p:graphicFrame>
      <p:sp>
        <p:nvSpPr>
          <p:cNvPr id="8" name="Rectángulo 7"/>
          <p:cNvSpPr/>
          <p:nvPr/>
        </p:nvSpPr>
        <p:spPr>
          <a:xfrm>
            <a:off x="179512" y="89674"/>
            <a:ext cx="1718099" cy="338554"/>
          </a:xfrm>
          <a:prstGeom prst="rect">
            <a:avLst/>
          </a:prstGeom>
        </p:spPr>
        <p:txBody>
          <a:bodyPr wrap="none">
            <a:spAutoFit/>
          </a:bodyPr>
          <a:lstStyle/>
          <a:p>
            <a:r>
              <a:rPr lang="es-MX" sz="1600" dirty="0" smtClean="0">
                <a:solidFill>
                  <a:schemeClr val="tx1">
                    <a:lumMod val="65000"/>
                  </a:schemeClr>
                </a:solidFill>
                <a:latin typeface="Franklin Gothic Demi Cond" panose="020B0706030402020204" pitchFamily="34" charset="0"/>
              </a:rPr>
              <a:t>Temas coyunturales</a:t>
            </a:r>
            <a:endParaRPr lang="es-MX" sz="1600" dirty="0">
              <a:solidFill>
                <a:schemeClr val="tx1">
                  <a:lumMod val="65000"/>
                </a:schemeClr>
              </a:solidFill>
              <a:latin typeface="Franklin Gothic Demi Cond" panose="020B0706030402020204" pitchFamily="34" charset="0"/>
            </a:endParaRPr>
          </a:p>
        </p:txBody>
      </p:sp>
      <p:sp>
        <p:nvSpPr>
          <p:cNvPr id="10" name="Rectángulo redondeado 9">
            <a:hlinkClick r:id="rId3" action="ppaction://hlinksldjump"/>
          </p:cNvPr>
          <p:cNvSpPr/>
          <p:nvPr/>
        </p:nvSpPr>
        <p:spPr bwMode="auto">
          <a:xfrm>
            <a:off x="4051548" y="6381328"/>
            <a:ext cx="1112912" cy="346175"/>
          </a:xfrm>
          <a:prstGeom prst="roundRect">
            <a:avLst/>
          </a:prstGeom>
          <a:solidFill>
            <a:srgbClr val="C000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s-MX" sz="1400" b="1" i="0" u="none" strike="noStrike" cap="none" normalizeH="0" baseline="0" dirty="0" smtClean="0">
                <a:ln>
                  <a:noFill/>
                </a:ln>
                <a:solidFill>
                  <a:schemeClr val="tx1"/>
                </a:solidFill>
                <a:effectLst/>
                <a:latin typeface="Arial Narrow" panose="020B0606020202030204" pitchFamily="34" charset="0"/>
              </a:rPr>
              <a:t>Regresar</a:t>
            </a:r>
          </a:p>
        </p:txBody>
      </p:sp>
    </p:spTree>
    <p:extLst>
      <p:ext uri="{BB962C8B-B14F-4D97-AF65-F5344CB8AC3E}">
        <p14:creationId xmlns:p14="http://schemas.microsoft.com/office/powerpoint/2010/main" val="2088805919"/>
      </p:ext>
    </p:extLst>
  </p:cSld>
  <p:clrMapOvr>
    <a:masterClrMapping/>
  </p:clrMapOvr>
  <p:transition>
    <p:randomBa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1 Título"/>
          <p:cNvSpPr>
            <a:spLocks noGrp="1"/>
          </p:cNvSpPr>
          <p:nvPr>
            <p:ph type="title"/>
          </p:nvPr>
        </p:nvSpPr>
        <p:spPr/>
        <p:txBody>
          <a:bodyPr/>
          <a:lstStyle/>
          <a:p>
            <a:r>
              <a:rPr lang="es-MX" dirty="0"/>
              <a:t>Máximo logro del gobierno de </a:t>
            </a:r>
            <a:r>
              <a:rPr lang="es-MX" dirty="0" smtClean="0"/>
              <a:t>MLV - 3</a:t>
            </a:r>
            <a:endParaRPr lang="es-ES" dirty="0" smtClean="0"/>
          </a:p>
        </p:txBody>
      </p:sp>
      <p:sp>
        <p:nvSpPr>
          <p:cNvPr id="10242" name="3 Marcador de número de diapositiva"/>
          <p:cNvSpPr>
            <a:spLocks noGrp="1"/>
          </p:cNvSpPr>
          <p:nvPr>
            <p:ph type="sldNum" sz="quarter" idx="10"/>
          </p:nvPr>
        </p:nvSpPr>
        <p:spPr>
          <a:noFill/>
        </p:spPr>
        <p:txBody>
          <a:bodyPr/>
          <a:lstStyle/>
          <a:p>
            <a:fld id="{1C0F6389-4923-4C16-87F0-089CFD36BA73}" type="slidenum">
              <a:rPr lang="es-ES" smtClean="0"/>
              <a:pPr/>
              <a:t>46</a:t>
            </a:fld>
            <a:endParaRPr lang="es-ES" dirty="0" smtClean="0"/>
          </a:p>
        </p:txBody>
      </p:sp>
      <p:graphicFrame>
        <p:nvGraphicFramePr>
          <p:cNvPr id="20" name="19 Tabla"/>
          <p:cNvGraphicFramePr>
            <a:graphicFrameLocks noGrp="1"/>
          </p:cNvGraphicFramePr>
          <p:nvPr>
            <p:extLst>
              <p:ext uri="{D42A27DB-BD31-4B8C-83A1-F6EECF244321}">
                <p14:modId xmlns:p14="http://schemas.microsoft.com/office/powerpoint/2010/main" val="4145567609"/>
              </p:ext>
            </p:extLst>
          </p:nvPr>
        </p:nvGraphicFramePr>
        <p:xfrm>
          <a:off x="6248704" y="1556792"/>
          <a:ext cx="2571768" cy="2847925"/>
        </p:xfrm>
        <a:graphic>
          <a:graphicData uri="http://schemas.openxmlformats.org/drawingml/2006/table">
            <a:tbl>
              <a:tblPr/>
              <a:tblGrid>
                <a:gridCol w="1822038"/>
                <a:gridCol w="749730"/>
              </a:tblGrid>
              <a:tr h="346359">
                <a:tc>
                  <a:txBody>
                    <a:bodyPr/>
                    <a:lstStyle/>
                    <a:p>
                      <a:pPr algn="l" fontAlgn="b"/>
                      <a:r>
                        <a:rPr lang="es-MX" sz="1200" b="1" i="0" u="none" strike="noStrike" dirty="0" smtClean="0">
                          <a:solidFill>
                            <a:schemeClr val="tx1"/>
                          </a:solidFill>
                          <a:latin typeface="Arial" pitchFamily="34" charset="0"/>
                          <a:cs typeface="Arial" pitchFamily="34" charset="0"/>
                        </a:rPr>
                        <a:t>Políticos</a:t>
                      </a:r>
                      <a:r>
                        <a:rPr lang="es-MX" sz="1200" b="1" i="0" u="none" strike="noStrike" baseline="0" dirty="0" smtClean="0">
                          <a:solidFill>
                            <a:schemeClr val="tx1"/>
                          </a:solidFill>
                          <a:latin typeface="Arial" pitchFamily="34" charset="0"/>
                          <a:cs typeface="Arial" pitchFamily="34" charset="0"/>
                        </a:rPr>
                        <a:t>/Funcionarios</a:t>
                      </a:r>
                      <a:endParaRPr lang="es-ES" sz="1200" b="1" i="0" u="none" strike="noStrike" dirty="0">
                        <a:solidFill>
                          <a:schemeClr val="tx1"/>
                        </a:solidFill>
                        <a:latin typeface="Arial" pitchFamily="34" charset="0"/>
                        <a:cs typeface="Arial" pitchFamily="34" charset="0"/>
                      </a:endParaRPr>
                    </a:p>
                  </a:txBody>
                  <a:tcPr marL="90000" marR="90000" marT="46800" marB="46800" anchor="ctr">
                    <a:lnL>
                      <a:noFill/>
                    </a:lnL>
                    <a:lnR>
                      <a:noFill/>
                    </a:lnR>
                    <a:lnT>
                      <a:noFill/>
                    </a:lnT>
                    <a:lnB>
                      <a:noFill/>
                    </a:lnB>
                    <a:solidFill>
                      <a:srgbClr val="7030A0"/>
                    </a:solidFill>
                  </a:tcPr>
                </a:tc>
                <a:tc>
                  <a:txBody>
                    <a:bodyPr/>
                    <a:lstStyle/>
                    <a:p>
                      <a:pPr algn="ctr" fontAlgn="b"/>
                      <a:r>
                        <a:rPr lang="es-MX" sz="1200" b="1" i="0" u="none" strike="noStrike" dirty="0" smtClean="0">
                          <a:solidFill>
                            <a:schemeClr val="tx1"/>
                          </a:solidFill>
                          <a:latin typeface="Arial" pitchFamily="34" charset="0"/>
                          <a:cs typeface="Arial" pitchFamily="34" charset="0"/>
                        </a:rPr>
                        <a:t>%</a:t>
                      </a:r>
                      <a:endParaRPr lang="es-ES" sz="1200" b="1" i="0" u="none" strike="noStrike" dirty="0">
                        <a:solidFill>
                          <a:schemeClr val="tx1"/>
                        </a:solidFill>
                        <a:latin typeface="Arial" pitchFamily="34" charset="0"/>
                        <a:cs typeface="Arial" pitchFamily="34" charset="0"/>
                      </a:endParaRPr>
                    </a:p>
                  </a:txBody>
                  <a:tcPr marL="90000" marR="90000" marT="46800" marB="46800" anchor="ctr">
                    <a:lnL>
                      <a:noFill/>
                    </a:lnL>
                    <a:lnR>
                      <a:noFill/>
                    </a:lnR>
                    <a:lnT>
                      <a:noFill/>
                    </a:lnT>
                    <a:lnB>
                      <a:noFill/>
                    </a:lnB>
                    <a:solidFill>
                      <a:srgbClr val="7030A0"/>
                    </a:solidFill>
                  </a:tcPr>
                </a:tc>
              </a:tr>
              <a:tr h="238763">
                <a:tc>
                  <a:txBody>
                    <a:bodyPr/>
                    <a:lstStyle/>
                    <a:p>
                      <a:pPr algn="l" fontAlgn="b"/>
                      <a:r>
                        <a:rPr lang="es-MX" sz="1100" b="0" i="0" u="none" strike="noStrike" dirty="0">
                          <a:solidFill>
                            <a:srgbClr val="000000"/>
                          </a:solidFill>
                          <a:effectLst/>
                          <a:latin typeface="Arial"/>
                        </a:rPr>
                        <a:t>Ninguno</a:t>
                      </a:r>
                    </a:p>
                  </a:txBody>
                  <a:tcPr marL="90000" marR="90000" marT="18000" marB="18000" anchor="ctr">
                    <a:lnL>
                      <a:noFill/>
                    </a:lnL>
                    <a:lnR>
                      <a:noFill/>
                    </a:lnR>
                    <a:lnT>
                      <a:noFill/>
                    </a:lnT>
                    <a:lnB>
                      <a:noFill/>
                    </a:lnB>
                    <a:noFill/>
                  </a:tcPr>
                </a:tc>
                <a:tc>
                  <a:txBody>
                    <a:bodyPr/>
                    <a:lstStyle/>
                    <a:p>
                      <a:pPr algn="ctr" fontAlgn="b"/>
                      <a:r>
                        <a:rPr lang="es-MX" sz="1100" b="0" i="0" u="none" strike="noStrike" dirty="0">
                          <a:solidFill>
                            <a:srgbClr val="000000"/>
                          </a:solidFill>
                          <a:effectLst/>
                          <a:latin typeface="Arial"/>
                        </a:rPr>
                        <a:t>20%</a:t>
                      </a:r>
                    </a:p>
                  </a:txBody>
                  <a:tcPr marL="90000" marR="90000" marT="18000" marB="18000" anchor="ctr">
                    <a:lnL>
                      <a:noFill/>
                    </a:lnL>
                    <a:lnR>
                      <a:noFill/>
                    </a:lnR>
                    <a:lnT>
                      <a:noFill/>
                    </a:lnT>
                    <a:lnB>
                      <a:noFill/>
                    </a:lnB>
                    <a:noFill/>
                  </a:tcPr>
                </a:tc>
              </a:tr>
              <a:tr h="238763">
                <a:tc>
                  <a:txBody>
                    <a:bodyPr/>
                    <a:lstStyle/>
                    <a:p>
                      <a:pPr algn="l" fontAlgn="b"/>
                      <a:r>
                        <a:rPr lang="es-MX" sz="1100" b="0" i="0" u="none" strike="noStrike" dirty="0">
                          <a:solidFill>
                            <a:srgbClr val="000000"/>
                          </a:solidFill>
                          <a:effectLst/>
                          <a:latin typeface="Arial"/>
                        </a:rPr>
                        <a:t>Disminuir la inseguridad/delincuencia</a:t>
                      </a:r>
                    </a:p>
                  </a:txBody>
                  <a:tcPr marL="90000" marR="90000" marT="18000" marB="18000" anchor="ctr">
                    <a:lnL>
                      <a:noFill/>
                    </a:lnL>
                    <a:lnR>
                      <a:noFill/>
                    </a:lnR>
                    <a:lnT>
                      <a:noFill/>
                    </a:lnT>
                    <a:lnB>
                      <a:noFill/>
                    </a:lnB>
                    <a:solidFill>
                      <a:srgbClr val="FFFF99"/>
                    </a:solidFill>
                  </a:tcPr>
                </a:tc>
                <a:tc>
                  <a:txBody>
                    <a:bodyPr/>
                    <a:lstStyle/>
                    <a:p>
                      <a:pPr algn="ctr" fontAlgn="b"/>
                      <a:r>
                        <a:rPr lang="es-MX" sz="1100" b="0" i="0" u="none" strike="noStrike" dirty="0">
                          <a:solidFill>
                            <a:srgbClr val="000000"/>
                          </a:solidFill>
                          <a:effectLst/>
                          <a:latin typeface="Arial"/>
                        </a:rPr>
                        <a:t>20%</a:t>
                      </a:r>
                    </a:p>
                  </a:txBody>
                  <a:tcPr marL="90000" marR="90000" marT="18000" marB="18000" anchor="ctr">
                    <a:lnL>
                      <a:noFill/>
                    </a:lnL>
                    <a:lnR>
                      <a:noFill/>
                    </a:lnR>
                    <a:lnT>
                      <a:noFill/>
                    </a:lnT>
                    <a:lnB>
                      <a:noFill/>
                    </a:lnB>
                    <a:solidFill>
                      <a:srgbClr val="FFFF99"/>
                    </a:solidFill>
                  </a:tcPr>
                </a:tc>
              </a:tr>
              <a:tr h="238763">
                <a:tc>
                  <a:txBody>
                    <a:bodyPr/>
                    <a:lstStyle/>
                    <a:p>
                      <a:pPr algn="l" fontAlgn="b"/>
                      <a:r>
                        <a:rPr lang="es-MX" sz="1100" b="0" i="0" u="none" strike="noStrike" dirty="0">
                          <a:solidFill>
                            <a:srgbClr val="000000"/>
                          </a:solidFill>
                          <a:effectLst/>
                          <a:latin typeface="Arial"/>
                        </a:rPr>
                        <a:t>El gasoducto</a:t>
                      </a:r>
                    </a:p>
                  </a:txBody>
                  <a:tcPr marL="90000" marR="90000" marT="18000" marB="18000" anchor="ctr">
                    <a:lnL>
                      <a:noFill/>
                    </a:lnL>
                    <a:lnR>
                      <a:noFill/>
                    </a:lnR>
                    <a:lnT>
                      <a:noFill/>
                    </a:lnT>
                    <a:lnB>
                      <a:noFill/>
                    </a:lnB>
                    <a:noFill/>
                  </a:tcPr>
                </a:tc>
                <a:tc>
                  <a:txBody>
                    <a:bodyPr/>
                    <a:lstStyle/>
                    <a:p>
                      <a:pPr algn="ctr" fontAlgn="b"/>
                      <a:r>
                        <a:rPr lang="es-MX" sz="1100" b="0" i="0" u="none" strike="noStrike" dirty="0">
                          <a:solidFill>
                            <a:srgbClr val="000000"/>
                          </a:solidFill>
                          <a:effectLst/>
                          <a:latin typeface="Arial"/>
                        </a:rPr>
                        <a:t>20%</a:t>
                      </a:r>
                    </a:p>
                  </a:txBody>
                  <a:tcPr marL="90000" marR="90000" marT="18000" marB="18000" anchor="ctr">
                    <a:lnL>
                      <a:noFill/>
                    </a:lnL>
                    <a:lnR>
                      <a:noFill/>
                    </a:lnR>
                    <a:lnT>
                      <a:noFill/>
                    </a:lnT>
                    <a:lnB>
                      <a:noFill/>
                    </a:lnB>
                    <a:noFill/>
                  </a:tcPr>
                </a:tc>
              </a:tr>
              <a:tr h="238763">
                <a:tc>
                  <a:txBody>
                    <a:bodyPr/>
                    <a:lstStyle/>
                    <a:p>
                      <a:pPr algn="l" fontAlgn="b"/>
                      <a:r>
                        <a:rPr lang="es-MX" sz="1100" b="0" i="0" u="none" strike="noStrike" dirty="0">
                          <a:solidFill>
                            <a:srgbClr val="000000"/>
                          </a:solidFill>
                          <a:effectLst/>
                          <a:latin typeface="Arial"/>
                        </a:rPr>
                        <a:t>Abatir la inseguridad en Mazatlán</a:t>
                      </a:r>
                    </a:p>
                  </a:txBody>
                  <a:tcPr marL="90000" marR="90000" marT="18000" marB="18000" anchor="ctr">
                    <a:lnL>
                      <a:noFill/>
                    </a:lnL>
                    <a:lnR>
                      <a:noFill/>
                    </a:lnR>
                    <a:lnT>
                      <a:noFill/>
                    </a:lnT>
                    <a:lnB>
                      <a:noFill/>
                    </a:lnB>
                    <a:solidFill>
                      <a:srgbClr val="FFFF99"/>
                    </a:solidFill>
                  </a:tcPr>
                </a:tc>
                <a:tc>
                  <a:txBody>
                    <a:bodyPr/>
                    <a:lstStyle/>
                    <a:p>
                      <a:pPr algn="ctr" fontAlgn="b"/>
                      <a:r>
                        <a:rPr lang="es-MX" sz="1100" b="0" i="0" u="none" strike="noStrike" dirty="0">
                          <a:solidFill>
                            <a:srgbClr val="000000"/>
                          </a:solidFill>
                          <a:effectLst/>
                          <a:latin typeface="Arial"/>
                        </a:rPr>
                        <a:t>10%</a:t>
                      </a:r>
                    </a:p>
                  </a:txBody>
                  <a:tcPr marL="90000" marR="90000" marT="18000" marB="18000" anchor="ctr">
                    <a:lnL>
                      <a:noFill/>
                    </a:lnL>
                    <a:lnR>
                      <a:noFill/>
                    </a:lnR>
                    <a:lnT>
                      <a:noFill/>
                    </a:lnT>
                    <a:lnB>
                      <a:noFill/>
                    </a:lnB>
                    <a:solidFill>
                      <a:srgbClr val="FFFF99"/>
                    </a:solidFill>
                  </a:tcPr>
                </a:tc>
              </a:tr>
              <a:tr h="238763">
                <a:tc>
                  <a:txBody>
                    <a:bodyPr/>
                    <a:lstStyle/>
                    <a:p>
                      <a:pPr algn="l" fontAlgn="b"/>
                      <a:r>
                        <a:rPr lang="es-MX" sz="1100" b="0" i="0" u="none" strike="noStrike" dirty="0">
                          <a:solidFill>
                            <a:srgbClr val="000000"/>
                          </a:solidFill>
                          <a:effectLst/>
                          <a:latin typeface="Arial"/>
                        </a:rPr>
                        <a:t>Desarrollo en infraestructura de las principales ciudades</a:t>
                      </a:r>
                    </a:p>
                  </a:txBody>
                  <a:tcPr marL="90000" marR="90000" marT="18000" marB="18000" anchor="ctr">
                    <a:lnL>
                      <a:noFill/>
                    </a:lnL>
                    <a:lnR>
                      <a:noFill/>
                    </a:lnR>
                    <a:lnT>
                      <a:noFill/>
                    </a:lnT>
                    <a:lnB>
                      <a:noFill/>
                    </a:lnB>
                    <a:noFill/>
                  </a:tcPr>
                </a:tc>
                <a:tc>
                  <a:txBody>
                    <a:bodyPr/>
                    <a:lstStyle/>
                    <a:p>
                      <a:pPr algn="ctr" fontAlgn="b"/>
                      <a:r>
                        <a:rPr lang="es-MX" sz="1100" b="0" i="0" u="none" strike="noStrike" dirty="0">
                          <a:solidFill>
                            <a:srgbClr val="000000"/>
                          </a:solidFill>
                          <a:effectLst/>
                          <a:latin typeface="Arial"/>
                        </a:rPr>
                        <a:t>10%</a:t>
                      </a:r>
                    </a:p>
                  </a:txBody>
                  <a:tcPr marL="90000" marR="90000" marT="18000" marB="18000" anchor="ctr">
                    <a:lnL>
                      <a:noFill/>
                    </a:lnL>
                    <a:lnR>
                      <a:noFill/>
                    </a:lnR>
                    <a:lnT>
                      <a:noFill/>
                    </a:lnT>
                    <a:lnB>
                      <a:noFill/>
                    </a:lnB>
                    <a:noFill/>
                  </a:tcPr>
                </a:tc>
              </a:tr>
              <a:tr h="238763">
                <a:tc>
                  <a:txBody>
                    <a:bodyPr/>
                    <a:lstStyle/>
                    <a:p>
                      <a:pPr algn="l" fontAlgn="b"/>
                      <a:r>
                        <a:rPr lang="es-MX" sz="1100" b="0" i="0" u="none" strike="noStrike" dirty="0">
                          <a:solidFill>
                            <a:srgbClr val="000000"/>
                          </a:solidFill>
                          <a:effectLst/>
                          <a:latin typeface="Arial"/>
                        </a:rPr>
                        <a:t>No romper con el Gobierno Federal</a:t>
                      </a:r>
                    </a:p>
                  </a:txBody>
                  <a:tcPr marL="90000" marR="90000" marT="18000" marB="18000" anchor="ctr">
                    <a:lnL>
                      <a:noFill/>
                    </a:lnL>
                    <a:lnR>
                      <a:noFill/>
                    </a:lnR>
                    <a:lnT>
                      <a:noFill/>
                    </a:lnT>
                    <a:lnB>
                      <a:noFill/>
                    </a:lnB>
                    <a:solidFill>
                      <a:srgbClr val="FFFF99"/>
                    </a:solidFill>
                  </a:tcPr>
                </a:tc>
                <a:tc>
                  <a:txBody>
                    <a:bodyPr/>
                    <a:lstStyle/>
                    <a:p>
                      <a:pPr algn="ctr" fontAlgn="b"/>
                      <a:r>
                        <a:rPr lang="es-MX" sz="1100" b="0" i="0" u="none" strike="noStrike" dirty="0">
                          <a:solidFill>
                            <a:srgbClr val="000000"/>
                          </a:solidFill>
                          <a:effectLst/>
                          <a:latin typeface="Arial"/>
                        </a:rPr>
                        <a:t>10%</a:t>
                      </a:r>
                    </a:p>
                  </a:txBody>
                  <a:tcPr marL="90000" marR="90000" marT="18000" marB="18000" anchor="ctr">
                    <a:lnL>
                      <a:noFill/>
                    </a:lnL>
                    <a:lnR>
                      <a:noFill/>
                    </a:lnR>
                    <a:lnT>
                      <a:noFill/>
                    </a:lnT>
                    <a:lnB>
                      <a:noFill/>
                    </a:lnB>
                    <a:solidFill>
                      <a:srgbClr val="FFFF99"/>
                    </a:solidFill>
                  </a:tcPr>
                </a:tc>
              </a:tr>
              <a:tr h="238763">
                <a:tc>
                  <a:txBody>
                    <a:bodyPr/>
                    <a:lstStyle/>
                    <a:p>
                      <a:pPr algn="l" fontAlgn="b"/>
                      <a:r>
                        <a:rPr lang="es-MX" sz="1100" b="0" i="0" u="none" strike="noStrike" dirty="0">
                          <a:solidFill>
                            <a:srgbClr val="000000"/>
                          </a:solidFill>
                          <a:effectLst/>
                          <a:latin typeface="Arial"/>
                        </a:rPr>
                        <a:t>Útiles y uniformes escolares</a:t>
                      </a:r>
                    </a:p>
                  </a:txBody>
                  <a:tcPr marL="90000" marR="90000" marT="18000" marB="18000" anchor="ctr">
                    <a:lnL>
                      <a:noFill/>
                    </a:lnL>
                    <a:lnR>
                      <a:noFill/>
                    </a:lnR>
                    <a:lnT>
                      <a:noFill/>
                    </a:lnT>
                    <a:lnB w="12700" cap="flat" cmpd="sng" algn="ctr">
                      <a:solidFill>
                        <a:schemeClr val="tx1">
                          <a:lumMod val="50000"/>
                        </a:schemeClr>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Arial"/>
                        </a:rPr>
                        <a:t>10%</a:t>
                      </a:r>
                    </a:p>
                  </a:txBody>
                  <a:tcPr marL="90000" marR="90000" marT="18000" marB="18000" anchor="ctr">
                    <a:lnL>
                      <a:noFill/>
                    </a:lnL>
                    <a:lnR>
                      <a:noFill/>
                    </a:lnR>
                    <a:lnT>
                      <a:noFill/>
                    </a:lnT>
                    <a:lnB w="12700" cap="flat" cmpd="sng" algn="ctr">
                      <a:solidFill>
                        <a:schemeClr val="tx1">
                          <a:lumMod val="50000"/>
                        </a:schemeClr>
                      </a:solidFill>
                      <a:prstDash val="solid"/>
                      <a:round/>
                      <a:headEnd type="none" w="med" len="med"/>
                      <a:tailEnd type="none" w="med" len="med"/>
                    </a:lnB>
                    <a:noFill/>
                  </a:tcPr>
                </a:tc>
              </a:tr>
            </a:tbl>
          </a:graphicData>
        </a:graphic>
      </p:graphicFrame>
      <p:graphicFrame>
        <p:nvGraphicFramePr>
          <p:cNvPr id="21" name="20 Tabla"/>
          <p:cNvGraphicFramePr>
            <a:graphicFrameLocks noGrp="1"/>
          </p:cNvGraphicFramePr>
          <p:nvPr>
            <p:extLst>
              <p:ext uri="{D42A27DB-BD31-4B8C-83A1-F6EECF244321}">
                <p14:modId xmlns:p14="http://schemas.microsoft.com/office/powerpoint/2010/main" val="2342013037"/>
              </p:ext>
            </p:extLst>
          </p:nvPr>
        </p:nvGraphicFramePr>
        <p:xfrm>
          <a:off x="611560" y="1556795"/>
          <a:ext cx="2571768" cy="4608508"/>
        </p:xfrm>
        <a:graphic>
          <a:graphicData uri="http://schemas.openxmlformats.org/drawingml/2006/table">
            <a:tbl>
              <a:tblPr/>
              <a:tblGrid>
                <a:gridCol w="1822038"/>
                <a:gridCol w="749730"/>
              </a:tblGrid>
              <a:tr h="359996">
                <a:tc>
                  <a:txBody>
                    <a:bodyPr/>
                    <a:lstStyle/>
                    <a:p>
                      <a:pPr algn="l" fontAlgn="b"/>
                      <a:r>
                        <a:rPr lang="es-MX" sz="1200" b="1" i="0" u="none" strike="noStrike" dirty="0" smtClean="0">
                          <a:solidFill>
                            <a:schemeClr val="tx1"/>
                          </a:solidFill>
                          <a:latin typeface="Arial" pitchFamily="34" charset="0"/>
                          <a:cs typeface="Arial" pitchFamily="34" charset="0"/>
                        </a:rPr>
                        <a:t>Profesional</a:t>
                      </a:r>
                      <a:endParaRPr lang="es-ES" sz="1200" b="1" i="0" u="none" strike="noStrike" dirty="0">
                        <a:solidFill>
                          <a:schemeClr val="tx1"/>
                        </a:solidFill>
                        <a:latin typeface="Arial" pitchFamily="34" charset="0"/>
                        <a:cs typeface="Arial" pitchFamily="34" charset="0"/>
                      </a:endParaRPr>
                    </a:p>
                  </a:txBody>
                  <a:tcPr marL="90000" marR="90000" marT="46800" marB="46800" anchor="ctr">
                    <a:lnL>
                      <a:noFill/>
                    </a:lnL>
                    <a:lnR>
                      <a:noFill/>
                    </a:lnR>
                    <a:lnT>
                      <a:noFill/>
                    </a:lnT>
                    <a:lnB>
                      <a:noFill/>
                    </a:lnB>
                    <a:solidFill>
                      <a:srgbClr val="00B050"/>
                    </a:solidFill>
                  </a:tcPr>
                </a:tc>
                <a:tc>
                  <a:txBody>
                    <a:bodyPr/>
                    <a:lstStyle/>
                    <a:p>
                      <a:pPr algn="ctr" fontAlgn="b"/>
                      <a:r>
                        <a:rPr lang="es-MX" sz="1200" b="1" i="0" u="none" strike="noStrike" dirty="0" smtClean="0">
                          <a:solidFill>
                            <a:schemeClr val="tx1"/>
                          </a:solidFill>
                          <a:latin typeface="Arial" pitchFamily="34" charset="0"/>
                          <a:cs typeface="Arial" pitchFamily="34" charset="0"/>
                        </a:rPr>
                        <a:t>%</a:t>
                      </a:r>
                      <a:endParaRPr lang="es-ES" sz="1200" b="1" i="0" u="none" strike="noStrike" dirty="0">
                        <a:solidFill>
                          <a:schemeClr val="tx1"/>
                        </a:solidFill>
                        <a:latin typeface="Arial" pitchFamily="34" charset="0"/>
                        <a:cs typeface="Arial" pitchFamily="34" charset="0"/>
                      </a:endParaRPr>
                    </a:p>
                  </a:txBody>
                  <a:tcPr marL="90000" marR="90000" marT="46800" marB="46800" anchor="ctr">
                    <a:lnL>
                      <a:noFill/>
                    </a:lnL>
                    <a:lnR>
                      <a:noFill/>
                    </a:lnR>
                    <a:lnT>
                      <a:noFill/>
                    </a:lnT>
                    <a:lnB>
                      <a:noFill/>
                    </a:lnB>
                    <a:solidFill>
                      <a:srgbClr val="00B050"/>
                    </a:solidFill>
                  </a:tcPr>
                </a:tc>
              </a:tr>
              <a:tr h="265152">
                <a:tc>
                  <a:txBody>
                    <a:bodyPr/>
                    <a:lstStyle/>
                    <a:p>
                      <a:pPr algn="l" fontAlgn="b"/>
                      <a:r>
                        <a:rPr lang="es-MX" sz="1100" b="0" i="0" u="none" strike="noStrike" dirty="0">
                          <a:solidFill>
                            <a:srgbClr val="000000"/>
                          </a:solidFill>
                          <a:effectLst/>
                          <a:latin typeface="Arial"/>
                        </a:rPr>
                        <a:t>Ninguno</a:t>
                      </a:r>
                    </a:p>
                  </a:txBody>
                  <a:tcPr marL="90000" marR="90000" marT="18000" marB="18000" anchor="ctr">
                    <a:lnL>
                      <a:noFill/>
                    </a:lnL>
                    <a:lnR>
                      <a:noFill/>
                    </a:lnR>
                    <a:lnT>
                      <a:noFill/>
                    </a:lnT>
                    <a:lnB>
                      <a:noFill/>
                    </a:lnB>
                    <a:noFill/>
                  </a:tcPr>
                </a:tc>
                <a:tc>
                  <a:txBody>
                    <a:bodyPr/>
                    <a:lstStyle/>
                    <a:p>
                      <a:pPr algn="ctr" fontAlgn="b"/>
                      <a:r>
                        <a:rPr lang="es-MX" sz="1100" b="0" i="0" u="none" strike="noStrike" dirty="0">
                          <a:solidFill>
                            <a:srgbClr val="000000"/>
                          </a:solidFill>
                          <a:effectLst/>
                          <a:latin typeface="Arial"/>
                        </a:rPr>
                        <a:t>24%</a:t>
                      </a:r>
                    </a:p>
                  </a:txBody>
                  <a:tcPr marL="90000" marR="90000" marT="18000" marB="18000" anchor="ctr">
                    <a:lnL>
                      <a:noFill/>
                    </a:lnL>
                    <a:lnR>
                      <a:noFill/>
                    </a:lnR>
                    <a:lnT>
                      <a:noFill/>
                    </a:lnT>
                    <a:lnB>
                      <a:noFill/>
                    </a:lnB>
                    <a:noFill/>
                  </a:tcPr>
                </a:tc>
              </a:tr>
              <a:tr h="265152">
                <a:tc>
                  <a:txBody>
                    <a:bodyPr/>
                    <a:lstStyle/>
                    <a:p>
                      <a:pPr algn="l" fontAlgn="b"/>
                      <a:r>
                        <a:rPr lang="es-MX" sz="1100" b="0" i="0" u="none" strike="noStrike" dirty="0">
                          <a:solidFill>
                            <a:srgbClr val="000000"/>
                          </a:solidFill>
                          <a:effectLst/>
                          <a:latin typeface="Arial"/>
                        </a:rPr>
                        <a:t>Culminar su mandato</a:t>
                      </a:r>
                    </a:p>
                  </a:txBody>
                  <a:tcPr marL="90000" marR="90000" marT="18000" marB="18000" anchor="ctr">
                    <a:lnL>
                      <a:noFill/>
                    </a:lnL>
                    <a:lnR>
                      <a:noFill/>
                    </a:lnR>
                    <a:lnT>
                      <a:noFill/>
                    </a:lnT>
                    <a:lnB>
                      <a:noFill/>
                    </a:lnB>
                    <a:solidFill>
                      <a:srgbClr val="FFFF99"/>
                    </a:solidFill>
                  </a:tcPr>
                </a:tc>
                <a:tc>
                  <a:txBody>
                    <a:bodyPr/>
                    <a:lstStyle/>
                    <a:p>
                      <a:pPr algn="ctr" fontAlgn="b"/>
                      <a:r>
                        <a:rPr lang="es-MX" sz="1100" b="0" i="0" u="none" strike="noStrike" dirty="0">
                          <a:solidFill>
                            <a:srgbClr val="000000"/>
                          </a:solidFill>
                          <a:effectLst/>
                          <a:latin typeface="Arial"/>
                        </a:rPr>
                        <a:t>10%</a:t>
                      </a:r>
                    </a:p>
                  </a:txBody>
                  <a:tcPr marL="90000" marR="90000" marT="18000" marB="18000" anchor="ctr">
                    <a:lnL>
                      <a:noFill/>
                    </a:lnL>
                    <a:lnR>
                      <a:noFill/>
                    </a:lnR>
                    <a:lnT>
                      <a:noFill/>
                    </a:lnT>
                    <a:lnB>
                      <a:noFill/>
                    </a:lnB>
                    <a:solidFill>
                      <a:srgbClr val="FFFF99"/>
                    </a:solidFill>
                  </a:tcPr>
                </a:tc>
              </a:tr>
              <a:tr h="250622">
                <a:tc>
                  <a:txBody>
                    <a:bodyPr/>
                    <a:lstStyle/>
                    <a:p>
                      <a:pPr algn="l" fontAlgn="b"/>
                      <a:r>
                        <a:rPr lang="es-MX" sz="1100" b="0" i="0" u="none" strike="noStrike" dirty="0">
                          <a:solidFill>
                            <a:srgbClr val="000000"/>
                          </a:solidFill>
                          <a:effectLst/>
                          <a:latin typeface="Arial"/>
                        </a:rPr>
                        <a:t>El gasoducto</a:t>
                      </a:r>
                    </a:p>
                  </a:txBody>
                  <a:tcPr marL="90000" marR="90000" marT="18000" marB="18000" anchor="ctr">
                    <a:lnL>
                      <a:noFill/>
                    </a:lnL>
                    <a:lnR>
                      <a:noFill/>
                    </a:lnR>
                    <a:lnT>
                      <a:noFill/>
                    </a:lnT>
                    <a:lnB>
                      <a:noFill/>
                    </a:lnB>
                    <a:noFill/>
                  </a:tcPr>
                </a:tc>
                <a:tc>
                  <a:txBody>
                    <a:bodyPr/>
                    <a:lstStyle/>
                    <a:p>
                      <a:pPr algn="ctr" fontAlgn="b"/>
                      <a:r>
                        <a:rPr lang="es-MX" sz="1100" b="0" i="0" u="none" strike="noStrike" dirty="0">
                          <a:solidFill>
                            <a:srgbClr val="000000"/>
                          </a:solidFill>
                          <a:effectLst/>
                          <a:latin typeface="Arial"/>
                        </a:rPr>
                        <a:t>10%</a:t>
                      </a:r>
                    </a:p>
                  </a:txBody>
                  <a:tcPr marL="90000" marR="90000" marT="18000" marB="18000" anchor="ctr">
                    <a:lnL>
                      <a:noFill/>
                    </a:lnL>
                    <a:lnR>
                      <a:noFill/>
                    </a:lnR>
                    <a:lnT>
                      <a:noFill/>
                    </a:lnT>
                    <a:lnB>
                      <a:noFill/>
                    </a:lnB>
                    <a:noFill/>
                  </a:tcPr>
                </a:tc>
              </a:tr>
              <a:tr h="452516">
                <a:tc>
                  <a:txBody>
                    <a:bodyPr/>
                    <a:lstStyle/>
                    <a:p>
                      <a:pPr algn="l" fontAlgn="b"/>
                      <a:r>
                        <a:rPr lang="es-MX" sz="1100" b="0" i="0" u="none" strike="noStrike" dirty="0">
                          <a:solidFill>
                            <a:srgbClr val="000000"/>
                          </a:solidFill>
                          <a:effectLst/>
                          <a:latin typeface="Arial"/>
                        </a:rPr>
                        <a:t>La mejora turística de Mazatlán</a:t>
                      </a:r>
                    </a:p>
                  </a:txBody>
                  <a:tcPr marL="90000" marR="90000" marT="18000" marB="18000" anchor="ctr">
                    <a:lnL>
                      <a:noFill/>
                    </a:lnL>
                    <a:lnR>
                      <a:noFill/>
                    </a:lnR>
                    <a:lnT>
                      <a:noFill/>
                    </a:lnT>
                    <a:lnB>
                      <a:noFill/>
                    </a:lnB>
                    <a:solidFill>
                      <a:srgbClr val="FFFF99"/>
                    </a:solidFill>
                  </a:tcPr>
                </a:tc>
                <a:tc>
                  <a:txBody>
                    <a:bodyPr/>
                    <a:lstStyle/>
                    <a:p>
                      <a:pPr algn="ctr" fontAlgn="b"/>
                      <a:r>
                        <a:rPr lang="es-MX" sz="1100" b="0" i="0" u="none" strike="noStrike" dirty="0">
                          <a:solidFill>
                            <a:srgbClr val="000000"/>
                          </a:solidFill>
                          <a:effectLst/>
                          <a:latin typeface="Arial"/>
                        </a:rPr>
                        <a:t>10%</a:t>
                      </a:r>
                    </a:p>
                  </a:txBody>
                  <a:tcPr marL="90000" marR="90000" marT="18000" marB="18000" anchor="ctr">
                    <a:lnL>
                      <a:noFill/>
                    </a:lnL>
                    <a:lnR>
                      <a:noFill/>
                    </a:lnR>
                    <a:lnT>
                      <a:noFill/>
                    </a:lnT>
                    <a:lnB>
                      <a:noFill/>
                    </a:lnB>
                    <a:solidFill>
                      <a:srgbClr val="FFFF99"/>
                    </a:solidFill>
                  </a:tcPr>
                </a:tc>
              </a:tr>
              <a:tr h="265152">
                <a:tc>
                  <a:txBody>
                    <a:bodyPr/>
                    <a:lstStyle/>
                    <a:p>
                      <a:pPr algn="l" fontAlgn="b"/>
                      <a:r>
                        <a:rPr lang="es-MX" sz="1100" b="0" i="0" u="none" strike="noStrike" dirty="0">
                          <a:solidFill>
                            <a:srgbClr val="000000"/>
                          </a:solidFill>
                          <a:effectLst/>
                          <a:latin typeface="Arial"/>
                        </a:rPr>
                        <a:t>Apoyar al deporte</a:t>
                      </a:r>
                    </a:p>
                  </a:txBody>
                  <a:tcPr marL="90000" marR="90000" marT="18000" marB="18000" anchor="ctr">
                    <a:lnL>
                      <a:noFill/>
                    </a:lnL>
                    <a:lnR>
                      <a:noFill/>
                    </a:lnR>
                    <a:lnT>
                      <a:noFill/>
                    </a:lnT>
                    <a:lnB>
                      <a:noFill/>
                    </a:lnB>
                    <a:noFill/>
                  </a:tcPr>
                </a:tc>
                <a:tc>
                  <a:txBody>
                    <a:bodyPr/>
                    <a:lstStyle/>
                    <a:p>
                      <a:pPr algn="ctr" fontAlgn="b"/>
                      <a:r>
                        <a:rPr lang="es-MX" sz="1100" b="0" i="0" u="none" strike="noStrike" dirty="0">
                          <a:solidFill>
                            <a:srgbClr val="000000"/>
                          </a:solidFill>
                          <a:effectLst/>
                          <a:latin typeface="Arial"/>
                        </a:rPr>
                        <a:t>5%</a:t>
                      </a:r>
                    </a:p>
                  </a:txBody>
                  <a:tcPr marL="90000" marR="90000" marT="18000" marB="18000" anchor="ctr">
                    <a:lnL>
                      <a:noFill/>
                    </a:lnL>
                    <a:lnR>
                      <a:noFill/>
                    </a:lnR>
                    <a:lnT>
                      <a:noFill/>
                    </a:lnT>
                    <a:lnB>
                      <a:noFill/>
                    </a:lnB>
                    <a:noFill/>
                  </a:tcPr>
                </a:tc>
              </a:tr>
              <a:tr h="248197">
                <a:tc>
                  <a:txBody>
                    <a:bodyPr/>
                    <a:lstStyle/>
                    <a:p>
                      <a:pPr algn="l" fontAlgn="b"/>
                      <a:r>
                        <a:rPr lang="es-MX" sz="1100" b="0" i="0" u="none" strike="noStrike" dirty="0">
                          <a:solidFill>
                            <a:srgbClr val="000000"/>
                          </a:solidFill>
                          <a:effectLst/>
                          <a:latin typeface="Arial"/>
                        </a:rPr>
                        <a:t>Apoyo a la salud</a:t>
                      </a:r>
                    </a:p>
                  </a:txBody>
                  <a:tcPr marL="90000" marR="90000" marT="18000" marB="18000" anchor="ctr">
                    <a:lnL>
                      <a:noFill/>
                    </a:lnL>
                    <a:lnR>
                      <a:noFill/>
                    </a:lnR>
                    <a:lnT>
                      <a:noFill/>
                    </a:lnT>
                    <a:lnB>
                      <a:noFill/>
                    </a:lnB>
                    <a:solidFill>
                      <a:srgbClr val="FFFF99"/>
                    </a:solidFill>
                  </a:tcPr>
                </a:tc>
                <a:tc>
                  <a:txBody>
                    <a:bodyPr/>
                    <a:lstStyle/>
                    <a:p>
                      <a:pPr algn="ctr" fontAlgn="b"/>
                      <a:r>
                        <a:rPr lang="es-MX" sz="1100" b="0" i="0" u="none" strike="noStrike" dirty="0">
                          <a:solidFill>
                            <a:srgbClr val="000000"/>
                          </a:solidFill>
                          <a:effectLst/>
                          <a:latin typeface="Arial"/>
                        </a:rPr>
                        <a:t>5%</a:t>
                      </a:r>
                    </a:p>
                  </a:txBody>
                  <a:tcPr marL="90000" marR="90000" marT="18000" marB="18000" anchor="ctr">
                    <a:lnL>
                      <a:noFill/>
                    </a:lnL>
                    <a:lnR>
                      <a:noFill/>
                    </a:lnR>
                    <a:lnT>
                      <a:noFill/>
                    </a:lnT>
                    <a:lnB>
                      <a:noFill/>
                    </a:lnB>
                    <a:solidFill>
                      <a:srgbClr val="FFFF99"/>
                    </a:solidFill>
                  </a:tcPr>
                </a:tc>
              </a:tr>
              <a:tr h="452516">
                <a:tc>
                  <a:txBody>
                    <a:bodyPr/>
                    <a:lstStyle/>
                    <a:p>
                      <a:pPr algn="l" fontAlgn="b"/>
                      <a:r>
                        <a:rPr lang="es-MX" sz="1100" b="0" i="0" u="none" strike="noStrike" dirty="0">
                          <a:solidFill>
                            <a:srgbClr val="000000"/>
                          </a:solidFill>
                          <a:effectLst/>
                          <a:latin typeface="Arial"/>
                        </a:rPr>
                        <a:t>Disminuir la inseguridad/delincuencia</a:t>
                      </a:r>
                    </a:p>
                  </a:txBody>
                  <a:tcPr marL="90000" marR="90000" marT="18000" marB="18000" anchor="ctr">
                    <a:lnL>
                      <a:noFill/>
                    </a:lnL>
                    <a:lnR>
                      <a:noFill/>
                    </a:lnR>
                    <a:lnT>
                      <a:noFill/>
                    </a:lnT>
                    <a:lnB>
                      <a:noFill/>
                    </a:lnB>
                    <a:noFill/>
                  </a:tcPr>
                </a:tc>
                <a:tc>
                  <a:txBody>
                    <a:bodyPr/>
                    <a:lstStyle/>
                    <a:p>
                      <a:pPr algn="ctr" fontAlgn="b"/>
                      <a:r>
                        <a:rPr lang="es-MX" sz="1100" b="0" i="0" u="none" strike="noStrike" dirty="0">
                          <a:solidFill>
                            <a:srgbClr val="000000"/>
                          </a:solidFill>
                          <a:effectLst/>
                          <a:latin typeface="Arial"/>
                        </a:rPr>
                        <a:t>5%</a:t>
                      </a:r>
                    </a:p>
                  </a:txBody>
                  <a:tcPr marL="90000" marR="90000" marT="18000" marB="18000" anchor="ctr">
                    <a:lnL>
                      <a:noFill/>
                    </a:lnL>
                    <a:lnR>
                      <a:noFill/>
                    </a:lnR>
                    <a:lnT>
                      <a:noFill/>
                    </a:lnT>
                    <a:lnB>
                      <a:noFill/>
                    </a:lnB>
                    <a:noFill/>
                  </a:tcPr>
                </a:tc>
              </a:tr>
              <a:tr h="287884">
                <a:tc>
                  <a:txBody>
                    <a:bodyPr/>
                    <a:lstStyle/>
                    <a:p>
                      <a:pPr algn="l" fontAlgn="b"/>
                      <a:r>
                        <a:rPr lang="es-MX" sz="1100" b="0" i="0" u="none" strike="noStrike" dirty="0">
                          <a:solidFill>
                            <a:srgbClr val="000000"/>
                          </a:solidFill>
                          <a:effectLst/>
                          <a:latin typeface="Arial"/>
                        </a:rPr>
                        <a:t>Economía estable</a:t>
                      </a:r>
                    </a:p>
                  </a:txBody>
                  <a:tcPr marL="90000" marR="90000" marT="18000" marB="18000" anchor="ctr">
                    <a:lnL>
                      <a:noFill/>
                    </a:lnL>
                    <a:lnR>
                      <a:noFill/>
                    </a:lnR>
                    <a:lnT>
                      <a:noFill/>
                    </a:lnT>
                    <a:lnB>
                      <a:noFill/>
                    </a:lnB>
                    <a:solidFill>
                      <a:srgbClr val="FFFF99"/>
                    </a:solidFill>
                  </a:tcPr>
                </a:tc>
                <a:tc>
                  <a:txBody>
                    <a:bodyPr/>
                    <a:lstStyle/>
                    <a:p>
                      <a:pPr algn="ctr" fontAlgn="b"/>
                      <a:r>
                        <a:rPr lang="es-MX" sz="1100" b="0" i="0" u="none" strike="noStrike" dirty="0">
                          <a:solidFill>
                            <a:srgbClr val="000000"/>
                          </a:solidFill>
                          <a:effectLst/>
                          <a:latin typeface="Arial"/>
                        </a:rPr>
                        <a:t>5%</a:t>
                      </a:r>
                    </a:p>
                  </a:txBody>
                  <a:tcPr marL="90000" marR="90000" marT="18000" marB="18000" anchor="ctr">
                    <a:lnL>
                      <a:noFill/>
                    </a:lnL>
                    <a:lnR>
                      <a:noFill/>
                    </a:lnR>
                    <a:lnT>
                      <a:noFill/>
                    </a:lnT>
                    <a:lnB>
                      <a:noFill/>
                    </a:lnB>
                    <a:solidFill>
                      <a:srgbClr val="FFFF99"/>
                    </a:solidFill>
                  </a:tcPr>
                </a:tc>
              </a:tr>
              <a:tr h="265152">
                <a:tc>
                  <a:txBody>
                    <a:bodyPr/>
                    <a:lstStyle/>
                    <a:p>
                      <a:pPr algn="l" fontAlgn="b"/>
                      <a:r>
                        <a:rPr lang="es-MX" sz="1100" b="0" i="0" u="none" strike="noStrike" dirty="0">
                          <a:solidFill>
                            <a:srgbClr val="000000"/>
                          </a:solidFill>
                          <a:effectLst/>
                          <a:latin typeface="Arial"/>
                        </a:rPr>
                        <a:t>Gobierno en movimiento</a:t>
                      </a:r>
                    </a:p>
                  </a:txBody>
                  <a:tcPr marL="90000" marR="90000" marT="18000" marB="18000" anchor="ctr">
                    <a:lnL>
                      <a:noFill/>
                    </a:lnL>
                    <a:lnR>
                      <a:noFill/>
                    </a:lnR>
                    <a:lnT>
                      <a:noFill/>
                    </a:lnT>
                    <a:lnB>
                      <a:noFill/>
                    </a:lnB>
                    <a:noFill/>
                  </a:tcPr>
                </a:tc>
                <a:tc>
                  <a:txBody>
                    <a:bodyPr/>
                    <a:lstStyle/>
                    <a:p>
                      <a:pPr algn="ctr" fontAlgn="b"/>
                      <a:r>
                        <a:rPr lang="es-MX" sz="1100" b="0" i="0" u="none" strike="noStrike" dirty="0">
                          <a:solidFill>
                            <a:srgbClr val="000000"/>
                          </a:solidFill>
                          <a:effectLst/>
                          <a:latin typeface="Arial"/>
                        </a:rPr>
                        <a:t>5%</a:t>
                      </a:r>
                    </a:p>
                  </a:txBody>
                  <a:tcPr marL="90000" marR="90000" marT="18000" marB="18000" anchor="ctr">
                    <a:lnL>
                      <a:noFill/>
                    </a:lnL>
                    <a:lnR>
                      <a:noFill/>
                    </a:lnR>
                    <a:lnT>
                      <a:noFill/>
                    </a:lnT>
                    <a:lnB>
                      <a:noFill/>
                    </a:lnB>
                    <a:noFill/>
                  </a:tcPr>
                </a:tc>
              </a:tr>
              <a:tr h="265152">
                <a:tc>
                  <a:txBody>
                    <a:bodyPr/>
                    <a:lstStyle/>
                    <a:p>
                      <a:pPr algn="l" fontAlgn="b"/>
                      <a:r>
                        <a:rPr lang="es-MX" sz="1100" b="0" i="0" u="none" strike="noStrike" dirty="0">
                          <a:solidFill>
                            <a:srgbClr val="000000"/>
                          </a:solidFill>
                          <a:effectLst/>
                          <a:latin typeface="Arial"/>
                        </a:rPr>
                        <a:t>La empatía con la gente</a:t>
                      </a:r>
                    </a:p>
                  </a:txBody>
                  <a:tcPr marL="90000" marR="90000" marT="18000" marB="18000" anchor="ctr">
                    <a:lnL>
                      <a:noFill/>
                    </a:lnL>
                    <a:lnR>
                      <a:noFill/>
                    </a:lnR>
                    <a:lnT>
                      <a:noFill/>
                    </a:lnT>
                    <a:lnB>
                      <a:noFill/>
                    </a:lnB>
                    <a:solidFill>
                      <a:srgbClr val="FFFF99"/>
                    </a:solidFill>
                  </a:tcPr>
                </a:tc>
                <a:tc>
                  <a:txBody>
                    <a:bodyPr/>
                    <a:lstStyle/>
                    <a:p>
                      <a:pPr algn="ctr" fontAlgn="b"/>
                      <a:r>
                        <a:rPr lang="es-MX" sz="1100" b="0" i="0" u="none" strike="noStrike" dirty="0">
                          <a:solidFill>
                            <a:srgbClr val="000000"/>
                          </a:solidFill>
                          <a:effectLst/>
                          <a:latin typeface="Arial"/>
                        </a:rPr>
                        <a:t>5%</a:t>
                      </a:r>
                    </a:p>
                  </a:txBody>
                  <a:tcPr marL="90000" marR="90000" marT="18000" marB="18000" anchor="ctr">
                    <a:lnL>
                      <a:noFill/>
                    </a:lnL>
                    <a:lnR>
                      <a:noFill/>
                    </a:lnR>
                    <a:lnT>
                      <a:noFill/>
                    </a:lnT>
                    <a:lnB>
                      <a:noFill/>
                    </a:lnB>
                    <a:solidFill>
                      <a:srgbClr val="FFFF99"/>
                    </a:solidFill>
                  </a:tcPr>
                </a:tc>
              </a:tr>
              <a:tr h="248197">
                <a:tc>
                  <a:txBody>
                    <a:bodyPr/>
                    <a:lstStyle/>
                    <a:p>
                      <a:pPr algn="l" fontAlgn="b"/>
                      <a:r>
                        <a:rPr lang="es-MX" sz="1100" b="0" i="0" u="none" strike="noStrike" dirty="0">
                          <a:solidFill>
                            <a:srgbClr val="000000"/>
                          </a:solidFill>
                          <a:effectLst/>
                          <a:latin typeface="Arial"/>
                        </a:rPr>
                        <a:t>La inversión en Ahome</a:t>
                      </a:r>
                    </a:p>
                  </a:txBody>
                  <a:tcPr marL="90000" marR="90000" marT="18000" marB="18000" anchor="ctr">
                    <a:lnL>
                      <a:noFill/>
                    </a:lnL>
                    <a:lnR>
                      <a:noFill/>
                    </a:lnR>
                    <a:lnT>
                      <a:noFill/>
                    </a:lnT>
                    <a:lnB>
                      <a:noFill/>
                    </a:lnB>
                    <a:noFill/>
                  </a:tcPr>
                </a:tc>
                <a:tc>
                  <a:txBody>
                    <a:bodyPr/>
                    <a:lstStyle/>
                    <a:p>
                      <a:pPr algn="ctr" fontAlgn="b"/>
                      <a:r>
                        <a:rPr lang="es-MX" sz="1100" b="0" i="0" u="none" strike="noStrike" dirty="0">
                          <a:solidFill>
                            <a:srgbClr val="000000"/>
                          </a:solidFill>
                          <a:effectLst/>
                          <a:latin typeface="Arial"/>
                        </a:rPr>
                        <a:t>5%</a:t>
                      </a:r>
                    </a:p>
                  </a:txBody>
                  <a:tcPr marL="90000" marR="90000" marT="18000" marB="18000" anchor="ctr">
                    <a:lnL>
                      <a:noFill/>
                    </a:lnL>
                    <a:lnR>
                      <a:noFill/>
                    </a:lnR>
                    <a:lnT>
                      <a:noFill/>
                    </a:lnT>
                    <a:lnB>
                      <a:noFill/>
                    </a:lnB>
                    <a:noFill/>
                  </a:tcPr>
                </a:tc>
              </a:tr>
              <a:tr h="452516">
                <a:tc>
                  <a:txBody>
                    <a:bodyPr/>
                    <a:lstStyle/>
                    <a:p>
                      <a:pPr algn="l" fontAlgn="b"/>
                      <a:r>
                        <a:rPr lang="es-MX" sz="1100" b="0" i="0" u="none" strike="noStrike" dirty="0">
                          <a:solidFill>
                            <a:srgbClr val="000000"/>
                          </a:solidFill>
                          <a:effectLst/>
                          <a:latin typeface="Arial"/>
                        </a:rPr>
                        <a:t>Lograr la alternancia de poder</a:t>
                      </a:r>
                    </a:p>
                  </a:txBody>
                  <a:tcPr marL="90000" marR="90000" marT="18000" marB="18000" anchor="ctr">
                    <a:lnL>
                      <a:noFill/>
                    </a:lnL>
                    <a:lnR>
                      <a:noFill/>
                    </a:lnR>
                    <a:lnT>
                      <a:noFill/>
                    </a:lnT>
                    <a:lnB>
                      <a:noFill/>
                    </a:lnB>
                    <a:solidFill>
                      <a:srgbClr val="FFFF99"/>
                    </a:solidFill>
                  </a:tcPr>
                </a:tc>
                <a:tc>
                  <a:txBody>
                    <a:bodyPr/>
                    <a:lstStyle/>
                    <a:p>
                      <a:pPr algn="ctr" fontAlgn="b"/>
                      <a:r>
                        <a:rPr lang="es-MX" sz="1100" b="0" i="0" u="none" strike="noStrike" dirty="0">
                          <a:solidFill>
                            <a:srgbClr val="000000"/>
                          </a:solidFill>
                          <a:effectLst/>
                          <a:latin typeface="Arial"/>
                        </a:rPr>
                        <a:t>5%</a:t>
                      </a:r>
                    </a:p>
                  </a:txBody>
                  <a:tcPr marL="90000" marR="90000" marT="18000" marB="18000" anchor="ctr">
                    <a:lnL>
                      <a:noFill/>
                    </a:lnL>
                    <a:lnR>
                      <a:noFill/>
                    </a:lnR>
                    <a:lnT>
                      <a:noFill/>
                    </a:lnT>
                    <a:lnB>
                      <a:noFill/>
                    </a:lnB>
                    <a:solidFill>
                      <a:srgbClr val="FFFF99"/>
                    </a:solidFill>
                  </a:tcPr>
                </a:tc>
              </a:tr>
              <a:tr h="265152">
                <a:tc>
                  <a:txBody>
                    <a:bodyPr/>
                    <a:lstStyle/>
                    <a:p>
                      <a:pPr algn="l" fontAlgn="b"/>
                      <a:r>
                        <a:rPr lang="es-MX" sz="1100" b="0" i="0" u="none" strike="noStrike" dirty="0">
                          <a:solidFill>
                            <a:srgbClr val="000000"/>
                          </a:solidFill>
                          <a:effectLst/>
                          <a:latin typeface="Arial"/>
                        </a:rPr>
                        <a:t>Obra pública</a:t>
                      </a:r>
                    </a:p>
                  </a:txBody>
                  <a:tcPr marL="90000" marR="90000" marT="18000" marB="18000" anchor="ctr">
                    <a:lnL>
                      <a:noFill/>
                    </a:lnL>
                    <a:lnR>
                      <a:noFill/>
                    </a:lnR>
                    <a:lnT>
                      <a:noFill/>
                    </a:lnT>
                    <a:lnB>
                      <a:noFill/>
                    </a:lnB>
                    <a:noFill/>
                  </a:tcPr>
                </a:tc>
                <a:tc>
                  <a:txBody>
                    <a:bodyPr/>
                    <a:lstStyle/>
                    <a:p>
                      <a:pPr algn="ctr" fontAlgn="b"/>
                      <a:r>
                        <a:rPr lang="es-MX" sz="1100" b="0" i="0" u="none" strike="noStrike" dirty="0">
                          <a:solidFill>
                            <a:srgbClr val="000000"/>
                          </a:solidFill>
                          <a:effectLst/>
                          <a:latin typeface="Arial"/>
                        </a:rPr>
                        <a:t>5%</a:t>
                      </a:r>
                    </a:p>
                  </a:txBody>
                  <a:tcPr marL="90000" marR="90000" marT="18000" marB="18000" anchor="ctr">
                    <a:lnL>
                      <a:noFill/>
                    </a:lnL>
                    <a:lnR>
                      <a:noFill/>
                    </a:lnR>
                    <a:lnT>
                      <a:noFill/>
                    </a:lnT>
                    <a:lnB>
                      <a:noFill/>
                    </a:lnB>
                    <a:noFill/>
                  </a:tcPr>
                </a:tc>
              </a:tr>
              <a:tr h="265152">
                <a:tc>
                  <a:txBody>
                    <a:bodyPr/>
                    <a:lstStyle/>
                    <a:p>
                      <a:pPr algn="l" fontAlgn="b"/>
                      <a:r>
                        <a:rPr lang="es-MX" sz="1100" b="0" i="0" u="none" strike="noStrike" dirty="0">
                          <a:solidFill>
                            <a:srgbClr val="000000"/>
                          </a:solidFill>
                          <a:effectLst/>
                          <a:latin typeface="Arial"/>
                        </a:rPr>
                        <a:t>No contestó</a:t>
                      </a:r>
                    </a:p>
                  </a:txBody>
                  <a:tcPr marL="90000" marR="90000" marT="18000" marB="18000" anchor="ctr">
                    <a:lnL>
                      <a:noFill/>
                    </a:lnL>
                    <a:lnR>
                      <a:noFill/>
                    </a:lnR>
                    <a:lnT>
                      <a:noFill/>
                    </a:lnT>
                    <a:lnB w="12700" cap="flat" cmpd="sng" algn="ctr">
                      <a:solidFill>
                        <a:schemeClr val="tx1">
                          <a:lumMod val="50000"/>
                        </a:schemeClr>
                      </a:solidFill>
                      <a:prstDash val="solid"/>
                      <a:round/>
                      <a:headEnd type="none" w="med" len="med"/>
                      <a:tailEnd type="none" w="med" len="med"/>
                    </a:lnB>
                    <a:solidFill>
                      <a:srgbClr val="FFFF99"/>
                    </a:solidFill>
                  </a:tcPr>
                </a:tc>
                <a:tc>
                  <a:txBody>
                    <a:bodyPr/>
                    <a:lstStyle/>
                    <a:p>
                      <a:pPr algn="ctr" fontAlgn="b"/>
                      <a:r>
                        <a:rPr lang="es-MX" sz="1100" b="0" i="0" u="none" strike="noStrike" dirty="0">
                          <a:solidFill>
                            <a:srgbClr val="000000"/>
                          </a:solidFill>
                          <a:effectLst/>
                          <a:latin typeface="Arial"/>
                        </a:rPr>
                        <a:t>5%</a:t>
                      </a:r>
                    </a:p>
                  </a:txBody>
                  <a:tcPr marL="90000" marR="90000" marT="18000" marB="18000" anchor="ctr">
                    <a:lnL>
                      <a:noFill/>
                    </a:lnL>
                    <a:lnR>
                      <a:noFill/>
                    </a:lnR>
                    <a:lnT>
                      <a:noFill/>
                    </a:lnT>
                    <a:lnB w="12700" cap="flat" cmpd="sng" algn="ctr">
                      <a:solidFill>
                        <a:schemeClr val="tx1">
                          <a:lumMod val="50000"/>
                        </a:schemeClr>
                      </a:solidFill>
                      <a:prstDash val="solid"/>
                      <a:round/>
                      <a:headEnd type="none" w="med" len="med"/>
                      <a:tailEnd type="none" w="med" len="med"/>
                    </a:lnB>
                    <a:solidFill>
                      <a:srgbClr val="FFFF99"/>
                    </a:solidFill>
                  </a:tcPr>
                </a:tc>
              </a:tr>
            </a:tbl>
          </a:graphicData>
        </a:graphic>
      </p:graphicFrame>
      <p:sp>
        <p:nvSpPr>
          <p:cNvPr id="10" name="9 CuadroTexto"/>
          <p:cNvSpPr txBox="1"/>
          <p:nvPr/>
        </p:nvSpPr>
        <p:spPr>
          <a:xfrm>
            <a:off x="899592" y="824588"/>
            <a:ext cx="7560840" cy="461665"/>
          </a:xfrm>
          <a:prstGeom prst="rect">
            <a:avLst/>
          </a:prstGeom>
          <a:noFill/>
        </p:spPr>
        <p:txBody>
          <a:bodyPr wrap="square" rtlCol="0">
            <a:spAutoFit/>
          </a:bodyPr>
          <a:lstStyle/>
          <a:p>
            <a:pPr algn="ctr"/>
            <a:r>
              <a:rPr lang="es-MX" sz="1200" b="1" dirty="0"/>
              <a:t>En su opinión, ¿cuál ha sido el máximo logro del gobierno de Mario López Valdez</a:t>
            </a:r>
            <a:r>
              <a:rPr lang="es-MX" sz="1200" b="1" dirty="0" smtClean="0"/>
              <a:t>?</a:t>
            </a:r>
          </a:p>
          <a:p>
            <a:pPr algn="ctr"/>
            <a:r>
              <a:rPr lang="es-MX" sz="1100" dirty="0" smtClean="0"/>
              <a:t>(% de cada grupo de entrevistados)</a:t>
            </a:r>
            <a:endParaRPr lang="es-MX" sz="1100" dirty="0"/>
          </a:p>
        </p:txBody>
      </p:sp>
      <p:graphicFrame>
        <p:nvGraphicFramePr>
          <p:cNvPr id="9" name="8 Tabla"/>
          <p:cNvGraphicFramePr>
            <a:graphicFrameLocks noGrp="1"/>
          </p:cNvGraphicFramePr>
          <p:nvPr>
            <p:extLst>
              <p:ext uri="{D42A27DB-BD31-4B8C-83A1-F6EECF244321}">
                <p14:modId xmlns:p14="http://schemas.microsoft.com/office/powerpoint/2010/main" val="1920590561"/>
              </p:ext>
            </p:extLst>
          </p:nvPr>
        </p:nvGraphicFramePr>
        <p:xfrm>
          <a:off x="6300192" y="4509120"/>
          <a:ext cx="2571768" cy="1752044"/>
        </p:xfrm>
        <a:graphic>
          <a:graphicData uri="http://schemas.openxmlformats.org/drawingml/2006/table">
            <a:tbl>
              <a:tblPr/>
              <a:tblGrid>
                <a:gridCol w="1822038"/>
                <a:gridCol w="749730"/>
              </a:tblGrid>
              <a:tr h="290646">
                <a:tc>
                  <a:txBody>
                    <a:bodyPr/>
                    <a:lstStyle/>
                    <a:p>
                      <a:pPr algn="l" fontAlgn="b"/>
                      <a:r>
                        <a:rPr lang="es-MX" sz="1200" b="1" i="0" u="none" strike="noStrike" dirty="0" smtClean="0">
                          <a:solidFill>
                            <a:schemeClr val="tx1"/>
                          </a:solidFill>
                          <a:latin typeface="Arial" pitchFamily="34" charset="0"/>
                          <a:cs typeface="Arial" pitchFamily="34" charset="0"/>
                        </a:rPr>
                        <a:t>Académicos</a:t>
                      </a:r>
                      <a:endParaRPr lang="es-ES" sz="1200" b="1" i="0" u="none" strike="noStrike" dirty="0">
                        <a:solidFill>
                          <a:schemeClr val="tx1"/>
                        </a:solidFill>
                        <a:latin typeface="Arial" pitchFamily="34" charset="0"/>
                        <a:cs typeface="Arial" pitchFamily="34" charset="0"/>
                      </a:endParaRPr>
                    </a:p>
                  </a:txBody>
                  <a:tcPr marL="90000" marR="90000" marT="46800" marB="46800" anchor="ctr">
                    <a:lnL>
                      <a:noFill/>
                    </a:lnL>
                    <a:lnR>
                      <a:noFill/>
                    </a:lnR>
                    <a:lnT>
                      <a:noFill/>
                    </a:lnT>
                    <a:lnB>
                      <a:noFill/>
                    </a:lnB>
                    <a:solidFill>
                      <a:srgbClr val="C00000"/>
                    </a:solidFill>
                  </a:tcPr>
                </a:tc>
                <a:tc>
                  <a:txBody>
                    <a:bodyPr/>
                    <a:lstStyle/>
                    <a:p>
                      <a:pPr algn="ctr" fontAlgn="b"/>
                      <a:r>
                        <a:rPr lang="es-MX" sz="1200" b="1" i="0" u="none" strike="noStrike" dirty="0" smtClean="0">
                          <a:solidFill>
                            <a:schemeClr val="tx1"/>
                          </a:solidFill>
                          <a:latin typeface="Arial" pitchFamily="34" charset="0"/>
                          <a:cs typeface="Arial" pitchFamily="34" charset="0"/>
                        </a:rPr>
                        <a:t>%</a:t>
                      </a:r>
                      <a:endParaRPr lang="es-ES" sz="1200" b="1" i="0" u="none" strike="noStrike" dirty="0">
                        <a:solidFill>
                          <a:schemeClr val="tx1"/>
                        </a:solidFill>
                        <a:latin typeface="Arial" pitchFamily="34" charset="0"/>
                        <a:cs typeface="Arial" pitchFamily="34" charset="0"/>
                      </a:endParaRPr>
                    </a:p>
                  </a:txBody>
                  <a:tcPr marL="90000" marR="90000" marT="46800" marB="46800" anchor="ctr">
                    <a:lnL>
                      <a:noFill/>
                    </a:lnL>
                    <a:lnR>
                      <a:noFill/>
                    </a:lnR>
                    <a:lnT>
                      <a:noFill/>
                    </a:lnT>
                    <a:lnB>
                      <a:noFill/>
                    </a:lnB>
                    <a:solidFill>
                      <a:srgbClr val="C00000"/>
                    </a:solidFill>
                  </a:tcPr>
                </a:tc>
              </a:tr>
              <a:tr h="200357">
                <a:tc>
                  <a:txBody>
                    <a:bodyPr/>
                    <a:lstStyle/>
                    <a:p>
                      <a:pPr algn="l" fontAlgn="b"/>
                      <a:r>
                        <a:rPr lang="es-MX" sz="1100" b="0" i="0" u="none" strike="noStrike" dirty="0">
                          <a:solidFill>
                            <a:srgbClr val="000000"/>
                          </a:solidFill>
                          <a:effectLst/>
                          <a:latin typeface="Arial"/>
                        </a:rPr>
                        <a:t>Ninguno</a:t>
                      </a:r>
                    </a:p>
                  </a:txBody>
                  <a:tcPr marL="90000" marR="90000" marT="18000" marB="18000" anchor="ctr">
                    <a:lnL>
                      <a:noFill/>
                    </a:lnL>
                    <a:lnR>
                      <a:noFill/>
                    </a:lnR>
                    <a:lnT>
                      <a:noFill/>
                    </a:lnT>
                    <a:lnB>
                      <a:noFill/>
                    </a:lnB>
                    <a:noFill/>
                  </a:tcPr>
                </a:tc>
                <a:tc>
                  <a:txBody>
                    <a:bodyPr/>
                    <a:lstStyle/>
                    <a:p>
                      <a:pPr algn="ctr" fontAlgn="b"/>
                      <a:r>
                        <a:rPr lang="es-MX" sz="1100" b="0" i="0" u="none" strike="noStrike" dirty="0">
                          <a:solidFill>
                            <a:srgbClr val="000000"/>
                          </a:solidFill>
                          <a:effectLst/>
                          <a:latin typeface="Arial"/>
                        </a:rPr>
                        <a:t>33%</a:t>
                      </a:r>
                    </a:p>
                  </a:txBody>
                  <a:tcPr marL="90000" marR="90000" marT="18000" marB="18000" anchor="ctr">
                    <a:lnL>
                      <a:noFill/>
                    </a:lnL>
                    <a:lnR>
                      <a:noFill/>
                    </a:lnR>
                    <a:lnT>
                      <a:noFill/>
                    </a:lnT>
                    <a:lnB>
                      <a:noFill/>
                    </a:lnB>
                    <a:noFill/>
                  </a:tcPr>
                </a:tc>
              </a:tr>
              <a:tr h="200357">
                <a:tc>
                  <a:txBody>
                    <a:bodyPr/>
                    <a:lstStyle/>
                    <a:p>
                      <a:pPr algn="l" fontAlgn="b"/>
                      <a:r>
                        <a:rPr lang="es-MX" sz="1100" b="0" i="0" u="none" strike="noStrike" dirty="0">
                          <a:solidFill>
                            <a:srgbClr val="000000"/>
                          </a:solidFill>
                          <a:effectLst/>
                          <a:latin typeface="Arial"/>
                        </a:rPr>
                        <a:t>El gasoducto</a:t>
                      </a:r>
                    </a:p>
                  </a:txBody>
                  <a:tcPr marL="90000" marR="90000" marT="18000" marB="18000" anchor="ctr">
                    <a:lnL>
                      <a:noFill/>
                    </a:lnL>
                    <a:lnR>
                      <a:noFill/>
                    </a:lnR>
                    <a:lnT>
                      <a:noFill/>
                    </a:lnT>
                    <a:lnB>
                      <a:noFill/>
                    </a:lnB>
                    <a:solidFill>
                      <a:srgbClr val="FFFF99"/>
                    </a:solidFill>
                  </a:tcPr>
                </a:tc>
                <a:tc>
                  <a:txBody>
                    <a:bodyPr/>
                    <a:lstStyle/>
                    <a:p>
                      <a:pPr algn="ctr" fontAlgn="b"/>
                      <a:r>
                        <a:rPr lang="es-MX" sz="1100" b="0" i="0" u="none" strike="noStrike" dirty="0">
                          <a:solidFill>
                            <a:srgbClr val="000000"/>
                          </a:solidFill>
                          <a:effectLst/>
                          <a:latin typeface="Arial"/>
                        </a:rPr>
                        <a:t>17%</a:t>
                      </a:r>
                    </a:p>
                  </a:txBody>
                  <a:tcPr marL="90000" marR="90000" marT="18000" marB="18000" anchor="ctr">
                    <a:lnL>
                      <a:noFill/>
                    </a:lnL>
                    <a:lnR>
                      <a:noFill/>
                    </a:lnR>
                    <a:lnT>
                      <a:noFill/>
                    </a:lnT>
                    <a:lnB>
                      <a:noFill/>
                    </a:lnB>
                    <a:solidFill>
                      <a:srgbClr val="FFFF99"/>
                    </a:solidFill>
                  </a:tcPr>
                </a:tc>
              </a:tr>
              <a:tr h="311558">
                <a:tc>
                  <a:txBody>
                    <a:bodyPr/>
                    <a:lstStyle/>
                    <a:p>
                      <a:pPr algn="l" fontAlgn="b"/>
                      <a:r>
                        <a:rPr lang="es-MX" sz="1100" b="0" i="0" u="none" strike="noStrike" dirty="0">
                          <a:solidFill>
                            <a:srgbClr val="000000"/>
                          </a:solidFill>
                          <a:effectLst/>
                          <a:latin typeface="Arial"/>
                        </a:rPr>
                        <a:t>Mejorar educación</a:t>
                      </a:r>
                    </a:p>
                  </a:txBody>
                  <a:tcPr marL="90000" marR="90000" marT="18000" marB="18000" anchor="ctr">
                    <a:lnL>
                      <a:noFill/>
                    </a:lnL>
                    <a:lnR>
                      <a:noFill/>
                    </a:lnR>
                    <a:lnT>
                      <a:noFill/>
                    </a:lnT>
                    <a:lnB>
                      <a:noFill/>
                    </a:lnB>
                    <a:noFill/>
                  </a:tcPr>
                </a:tc>
                <a:tc>
                  <a:txBody>
                    <a:bodyPr/>
                    <a:lstStyle/>
                    <a:p>
                      <a:pPr algn="ctr" fontAlgn="b"/>
                      <a:r>
                        <a:rPr lang="es-MX" sz="1100" b="0" i="0" u="none" strike="noStrike" dirty="0">
                          <a:solidFill>
                            <a:srgbClr val="000000"/>
                          </a:solidFill>
                          <a:effectLst/>
                          <a:latin typeface="Arial"/>
                        </a:rPr>
                        <a:t>17%</a:t>
                      </a:r>
                    </a:p>
                  </a:txBody>
                  <a:tcPr marL="90000" marR="90000" marT="18000" marB="18000" anchor="ctr">
                    <a:lnL>
                      <a:noFill/>
                    </a:lnL>
                    <a:lnR>
                      <a:noFill/>
                    </a:lnR>
                    <a:lnT>
                      <a:noFill/>
                    </a:lnT>
                    <a:lnB>
                      <a:noFill/>
                    </a:lnB>
                    <a:noFill/>
                  </a:tcPr>
                </a:tc>
              </a:tr>
              <a:tr h="311558">
                <a:tc>
                  <a:txBody>
                    <a:bodyPr/>
                    <a:lstStyle/>
                    <a:p>
                      <a:pPr algn="l" fontAlgn="b"/>
                      <a:r>
                        <a:rPr lang="es-MX" sz="1100" b="0" i="0" u="none" strike="noStrike" dirty="0">
                          <a:solidFill>
                            <a:srgbClr val="000000"/>
                          </a:solidFill>
                          <a:effectLst/>
                          <a:latin typeface="Arial"/>
                        </a:rPr>
                        <a:t>Mejorar el puerto de Topolobampo</a:t>
                      </a:r>
                    </a:p>
                  </a:txBody>
                  <a:tcPr marL="90000" marR="90000" marT="18000" marB="18000" anchor="ctr">
                    <a:lnL>
                      <a:noFill/>
                    </a:lnL>
                    <a:lnR>
                      <a:noFill/>
                    </a:lnR>
                    <a:lnT>
                      <a:noFill/>
                    </a:lnT>
                    <a:lnB>
                      <a:noFill/>
                    </a:lnB>
                    <a:solidFill>
                      <a:srgbClr val="FFFF99"/>
                    </a:solidFill>
                  </a:tcPr>
                </a:tc>
                <a:tc>
                  <a:txBody>
                    <a:bodyPr/>
                    <a:lstStyle/>
                    <a:p>
                      <a:pPr algn="ctr" fontAlgn="b"/>
                      <a:r>
                        <a:rPr lang="es-MX" sz="1100" b="0" i="0" u="none" strike="noStrike" dirty="0">
                          <a:solidFill>
                            <a:srgbClr val="000000"/>
                          </a:solidFill>
                          <a:effectLst/>
                          <a:latin typeface="Arial"/>
                        </a:rPr>
                        <a:t>17%</a:t>
                      </a:r>
                    </a:p>
                  </a:txBody>
                  <a:tcPr marL="90000" marR="90000" marT="18000" marB="18000" anchor="ctr">
                    <a:lnL>
                      <a:noFill/>
                    </a:lnL>
                    <a:lnR>
                      <a:noFill/>
                    </a:lnR>
                    <a:lnT>
                      <a:noFill/>
                    </a:lnT>
                    <a:lnB>
                      <a:noFill/>
                    </a:lnB>
                    <a:solidFill>
                      <a:srgbClr val="FFFF99"/>
                    </a:solidFill>
                  </a:tcPr>
                </a:tc>
              </a:tr>
              <a:tr h="311558">
                <a:tc>
                  <a:txBody>
                    <a:bodyPr/>
                    <a:lstStyle/>
                    <a:p>
                      <a:pPr algn="l" fontAlgn="b"/>
                      <a:r>
                        <a:rPr lang="es-MX" sz="1100" b="0" i="0" u="none" strike="noStrike" dirty="0">
                          <a:solidFill>
                            <a:srgbClr val="000000"/>
                          </a:solidFill>
                          <a:effectLst/>
                          <a:latin typeface="Arial"/>
                        </a:rPr>
                        <a:t>Útiles y uniformes escolares</a:t>
                      </a:r>
                    </a:p>
                  </a:txBody>
                  <a:tcPr marL="90000" marR="90000" marT="18000" marB="18000" anchor="ctr">
                    <a:lnL>
                      <a:noFill/>
                    </a:lnL>
                    <a:lnR>
                      <a:noFill/>
                    </a:lnR>
                    <a:lnT>
                      <a:noFill/>
                    </a:lnT>
                    <a:lnB w="12700" cap="flat" cmpd="sng" algn="ctr">
                      <a:solidFill>
                        <a:schemeClr val="tx1">
                          <a:lumMod val="50000"/>
                        </a:schemeClr>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Arial"/>
                        </a:rPr>
                        <a:t>17%</a:t>
                      </a:r>
                    </a:p>
                  </a:txBody>
                  <a:tcPr marL="90000" marR="90000" marT="18000" marB="18000" anchor="ctr">
                    <a:lnL>
                      <a:noFill/>
                    </a:lnL>
                    <a:lnR>
                      <a:noFill/>
                    </a:lnR>
                    <a:lnT>
                      <a:noFill/>
                    </a:lnT>
                    <a:lnB w="12700" cap="flat" cmpd="sng" algn="ctr">
                      <a:solidFill>
                        <a:schemeClr val="tx1">
                          <a:lumMod val="50000"/>
                        </a:schemeClr>
                      </a:solidFill>
                      <a:prstDash val="solid"/>
                      <a:round/>
                      <a:headEnd type="none" w="med" len="med"/>
                      <a:tailEnd type="none" w="med" len="med"/>
                    </a:lnB>
                    <a:noFill/>
                  </a:tcPr>
                </a:tc>
              </a:tr>
            </a:tbl>
          </a:graphicData>
        </a:graphic>
      </p:graphicFrame>
      <p:graphicFrame>
        <p:nvGraphicFramePr>
          <p:cNvPr id="11" name="10 Tabla"/>
          <p:cNvGraphicFramePr>
            <a:graphicFrameLocks noGrp="1"/>
          </p:cNvGraphicFramePr>
          <p:nvPr>
            <p:extLst>
              <p:ext uri="{D42A27DB-BD31-4B8C-83A1-F6EECF244321}">
                <p14:modId xmlns:p14="http://schemas.microsoft.com/office/powerpoint/2010/main" val="3114294519"/>
              </p:ext>
            </p:extLst>
          </p:nvPr>
        </p:nvGraphicFramePr>
        <p:xfrm>
          <a:off x="3419872" y="1556790"/>
          <a:ext cx="2571768" cy="2885751"/>
        </p:xfrm>
        <a:graphic>
          <a:graphicData uri="http://schemas.openxmlformats.org/drawingml/2006/table">
            <a:tbl>
              <a:tblPr/>
              <a:tblGrid>
                <a:gridCol w="1822038"/>
                <a:gridCol w="749730"/>
              </a:tblGrid>
              <a:tr h="360042">
                <a:tc>
                  <a:txBody>
                    <a:bodyPr/>
                    <a:lstStyle/>
                    <a:p>
                      <a:pPr algn="l" fontAlgn="b"/>
                      <a:r>
                        <a:rPr lang="es-MX" sz="1200" b="1" i="0" u="none" strike="noStrike" dirty="0" smtClean="0">
                          <a:solidFill>
                            <a:schemeClr val="tx1"/>
                          </a:solidFill>
                          <a:latin typeface="Arial" pitchFamily="34" charset="0"/>
                          <a:cs typeface="Arial" pitchFamily="34" charset="0"/>
                        </a:rPr>
                        <a:t>Instituciones</a:t>
                      </a:r>
                      <a:endParaRPr lang="es-ES" sz="1200" b="1" i="0" u="none" strike="noStrike" dirty="0">
                        <a:solidFill>
                          <a:schemeClr val="tx1"/>
                        </a:solidFill>
                        <a:latin typeface="Arial" pitchFamily="34" charset="0"/>
                        <a:cs typeface="Arial" pitchFamily="34" charset="0"/>
                      </a:endParaRPr>
                    </a:p>
                  </a:txBody>
                  <a:tcPr marL="90000" marR="90000" marT="46800" marB="46800" anchor="ctr">
                    <a:lnL>
                      <a:noFill/>
                    </a:lnL>
                    <a:lnR>
                      <a:noFill/>
                    </a:lnR>
                    <a:lnT>
                      <a:noFill/>
                    </a:lnT>
                    <a:lnB>
                      <a:noFill/>
                    </a:lnB>
                    <a:solidFill>
                      <a:srgbClr val="DA7726"/>
                    </a:solidFill>
                  </a:tcPr>
                </a:tc>
                <a:tc>
                  <a:txBody>
                    <a:bodyPr/>
                    <a:lstStyle/>
                    <a:p>
                      <a:pPr algn="ctr" fontAlgn="b"/>
                      <a:r>
                        <a:rPr lang="es-MX" sz="1200" b="1" i="0" u="none" strike="noStrike" dirty="0" smtClean="0">
                          <a:solidFill>
                            <a:schemeClr val="tx1"/>
                          </a:solidFill>
                          <a:latin typeface="Arial" pitchFamily="34" charset="0"/>
                          <a:cs typeface="Arial" pitchFamily="34" charset="0"/>
                        </a:rPr>
                        <a:t>%</a:t>
                      </a:r>
                      <a:endParaRPr lang="es-ES" sz="1200" b="1" i="0" u="none" strike="noStrike" dirty="0">
                        <a:solidFill>
                          <a:schemeClr val="tx1"/>
                        </a:solidFill>
                        <a:latin typeface="Arial" pitchFamily="34" charset="0"/>
                        <a:cs typeface="Arial" pitchFamily="34" charset="0"/>
                      </a:endParaRPr>
                    </a:p>
                  </a:txBody>
                  <a:tcPr marL="90000" marR="90000" marT="46800" marB="46800" anchor="ctr">
                    <a:lnL>
                      <a:noFill/>
                    </a:lnL>
                    <a:lnR>
                      <a:noFill/>
                    </a:lnR>
                    <a:lnT>
                      <a:noFill/>
                    </a:lnT>
                    <a:lnB>
                      <a:noFill/>
                    </a:lnB>
                    <a:solidFill>
                      <a:srgbClr val="DA7726"/>
                    </a:solidFill>
                  </a:tcPr>
                </a:tc>
              </a:tr>
              <a:tr h="360040">
                <a:tc>
                  <a:txBody>
                    <a:bodyPr/>
                    <a:lstStyle/>
                    <a:p>
                      <a:pPr algn="l" fontAlgn="b"/>
                      <a:r>
                        <a:rPr lang="es-MX" sz="1100" b="0" i="0" u="none" strike="noStrike" dirty="0">
                          <a:solidFill>
                            <a:srgbClr val="000000"/>
                          </a:solidFill>
                          <a:effectLst/>
                          <a:latin typeface="Arial"/>
                        </a:rPr>
                        <a:t>Ninguno</a:t>
                      </a:r>
                    </a:p>
                  </a:txBody>
                  <a:tcPr marL="90000" marR="90000" marT="18000" marB="18000" anchor="ctr">
                    <a:lnL>
                      <a:noFill/>
                    </a:lnL>
                    <a:lnR>
                      <a:noFill/>
                    </a:lnR>
                    <a:lnT>
                      <a:noFill/>
                    </a:lnT>
                    <a:lnB>
                      <a:noFill/>
                    </a:lnB>
                    <a:noFill/>
                  </a:tcPr>
                </a:tc>
                <a:tc>
                  <a:txBody>
                    <a:bodyPr/>
                    <a:lstStyle/>
                    <a:p>
                      <a:pPr algn="ctr" fontAlgn="b"/>
                      <a:r>
                        <a:rPr lang="es-MX" sz="1100" b="0" i="0" u="none" strike="noStrike" dirty="0">
                          <a:solidFill>
                            <a:srgbClr val="000000"/>
                          </a:solidFill>
                          <a:effectLst/>
                          <a:latin typeface="Arial"/>
                        </a:rPr>
                        <a:t>62%</a:t>
                      </a:r>
                    </a:p>
                  </a:txBody>
                  <a:tcPr marL="90000" marR="90000" marT="18000" marB="18000" anchor="ctr">
                    <a:lnL>
                      <a:noFill/>
                    </a:lnL>
                    <a:lnR>
                      <a:noFill/>
                    </a:lnR>
                    <a:lnT>
                      <a:noFill/>
                    </a:lnT>
                    <a:lnB>
                      <a:noFill/>
                    </a:lnB>
                    <a:noFill/>
                  </a:tcPr>
                </a:tc>
              </a:tr>
              <a:tr h="420919">
                <a:tc>
                  <a:txBody>
                    <a:bodyPr/>
                    <a:lstStyle/>
                    <a:p>
                      <a:pPr algn="l" fontAlgn="b"/>
                      <a:r>
                        <a:rPr lang="es-MX" sz="1100" b="0" i="0" u="none" strike="noStrike" dirty="0">
                          <a:solidFill>
                            <a:srgbClr val="000000"/>
                          </a:solidFill>
                          <a:effectLst/>
                          <a:latin typeface="Arial"/>
                        </a:rPr>
                        <a:t>Disminuir la violencia</a:t>
                      </a:r>
                    </a:p>
                  </a:txBody>
                  <a:tcPr marL="90000" marR="90000" marT="18000" marB="18000" anchor="ctr">
                    <a:lnL>
                      <a:noFill/>
                    </a:lnL>
                    <a:lnR>
                      <a:noFill/>
                    </a:lnR>
                    <a:lnT>
                      <a:noFill/>
                    </a:lnT>
                    <a:lnB>
                      <a:noFill/>
                    </a:lnB>
                    <a:solidFill>
                      <a:srgbClr val="FFFF99"/>
                    </a:solidFill>
                  </a:tcPr>
                </a:tc>
                <a:tc>
                  <a:txBody>
                    <a:bodyPr/>
                    <a:lstStyle/>
                    <a:p>
                      <a:pPr algn="ctr" fontAlgn="b"/>
                      <a:r>
                        <a:rPr lang="es-MX" sz="1100" b="0" i="0" u="none" strike="noStrike" dirty="0">
                          <a:solidFill>
                            <a:srgbClr val="000000"/>
                          </a:solidFill>
                          <a:effectLst/>
                          <a:latin typeface="Arial"/>
                        </a:rPr>
                        <a:t>8%</a:t>
                      </a:r>
                    </a:p>
                  </a:txBody>
                  <a:tcPr marL="90000" marR="90000" marT="18000" marB="18000" anchor="ctr">
                    <a:lnL>
                      <a:noFill/>
                    </a:lnL>
                    <a:lnR>
                      <a:noFill/>
                    </a:lnR>
                    <a:lnT>
                      <a:noFill/>
                    </a:lnT>
                    <a:lnB>
                      <a:noFill/>
                    </a:lnB>
                    <a:solidFill>
                      <a:srgbClr val="FFFF99"/>
                    </a:solidFill>
                  </a:tcPr>
                </a:tc>
              </a:tr>
              <a:tr h="441277">
                <a:tc>
                  <a:txBody>
                    <a:bodyPr/>
                    <a:lstStyle/>
                    <a:p>
                      <a:pPr algn="l" fontAlgn="b"/>
                      <a:r>
                        <a:rPr lang="es-MX" sz="1100" b="0" i="0" u="none" strike="noStrike" dirty="0">
                          <a:solidFill>
                            <a:srgbClr val="000000"/>
                          </a:solidFill>
                          <a:effectLst/>
                          <a:latin typeface="Arial"/>
                        </a:rPr>
                        <a:t>El estadio de béisbol de Culiacán</a:t>
                      </a:r>
                    </a:p>
                  </a:txBody>
                  <a:tcPr marL="90000" marR="90000" marT="18000" marB="18000" anchor="ctr">
                    <a:lnL>
                      <a:noFill/>
                    </a:lnL>
                    <a:lnR>
                      <a:noFill/>
                    </a:lnR>
                    <a:lnT>
                      <a:noFill/>
                    </a:lnT>
                    <a:lnB>
                      <a:noFill/>
                    </a:lnB>
                    <a:noFill/>
                  </a:tcPr>
                </a:tc>
                <a:tc>
                  <a:txBody>
                    <a:bodyPr/>
                    <a:lstStyle/>
                    <a:p>
                      <a:pPr algn="ctr" fontAlgn="b"/>
                      <a:r>
                        <a:rPr lang="es-MX" sz="1100" b="0" i="0" u="none" strike="noStrike" dirty="0">
                          <a:solidFill>
                            <a:srgbClr val="000000"/>
                          </a:solidFill>
                          <a:effectLst/>
                          <a:latin typeface="Arial"/>
                        </a:rPr>
                        <a:t>8%</a:t>
                      </a:r>
                    </a:p>
                  </a:txBody>
                  <a:tcPr marL="90000" marR="90000" marT="18000" marB="18000" anchor="ctr">
                    <a:lnL>
                      <a:noFill/>
                    </a:lnL>
                    <a:lnR>
                      <a:noFill/>
                    </a:lnR>
                    <a:lnT>
                      <a:noFill/>
                    </a:lnT>
                    <a:lnB>
                      <a:noFill/>
                    </a:lnB>
                    <a:noFill/>
                  </a:tcPr>
                </a:tc>
              </a:tr>
              <a:tr h="420919">
                <a:tc>
                  <a:txBody>
                    <a:bodyPr/>
                    <a:lstStyle/>
                    <a:p>
                      <a:pPr algn="l" fontAlgn="b"/>
                      <a:r>
                        <a:rPr lang="es-MX" sz="1100" b="0" i="0" u="none" strike="noStrike" dirty="0">
                          <a:solidFill>
                            <a:srgbClr val="000000"/>
                          </a:solidFill>
                          <a:effectLst/>
                          <a:latin typeface="Arial"/>
                        </a:rPr>
                        <a:t>El gasoducto</a:t>
                      </a:r>
                    </a:p>
                  </a:txBody>
                  <a:tcPr marL="90000" marR="90000" marT="18000" marB="18000" anchor="ctr">
                    <a:lnL>
                      <a:noFill/>
                    </a:lnL>
                    <a:lnR>
                      <a:noFill/>
                    </a:lnR>
                    <a:lnT>
                      <a:noFill/>
                    </a:lnT>
                    <a:lnB>
                      <a:noFill/>
                    </a:lnB>
                    <a:solidFill>
                      <a:srgbClr val="FFFF99"/>
                    </a:solidFill>
                  </a:tcPr>
                </a:tc>
                <a:tc>
                  <a:txBody>
                    <a:bodyPr/>
                    <a:lstStyle/>
                    <a:p>
                      <a:pPr algn="ctr" fontAlgn="b"/>
                      <a:r>
                        <a:rPr lang="es-MX" sz="1100" b="0" i="0" u="none" strike="noStrike" dirty="0">
                          <a:solidFill>
                            <a:srgbClr val="000000"/>
                          </a:solidFill>
                          <a:effectLst/>
                          <a:latin typeface="Arial"/>
                        </a:rPr>
                        <a:t>8%</a:t>
                      </a:r>
                    </a:p>
                  </a:txBody>
                  <a:tcPr marL="90000" marR="90000" marT="18000" marB="18000" anchor="ctr">
                    <a:lnL>
                      <a:noFill/>
                    </a:lnL>
                    <a:lnR>
                      <a:noFill/>
                    </a:lnR>
                    <a:lnT>
                      <a:noFill/>
                    </a:lnT>
                    <a:lnB>
                      <a:noFill/>
                    </a:lnB>
                    <a:solidFill>
                      <a:srgbClr val="FFFF99"/>
                    </a:solidFill>
                  </a:tcPr>
                </a:tc>
              </a:tr>
              <a:tr h="441277">
                <a:tc>
                  <a:txBody>
                    <a:bodyPr/>
                    <a:lstStyle/>
                    <a:p>
                      <a:pPr algn="l" fontAlgn="b"/>
                      <a:r>
                        <a:rPr lang="es-MX" sz="1100" b="0" i="0" u="none" strike="noStrike" dirty="0">
                          <a:solidFill>
                            <a:srgbClr val="000000"/>
                          </a:solidFill>
                          <a:effectLst/>
                          <a:latin typeface="Arial"/>
                        </a:rPr>
                        <a:t>Mejorar la imagen de </a:t>
                      </a:r>
                      <a:r>
                        <a:rPr lang="es-MX" sz="1100" b="0" i="0" u="none" strike="noStrike" dirty="0" smtClean="0">
                          <a:solidFill>
                            <a:srgbClr val="000000"/>
                          </a:solidFill>
                          <a:effectLst/>
                          <a:latin typeface="Arial"/>
                        </a:rPr>
                        <a:t>Mazatlán </a:t>
                      </a:r>
                      <a:endParaRPr lang="es-MX" sz="1100" b="0" i="0" u="none" strike="noStrike" dirty="0">
                        <a:solidFill>
                          <a:srgbClr val="000000"/>
                        </a:solidFill>
                        <a:effectLst/>
                        <a:latin typeface="Arial"/>
                      </a:endParaRPr>
                    </a:p>
                  </a:txBody>
                  <a:tcPr marL="90000" marR="90000" marT="18000" marB="18000" anchor="ctr">
                    <a:lnL>
                      <a:noFill/>
                    </a:lnL>
                    <a:lnR>
                      <a:noFill/>
                    </a:lnR>
                    <a:lnT>
                      <a:noFill/>
                    </a:lnT>
                    <a:lnB>
                      <a:noFill/>
                    </a:lnB>
                    <a:noFill/>
                  </a:tcPr>
                </a:tc>
                <a:tc>
                  <a:txBody>
                    <a:bodyPr/>
                    <a:lstStyle/>
                    <a:p>
                      <a:pPr algn="ctr" fontAlgn="b"/>
                      <a:r>
                        <a:rPr lang="es-MX" sz="1100" b="0" i="0" u="none" strike="noStrike" dirty="0">
                          <a:solidFill>
                            <a:srgbClr val="000000"/>
                          </a:solidFill>
                          <a:effectLst/>
                          <a:latin typeface="Arial"/>
                        </a:rPr>
                        <a:t>8%</a:t>
                      </a:r>
                    </a:p>
                  </a:txBody>
                  <a:tcPr marL="90000" marR="90000" marT="18000" marB="18000" anchor="ctr">
                    <a:lnL>
                      <a:noFill/>
                    </a:lnL>
                    <a:lnR>
                      <a:noFill/>
                    </a:lnR>
                    <a:lnT>
                      <a:noFill/>
                    </a:lnT>
                    <a:lnB>
                      <a:noFill/>
                    </a:lnB>
                    <a:noFill/>
                  </a:tcPr>
                </a:tc>
              </a:tr>
              <a:tr h="441277">
                <a:tc>
                  <a:txBody>
                    <a:bodyPr/>
                    <a:lstStyle/>
                    <a:p>
                      <a:pPr algn="l" fontAlgn="b"/>
                      <a:r>
                        <a:rPr lang="es-MX" sz="1100" b="0" i="0" u="none" strike="noStrike" dirty="0">
                          <a:solidFill>
                            <a:srgbClr val="000000"/>
                          </a:solidFill>
                          <a:effectLst/>
                          <a:latin typeface="Arial"/>
                        </a:rPr>
                        <a:t>Seguridad estable en el Estado </a:t>
                      </a:r>
                    </a:p>
                  </a:txBody>
                  <a:tcPr marL="90000" marR="90000" marT="18000" marB="18000" anchor="ctr">
                    <a:lnL>
                      <a:noFill/>
                    </a:lnL>
                    <a:lnR>
                      <a:noFill/>
                    </a:lnR>
                    <a:lnT>
                      <a:noFill/>
                    </a:lnT>
                    <a:lnB w="12700" cap="flat" cmpd="sng" algn="ctr">
                      <a:solidFill>
                        <a:schemeClr val="tx1">
                          <a:lumMod val="50000"/>
                        </a:schemeClr>
                      </a:solidFill>
                      <a:prstDash val="solid"/>
                      <a:round/>
                      <a:headEnd type="none" w="med" len="med"/>
                      <a:tailEnd type="none" w="med" len="med"/>
                    </a:lnB>
                    <a:solidFill>
                      <a:srgbClr val="FFFF99"/>
                    </a:solidFill>
                  </a:tcPr>
                </a:tc>
                <a:tc>
                  <a:txBody>
                    <a:bodyPr/>
                    <a:lstStyle/>
                    <a:p>
                      <a:pPr algn="ctr" fontAlgn="b"/>
                      <a:r>
                        <a:rPr lang="es-MX" sz="1100" b="0" i="0" u="none" strike="noStrike" dirty="0">
                          <a:solidFill>
                            <a:srgbClr val="000000"/>
                          </a:solidFill>
                          <a:effectLst/>
                          <a:latin typeface="Arial"/>
                        </a:rPr>
                        <a:t>8%</a:t>
                      </a:r>
                    </a:p>
                  </a:txBody>
                  <a:tcPr marL="90000" marR="90000" marT="18000" marB="18000" anchor="ctr">
                    <a:lnL>
                      <a:noFill/>
                    </a:lnL>
                    <a:lnR>
                      <a:noFill/>
                    </a:lnR>
                    <a:lnT>
                      <a:noFill/>
                    </a:lnT>
                    <a:lnB w="12700" cap="flat" cmpd="sng" algn="ctr">
                      <a:solidFill>
                        <a:schemeClr val="tx1">
                          <a:lumMod val="50000"/>
                        </a:schemeClr>
                      </a:solidFill>
                      <a:prstDash val="solid"/>
                      <a:round/>
                      <a:headEnd type="none" w="med" len="med"/>
                      <a:tailEnd type="none" w="med" len="med"/>
                    </a:lnB>
                    <a:solidFill>
                      <a:srgbClr val="FFFF99"/>
                    </a:solidFill>
                  </a:tcPr>
                </a:tc>
              </a:tr>
            </a:tbl>
          </a:graphicData>
        </a:graphic>
      </p:graphicFrame>
      <p:sp>
        <p:nvSpPr>
          <p:cNvPr id="12" name="Rectángulo 11"/>
          <p:cNvSpPr/>
          <p:nvPr/>
        </p:nvSpPr>
        <p:spPr>
          <a:xfrm>
            <a:off x="179512" y="89674"/>
            <a:ext cx="1718099" cy="338554"/>
          </a:xfrm>
          <a:prstGeom prst="rect">
            <a:avLst/>
          </a:prstGeom>
        </p:spPr>
        <p:txBody>
          <a:bodyPr wrap="none">
            <a:spAutoFit/>
          </a:bodyPr>
          <a:lstStyle/>
          <a:p>
            <a:r>
              <a:rPr lang="es-MX" sz="1600" dirty="0" smtClean="0">
                <a:solidFill>
                  <a:schemeClr val="tx1">
                    <a:lumMod val="65000"/>
                  </a:schemeClr>
                </a:solidFill>
                <a:latin typeface="Franklin Gothic Demi Cond" panose="020B0706030402020204" pitchFamily="34" charset="0"/>
              </a:rPr>
              <a:t>Temas coyunturales</a:t>
            </a:r>
            <a:endParaRPr lang="es-MX" sz="1600" dirty="0">
              <a:solidFill>
                <a:schemeClr val="tx1">
                  <a:lumMod val="65000"/>
                </a:schemeClr>
              </a:solidFill>
              <a:latin typeface="Franklin Gothic Demi Cond" panose="020B0706030402020204" pitchFamily="34" charset="0"/>
            </a:endParaRPr>
          </a:p>
        </p:txBody>
      </p:sp>
      <p:sp>
        <p:nvSpPr>
          <p:cNvPr id="13" name="Rectángulo redondeado 12">
            <a:hlinkClick r:id="rId3" action="ppaction://hlinksldjump"/>
          </p:cNvPr>
          <p:cNvSpPr/>
          <p:nvPr/>
        </p:nvSpPr>
        <p:spPr bwMode="auto">
          <a:xfrm>
            <a:off x="4051548" y="6381328"/>
            <a:ext cx="1112912" cy="346175"/>
          </a:xfrm>
          <a:prstGeom prst="roundRect">
            <a:avLst/>
          </a:prstGeom>
          <a:solidFill>
            <a:srgbClr val="C000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s-MX" sz="1400" b="1" i="0" u="none" strike="noStrike" cap="none" normalizeH="0" baseline="0" dirty="0" smtClean="0">
                <a:ln>
                  <a:noFill/>
                </a:ln>
                <a:solidFill>
                  <a:schemeClr val="tx1"/>
                </a:solidFill>
                <a:effectLst/>
                <a:latin typeface="Arial Narrow" panose="020B0606020202030204" pitchFamily="34" charset="0"/>
              </a:rPr>
              <a:t>Regresar</a:t>
            </a:r>
          </a:p>
        </p:txBody>
      </p:sp>
    </p:spTree>
    <p:extLst>
      <p:ext uri="{BB962C8B-B14F-4D97-AF65-F5344CB8AC3E}">
        <p14:creationId xmlns:p14="http://schemas.microsoft.com/office/powerpoint/2010/main" val="622020010"/>
      </p:ext>
    </p:extLst>
  </p:cSld>
  <p:clrMapOvr>
    <a:masterClrMapping/>
  </p:clrMapOvr>
  <p:transition>
    <p:randomBa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20 Tabla"/>
          <p:cNvGraphicFramePr>
            <a:graphicFrameLocks noGrp="1"/>
          </p:cNvGraphicFramePr>
          <p:nvPr>
            <p:extLst>
              <p:ext uri="{D42A27DB-BD31-4B8C-83A1-F6EECF244321}">
                <p14:modId xmlns:p14="http://schemas.microsoft.com/office/powerpoint/2010/main" val="3288069092"/>
              </p:ext>
            </p:extLst>
          </p:nvPr>
        </p:nvGraphicFramePr>
        <p:xfrm>
          <a:off x="3275856" y="1556792"/>
          <a:ext cx="2571768" cy="4724266"/>
        </p:xfrm>
        <a:graphic>
          <a:graphicData uri="http://schemas.openxmlformats.org/drawingml/2006/table">
            <a:tbl>
              <a:tblPr/>
              <a:tblGrid>
                <a:gridCol w="1822038"/>
                <a:gridCol w="749730"/>
              </a:tblGrid>
              <a:tr h="360041">
                <a:tc>
                  <a:txBody>
                    <a:bodyPr/>
                    <a:lstStyle/>
                    <a:p>
                      <a:pPr algn="l" fontAlgn="b"/>
                      <a:r>
                        <a:rPr lang="es-MX" sz="1200" b="1" i="0" u="none" strike="noStrike" dirty="0" smtClean="0">
                          <a:solidFill>
                            <a:schemeClr val="tx1"/>
                          </a:solidFill>
                          <a:latin typeface="Arial" pitchFamily="34" charset="0"/>
                          <a:cs typeface="Arial" pitchFamily="34" charset="0"/>
                        </a:rPr>
                        <a:t>Empresarios</a:t>
                      </a:r>
                      <a:endParaRPr lang="es-ES" sz="1200" b="1" i="0" u="none" strike="noStrike" dirty="0">
                        <a:solidFill>
                          <a:schemeClr val="tx1"/>
                        </a:solidFill>
                        <a:latin typeface="Arial" pitchFamily="34" charset="0"/>
                        <a:cs typeface="Arial" pitchFamily="34" charset="0"/>
                      </a:endParaRPr>
                    </a:p>
                  </a:txBody>
                  <a:tcPr marL="90000" marR="90000" marT="46800" marB="46800" anchor="ctr">
                    <a:lnL>
                      <a:noFill/>
                    </a:lnL>
                    <a:lnR>
                      <a:noFill/>
                    </a:lnR>
                    <a:lnT>
                      <a:noFill/>
                    </a:lnT>
                    <a:lnB>
                      <a:noFill/>
                    </a:lnB>
                    <a:solidFill>
                      <a:srgbClr val="00B050"/>
                    </a:solidFill>
                  </a:tcPr>
                </a:tc>
                <a:tc>
                  <a:txBody>
                    <a:bodyPr/>
                    <a:lstStyle/>
                    <a:p>
                      <a:pPr algn="ctr" fontAlgn="b"/>
                      <a:r>
                        <a:rPr lang="es-MX" sz="1200" b="1" i="0" u="none" strike="noStrike" dirty="0" smtClean="0">
                          <a:solidFill>
                            <a:schemeClr val="tx1"/>
                          </a:solidFill>
                          <a:latin typeface="Arial" pitchFamily="34" charset="0"/>
                          <a:cs typeface="Arial" pitchFamily="34" charset="0"/>
                        </a:rPr>
                        <a:t>%</a:t>
                      </a:r>
                      <a:endParaRPr lang="es-ES" sz="1200" b="1" i="0" u="none" strike="noStrike" dirty="0">
                        <a:solidFill>
                          <a:schemeClr val="tx1"/>
                        </a:solidFill>
                        <a:latin typeface="Arial" pitchFamily="34" charset="0"/>
                        <a:cs typeface="Arial" pitchFamily="34" charset="0"/>
                      </a:endParaRPr>
                    </a:p>
                  </a:txBody>
                  <a:tcPr marL="90000" marR="90000" marT="46800" marB="46800" anchor="ctr">
                    <a:lnL>
                      <a:noFill/>
                    </a:lnL>
                    <a:lnR>
                      <a:noFill/>
                    </a:lnR>
                    <a:lnT>
                      <a:noFill/>
                    </a:lnT>
                    <a:lnB>
                      <a:noFill/>
                    </a:lnB>
                    <a:solidFill>
                      <a:srgbClr val="00B050"/>
                    </a:solidFill>
                  </a:tcPr>
                </a:tc>
              </a:tr>
              <a:tr h="211216">
                <a:tc>
                  <a:txBody>
                    <a:bodyPr/>
                    <a:lstStyle/>
                    <a:p>
                      <a:pPr algn="l" fontAlgn="b"/>
                      <a:r>
                        <a:rPr lang="es-MX" sz="1100" b="0" i="0" u="none" strike="noStrike" dirty="0">
                          <a:solidFill>
                            <a:srgbClr val="000000"/>
                          </a:solidFill>
                          <a:effectLst/>
                          <a:latin typeface="Arial"/>
                        </a:rPr>
                        <a:t>La corrupción</a:t>
                      </a:r>
                    </a:p>
                  </a:txBody>
                  <a:tcPr marL="90000" marR="90000" marT="18000" marB="18000" anchor="ctr">
                    <a:lnL>
                      <a:noFill/>
                    </a:lnL>
                    <a:lnR>
                      <a:noFill/>
                    </a:lnR>
                    <a:lnT>
                      <a:noFill/>
                    </a:lnT>
                    <a:lnB>
                      <a:noFill/>
                    </a:lnB>
                    <a:noFill/>
                  </a:tcPr>
                </a:tc>
                <a:tc>
                  <a:txBody>
                    <a:bodyPr/>
                    <a:lstStyle/>
                    <a:p>
                      <a:pPr algn="ctr" fontAlgn="b"/>
                      <a:r>
                        <a:rPr lang="es-MX" sz="1100" b="0" i="0" u="none" strike="noStrike" dirty="0">
                          <a:solidFill>
                            <a:srgbClr val="000000"/>
                          </a:solidFill>
                          <a:effectLst/>
                          <a:latin typeface="Arial"/>
                        </a:rPr>
                        <a:t>20%</a:t>
                      </a:r>
                    </a:p>
                  </a:txBody>
                  <a:tcPr marL="90000" marR="90000" marT="18000" marB="18000" anchor="ctr">
                    <a:lnL>
                      <a:noFill/>
                    </a:lnL>
                    <a:lnR>
                      <a:noFill/>
                    </a:lnR>
                    <a:lnT>
                      <a:noFill/>
                    </a:lnT>
                    <a:lnB>
                      <a:noFill/>
                    </a:lnB>
                    <a:noFill/>
                  </a:tcPr>
                </a:tc>
              </a:tr>
              <a:tr h="211216">
                <a:tc>
                  <a:txBody>
                    <a:bodyPr/>
                    <a:lstStyle/>
                    <a:p>
                      <a:pPr algn="l" fontAlgn="b"/>
                      <a:r>
                        <a:rPr lang="es-MX" sz="1100" b="0" i="0" u="none" strike="noStrike" dirty="0" smtClean="0">
                          <a:solidFill>
                            <a:srgbClr val="000000"/>
                          </a:solidFill>
                          <a:effectLst/>
                          <a:latin typeface="Arial"/>
                        </a:rPr>
                        <a:t>Inseguridad/delincuencia</a:t>
                      </a:r>
                      <a:endParaRPr lang="es-MX" sz="1100" b="0" i="0" u="none" strike="noStrike" dirty="0">
                        <a:solidFill>
                          <a:srgbClr val="000000"/>
                        </a:solidFill>
                        <a:effectLst/>
                        <a:latin typeface="Arial"/>
                      </a:endParaRPr>
                    </a:p>
                  </a:txBody>
                  <a:tcPr marL="90000" marR="90000" marT="18000" marB="18000" anchor="ctr">
                    <a:lnL>
                      <a:noFill/>
                    </a:lnL>
                    <a:lnR>
                      <a:noFill/>
                    </a:lnR>
                    <a:lnT>
                      <a:noFill/>
                    </a:lnT>
                    <a:lnB>
                      <a:noFill/>
                    </a:lnB>
                    <a:solidFill>
                      <a:srgbClr val="FFFF99"/>
                    </a:solidFill>
                  </a:tcPr>
                </a:tc>
                <a:tc>
                  <a:txBody>
                    <a:bodyPr/>
                    <a:lstStyle/>
                    <a:p>
                      <a:pPr algn="ctr" fontAlgn="b"/>
                      <a:r>
                        <a:rPr lang="es-MX" sz="1100" b="0" i="0" u="none" strike="noStrike" dirty="0">
                          <a:solidFill>
                            <a:srgbClr val="000000"/>
                          </a:solidFill>
                          <a:effectLst/>
                          <a:latin typeface="Arial"/>
                        </a:rPr>
                        <a:t>14%</a:t>
                      </a:r>
                    </a:p>
                  </a:txBody>
                  <a:tcPr marL="90000" marR="90000" marT="18000" marB="18000" anchor="ctr">
                    <a:lnL>
                      <a:noFill/>
                    </a:lnL>
                    <a:lnR>
                      <a:noFill/>
                    </a:lnR>
                    <a:lnT>
                      <a:noFill/>
                    </a:lnT>
                    <a:lnB>
                      <a:noFill/>
                    </a:lnB>
                    <a:solidFill>
                      <a:srgbClr val="FFFF99"/>
                    </a:solidFill>
                  </a:tcPr>
                </a:tc>
              </a:tr>
              <a:tr h="211216">
                <a:tc>
                  <a:txBody>
                    <a:bodyPr/>
                    <a:lstStyle/>
                    <a:p>
                      <a:pPr algn="l" fontAlgn="b"/>
                      <a:r>
                        <a:rPr lang="es-MX" sz="1100" b="0" i="0" u="none" strike="noStrike" dirty="0">
                          <a:solidFill>
                            <a:srgbClr val="000000"/>
                          </a:solidFill>
                          <a:effectLst/>
                          <a:latin typeface="Arial"/>
                        </a:rPr>
                        <a:t>Gobierno ineficiente</a:t>
                      </a:r>
                    </a:p>
                  </a:txBody>
                  <a:tcPr marL="90000" marR="90000" marT="18000" marB="18000" anchor="ctr">
                    <a:lnL>
                      <a:noFill/>
                    </a:lnL>
                    <a:lnR>
                      <a:noFill/>
                    </a:lnR>
                    <a:lnT>
                      <a:noFill/>
                    </a:lnT>
                    <a:lnB>
                      <a:noFill/>
                    </a:lnB>
                    <a:noFill/>
                  </a:tcPr>
                </a:tc>
                <a:tc>
                  <a:txBody>
                    <a:bodyPr/>
                    <a:lstStyle/>
                    <a:p>
                      <a:pPr algn="ctr" fontAlgn="b"/>
                      <a:r>
                        <a:rPr lang="es-MX" sz="1100" b="0" i="0" u="none" strike="noStrike" dirty="0">
                          <a:solidFill>
                            <a:srgbClr val="000000"/>
                          </a:solidFill>
                          <a:effectLst/>
                          <a:latin typeface="Arial"/>
                        </a:rPr>
                        <a:t>7%</a:t>
                      </a:r>
                    </a:p>
                  </a:txBody>
                  <a:tcPr marL="90000" marR="90000" marT="18000" marB="18000" anchor="ctr">
                    <a:lnL>
                      <a:noFill/>
                    </a:lnL>
                    <a:lnR>
                      <a:noFill/>
                    </a:lnR>
                    <a:lnT>
                      <a:noFill/>
                    </a:lnT>
                    <a:lnB>
                      <a:noFill/>
                    </a:lnB>
                    <a:noFill/>
                  </a:tcPr>
                </a:tc>
              </a:tr>
              <a:tr h="382071">
                <a:tc>
                  <a:txBody>
                    <a:bodyPr/>
                    <a:lstStyle/>
                    <a:p>
                      <a:pPr algn="l" fontAlgn="b"/>
                      <a:r>
                        <a:rPr lang="es-MX" sz="1100" b="0" i="0" u="none" strike="noStrike" dirty="0">
                          <a:solidFill>
                            <a:srgbClr val="000000"/>
                          </a:solidFill>
                          <a:effectLst/>
                          <a:latin typeface="Arial"/>
                        </a:rPr>
                        <a:t>Falta equipo de trabajo profesional</a:t>
                      </a:r>
                    </a:p>
                  </a:txBody>
                  <a:tcPr marL="90000" marR="90000" marT="18000" marB="18000" anchor="ctr">
                    <a:lnL>
                      <a:noFill/>
                    </a:lnL>
                    <a:lnR>
                      <a:noFill/>
                    </a:lnR>
                    <a:lnT>
                      <a:noFill/>
                    </a:lnT>
                    <a:lnB>
                      <a:noFill/>
                    </a:lnB>
                    <a:solidFill>
                      <a:srgbClr val="FFFF99"/>
                    </a:solidFill>
                  </a:tcPr>
                </a:tc>
                <a:tc>
                  <a:txBody>
                    <a:bodyPr/>
                    <a:lstStyle/>
                    <a:p>
                      <a:pPr algn="ctr" fontAlgn="b"/>
                      <a:r>
                        <a:rPr lang="es-MX" sz="1100" b="0" i="0" u="none" strike="noStrike" dirty="0">
                          <a:solidFill>
                            <a:srgbClr val="000000"/>
                          </a:solidFill>
                          <a:effectLst/>
                          <a:latin typeface="Arial"/>
                        </a:rPr>
                        <a:t>5%</a:t>
                      </a:r>
                    </a:p>
                  </a:txBody>
                  <a:tcPr marL="90000" marR="90000" marT="18000" marB="18000" anchor="ctr">
                    <a:lnL>
                      <a:noFill/>
                    </a:lnL>
                    <a:lnR>
                      <a:noFill/>
                    </a:lnR>
                    <a:lnT>
                      <a:noFill/>
                    </a:lnT>
                    <a:lnB>
                      <a:noFill/>
                    </a:lnB>
                    <a:solidFill>
                      <a:srgbClr val="FFFF99"/>
                    </a:solidFill>
                  </a:tcPr>
                </a:tc>
              </a:tr>
              <a:tr h="211216">
                <a:tc>
                  <a:txBody>
                    <a:bodyPr/>
                    <a:lstStyle/>
                    <a:p>
                      <a:pPr algn="l" fontAlgn="b"/>
                      <a:r>
                        <a:rPr lang="es-MX" sz="1100" b="0" i="0" u="none" strike="noStrike" dirty="0">
                          <a:solidFill>
                            <a:srgbClr val="000000"/>
                          </a:solidFill>
                          <a:effectLst/>
                          <a:latin typeface="Arial"/>
                        </a:rPr>
                        <a:t>No han hecho nada</a:t>
                      </a:r>
                    </a:p>
                  </a:txBody>
                  <a:tcPr marL="90000" marR="90000" marT="18000" marB="18000" anchor="ctr">
                    <a:lnL>
                      <a:noFill/>
                    </a:lnL>
                    <a:lnR>
                      <a:noFill/>
                    </a:lnR>
                    <a:lnT>
                      <a:noFill/>
                    </a:lnT>
                    <a:lnB>
                      <a:noFill/>
                    </a:lnB>
                    <a:noFill/>
                  </a:tcPr>
                </a:tc>
                <a:tc>
                  <a:txBody>
                    <a:bodyPr/>
                    <a:lstStyle/>
                    <a:p>
                      <a:pPr algn="ctr" fontAlgn="b"/>
                      <a:r>
                        <a:rPr lang="es-MX" sz="1100" b="0" i="0" u="none" strike="noStrike" dirty="0">
                          <a:solidFill>
                            <a:srgbClr val="000000"/>
                          </a:solidFill>
                          <a:effectLst/>
                          <a:latin typeface="Arial"/>
                        </a:rPr>
                        <a:t>5%</a:t>
                      </a:r>
                    </a:p>
                  </a:txBody>
                  <a:tcPr marL="90000" marR="90000" marT="18000" marB="18000" anchor="ctr">
                    <a:lnL>
                      <a:noFill/>
                    </a:lnL>
                    <a:lnR>
                      <a:noFill/>
                    </a:lnR>
                    <a:lnT>
                      <a:noFill/>
                    </a:lnT>
                    <a:lnB>
                      <a:noFill/>
                    </a:lnB>
                    <a:noFill/>
                  </a:tcPr>
                </a:tc>
              </a:tr>
              <a:tr h="211216">
                <a:tc>
                  <a:txBody>
                    <a:bodyPr/>
                    <a:lstStyle/>
                    <a:p>
                      <a:pPr algn="l" fontAlgn="b"/>
                      <a:r>
                        <a:rPr lang="es-MX" sz="1100" b="0" i="0" u="none" strike="noStrike" dirty="0">
                          <a:solidFill>
                            <a:srgbClr val="000000"/>
                          </a:solidFill>
                          <a:effectLst/>
                          <a:latin typeface="Arial"/>
                        </a:rPr>
                        <a:t>Endeudamiento </a:t>
                      </a:r>
                    </a:p>
                  </a:txBody>
                  <a:tcPr marL="90000" marR="90000" marT="18000" marB="18000" anchor="ctr">
                    <a:lnL>
                      <a:noFill/>
                    </a:lnL>
                    <a:lnR>
                      <a:noFill/>
                    </a:lnR>
                    <a:lnT>
                      <a:noFill/>
                    </a:lnT>
                    <a:lnB>
                      <a:noFill/>
                    </a:lnB>
                    <a:solidFill>
                      <a:srgbClr val="FFFF99"/>
                    </a:solidFill>
                  </a:tcPr>
                </a:tc>
                <a:tc>
                  <a:txBody>
                    <a:bodyPr/>
                    <a:lstStyle/>
                    <a:p>
                      <a:pPr algn="ctr" fontAlgn="b"/>
                      <a:r>
                        <a:rPr lang="es-MX" sz="1100" b="0" i="0" u="none" strike="noStrike" dirty="0">
                          <a:solidFill>
                            <a:srgbClr val="000000"/>
                          </a:solidFill>
                          <a:effectLst/>
                          <a:latin typeface="Arial"/>
                        </a:rPr>
                        <a:t>5%</a:t>
                      </a:r>
                    </a:p>
                  </a:txBody>
                  <a:tcPr marL="90000" marR="90000" marT="18000" marB="18000" anchor="ctr">
                    <a:lnL>
                      <a:noFill/>
                    </a:lnL>
                    <a:lnR>
                      <a:noFill/>
                    </a:lnR>
                    <a:lnT>
                      <a:noFill/>
                    </a:lnT>
                    <a:lnB>
                      <a:noFill/>
                    </a:lnB>
                    <a:solidFill>
                      <a:srgbClr val="FFFF99"/>
                    </a:solidFill>
                  </a:tcPr>
                </a:tc>
              </a:tr>
              <a:tr h="382071">
                <a:tc>
                  <a:txBody>
                    <a:bodyPr/>
                    <a:lstStyle/>
                    <a:p>
                      <a:pPr algn="l" fontAlgn="b"/>
                      <a:r>
                        <a:rPr lang="es-MX" sz="1100" b="0" i="0" u="none" strike="noStrike" dirty="0">
                          <a:solidFill>
                            <a:srgbClr val="000000"/>
                          </a:solidFill>
                          <a:effectLst/>
                          <a:latin typeface="Arial"/>
                        </a:rPr>
                        <a:t>Transparencia en sus acciones</a:t>
                      </a:r>
                    </a:p>
                  </a:txBody>
                  <a:tcPr marL="90000" marR="90000" marT="18000" marB="18000" anchor="ctr">
                    <a:lnL>
                      <a:noFill/>
                    </a:lnL>
                    <a:lnR>
                      <a:noFill/>
                    </a:lnR>
                    <a:lnT>
                      <a:noFill/>
                    </a:lnT>
                    <a:lnB>
                      <a:noFill/>
                    </a:lnB>
                    <a:noFill/>
                  </a:tcPr>
                </a:tc>
                <a:tc>
                  <a:txBody>
                    <a:bodyPr/>
                    <a:lstStyle/>
                    <a:p>
                      <a:pPr algn="ctr" fontAlgn="b"/>
                      <a:r>
                        <a:rPr lang="es-MX" sz="1100" b="0" i="0" u="none" strike="noStrike" dirty="0">
                          <a:solidFill>
                            <a:srgbClr val="000000"/>
                          </a:solidFill>
                          <a:effectLst/>
                          <a:latin typeface="Arial"/>
                        </a:rPr>
                        <a:t>5%</a:t>
                      </a:r>
                    </a:p>
                  </a:txBody>
                  <a:tcPr marL="90000" marR="90000" marT="18000" marB="18000" anchor="ctr">
                    <a:lnL>
                      <a:noFill/>
                    </a:lnL>
                    <a:lnR>
                      <a:noFill/>
                    </a:lnR>
                    <a:lnT>
                      <a:noFill/>
                    </a:lnT>
                    <a:lnB>
                      <a:noFill/>
                    </a:lnB>
                    <a:noFill/>
                  </a:tcPr>
                </a:tc>
              </a:tr>
              <a:tr h="382071">
                <a:tc>
                  <a:txBody>
                    <a:bodyPr/>
                    <a:lstStyle/>
                    <a:p>
                      <a:pPr algn="l" fontAlgn="b"/>
                      <a:r>
                        <a:rPr lang="es-MX" sz="1100" b="0" i="0" u="none" strike="noStrike" dirty="0">
                          <a:solidFill>
                            <a:srgbClr val="000000"/>
                          </a:solidFill>
                          <a:effectLst/>
                          <a:latin typeface="Arial"/>
                        </a:rPr>
                        <a:t>No cumplir promesas de campaña</a:t>
                      </a:r>
                    </a:p>
                  </a:txBody>
                  <a:tcPr marL="90000" marR="90000" marT="18000" marB="18000" anchor="ctr">
                    <a:lnL>
                      <a:noFill/>
                    </a:lnL>
                    <a:lnR>
                      <a:noFill/>
                    </a:lnR>
                    <a:lnT>
                      <a:noFill/>
                    </a:lnT>
                    <a:lnB>
                      <a:noFill/>
                    </a:lnB>
                    <a:solidFill>
                      <a:srgbClr val="FFFF99"/>
                    </a:solidFill>
                  </a:tcPr>
                </a:tc>
                <a:tc>
                  <a:txBody>
                    <a:bodyPr/>
                    <a:lstStyle/>
                    <a:p>
                      <a:pPr algn="ctr" fontAlgn="b"/>
                      <a:r>
                        <a:rPr lang="es-MX" sz="1100" b="0" i="0" u="none" strike="noStrike" dirty="0">
                          <a:solidFill>
                            <a:srgbClr val="000000"/>
                          </a:solidFill>
                          <a:effectLst/>
                          <a:latin typeface="Arial"/>
                        </a:rPr>
                        <a:t>4%</a:t>
                      </a:r>
                    </a:p>
                  </a:txBody>
                  <a:tcPr marL="90000" marR="90000" marT="18000" marB="18000" anchor="ctr">
                    <a:lnL>
                      <a:noFill/>
                    </a:lnL>
                    <a:lnR>
                      <a:noFill/>
                    </a:lnR>
                    <a:lnT>
                      <a:noFill/>
                    </a:lnT>
                    <a:lnB>
                      <a:noFill/>
                    </a:lnB>
                    <a:solidFill>
                      <a:srgbClr val="FFFF99"/>
                    </a:solidFill>
                  </a:tcPr>
                </a:tc>
              </a:tr>
              <a:tr h="211216">
                <a:tc>
                  <a:txBody>
                    <a:bodyPr/>
                    <a:lstStyle/>
                    <a:p>
                      <a:pPr algn="l" fontAlgn="b"/>
                      <a:r>
                        <a:rPr lang="es-MX" sz="1100" b="0" i="0" u="none" strike="noStrike" dirty="0">
                          <a:solidFill>
                            <a:srgbClr val="000000"/>
                          </a:solidFill>
                          <a:effectLst/>
                          <a:latin typeface="Arial"/>
                        </a:rPr>
                        <a:t>Apoyo de pymes</a:t>
                      </a:r>
                    </a:p>
                  </a:txBody>
                  <a:tcPr marL="90000" marR="90000" marT="18000" marB="18000" anchor="ctr">
                    <a:lnL>
                      <a:noFill/>
                    </a:lnL>
                    <a:lnR>
                      <a:noFill/>
                    </a:lnR>
                    <a:lnT>
                      <a:noFill/>
                    </a:lnT>
                    <a:lnB>
                      <a:noFill/>
                    </a:lnB>
                    <a:noFill/>
                  </a:tcPr>
                </a:tc>
                <a:tc>
                  <a:txBody>
                    <a:bodyPr/>
                    <a:lstStyle/>
                    <a:p>
                      <a:pPr algn="ctr" fontAlgn="b"/>
                      <a:r>
                        <a:rPr lang="es-MX" sz="1100" b="0" i="0" u="none" strike="noStrike" dirty="0">
                          <a:solidFill>
                            <a:srgbClr val="000000"/>
                          </a:solidFill>
                          <a:effectLst/>
                          <a:latin typeface="Arial"/>
                        </a:rPr>
                        <a:t>1%</a:t>
                      </a:r>
                    </a:p>
                  </a:txBody>
                  <a:tcPr marL="90000" marR="90000" marT="18000" marB="18000" anchor="ctr">
                    <a:lnL>
                      <a:noFill/>
                    </a:lnL>
                    <a:lnR>
                      <a:noFill/>
                    </a:lnR>
                    <a:lnT>
                      <a:noFill/>
                    </a:lnT>
                    <a:lnB>
                      <a:noFill/>
                    </a:lnB>
                    <a:noFill/>
                  </a:tcPr>
                </a:tc>
              </a:tr>
              <a:tr h="382071">
                <a:tc>
                  <a:txBody>
                    <a:bodyPr/>
                    <a:lstStyle/>
                    <a:p>
                      <a:pPr algn="l" fontAlgn="b"/>
                      <a:r>
                        <a:rPr lang="es-MX" sz="1100" b="0" i="0" u="none" strike="noStrike" dirty="0">
                          <a:solidFill>
                            <a:srgbClr val="000000"/>
                          </a:solidFill>
                          <a:effectLst/>
                          <a:latin typeface="Arial"/>
                        </a:rPr>
                        <a:t>Falta de crecimiento del estado</a:t>
                      </a:r>
                    </a:p>
                  </a:txBody>
                  <a:tcPr marL="90000" marR="90000" marT="18000" marB="18000" anchor="ctr">
                    <a:lnL>
                      <a:noFill/>
                    </a:lnL>
                    <a:lnR>
                      <a:noFill/>
                    </a:lnR>
                    <a:lnT>
                      <a:noFill/>
                    </a:lnT>
                    <a:lnB>
                      <a:noFill/>
                    </a:lnB>
                    <a:solidFill>
                      <a:srgbClr val="FFFF99"/>
                    </a:solidFill>
                  </a:tcPr>
                </a:tc>
                <a:tc>
                  <a:txBody>
                    <a:bodyPr/>
                    <a:lstStyle/>
                    <a:p>
                      <a:pPr algn="ctr" fontAlgn="b"/>
                      <a:r>
                        <a:rPr lang="es-MX" sz="1100" b="0" i="0" u="none" strike="noStrike" dirty="0">
                          <a:solidFill>
                            <a:srgbClr val="000000"/>
                          </a:solidFill>
                          <a:effectLst/>
                          <a:latin typeface="Arial"/>
                        </a:rPr>
                        <a:t>1%</a:t>
                      </a:r>
                    </a:p>
                  </a:txBody>
                  <a:tcPr marL="90000" marR="90000" marT="18000" marB="18000" anchor="ctr">
                    <a:lnL>
                      <a:noFill/>
                    </a:lnL>
                    <a:lnR>
                      <a:noFill/>
                    </a:lnR>
                    <a:lnT>
                      <a:noFill/>
                    </a:lnT>
                    <a:lnB>
                      <a:noFill/>
                    </a:lnB>
                    <a:solidFill>
                      <a:srgbClr val="FFFF99"/>
                    </a:solidFill>
                  </a:tcPr>
                </a:tc>
              </a:tr>
              <a:tr h="382071">
                <a:tc>
                  <a:txBody>
                    <a:bodyPr/>
                    <a:lstStyle/>
                    <a:p>
                      <a:pPr algn="l" fontAlgn="b"/>
                      <a:r>
                        <a:rPr lang="es-MX" sz="1100" b="0" i="0" u="none" strike="noStrike" dirty="0">
                          <a:solidFill>
                            <a:srgbClr val="000000"/>
                          </a:solidFill>
                          <a:effectLst/>
                          <a:latin typeface="Arial"/>
                        </a:rPr>
                        <a:t>Desecho de funcionarios de segundo nivel</a:t>
                      </a:r>
                    </a:p>
                  </a:txBody>
                  <a:tcPr marL="90000" marR="90000" marT="18000" marB="18000" anchor="ctr">
                    <a:lnL>
                      <a:noFill/>
                    </a:lnL>
                    <a:lnR>
                      <a:noFill/>
                    </a:lnR>
                    <a:lnT>
                      <a:noFill/>
                    </a:lnT>
                    <a:lnB>
                      <a:noFill/>
                    </a:lnB>
                    <a:noFill/>
                  </a:tcPr>
                </a:tc>
                <a:tc>
                  <a:txBody>
                    <a:bodyPr/>
                    <a:lstStyle/>
                    <a:p>
                      <a:pPr algn="ctr" fontAlgn="b"/>
                      <a:r>
                        <a:rPr lang="es-MX" sz="1100" b="0" i="0" u="none" strike="noStrike" dirty="0">
                          <a:solidFill>
                            <a:srgbClr val="000000"/>
                          </a:solidFill>
                          <a:effectLst/>
                          <a:latin typeface="Arial"/>
                        </a:rPr>
                        <a:t>1%</a:t>
                      </a:r>
                    </a:p>
                  </a:txBody>
                  <a:tcPr marL="90000" marR="90000" marT="18000" marB="18000" anchor="ctr">
                    <a:lnL>
                      <a:noFill/>
                    </a:lnL>
                    <a:lnR>
                      <a:noFill/>
                    </a:lnR>
                    <a:lnT>
                      <a:noFill/>
                    </a:lnT>
                    <a:lnB>
                      <a:noFill/>
                    </a:lnB>
                    <a:noFill/>
                  </a:tcPr>
                </a:tc>
              </a:tr>
              <a:tr h="382071">
                <a:tc>
                  <a:txBody>
                    <a:bodyPr/>
                    <a:lstStyle/>
                    <a:p>
                      <a:pPr algn="l" fontAlgn="b"/>
                      <a:r>
                        <a:rPr lang="es-MX" sz="1100" b="0" i="0" u="none" strike="noStrike" dirty="0">
                          <a:solidFill>
                            <a:srgbClr val="000000"/>
                          </a:solidFill>
                          <a:effectLst/>
                          <a:latin typeface="Arial"/>
                        </a:rPr>
                        <a:t>Despilfarro en el gasto público</a:t>
                      </a:r>
                    </a:p>
                  </a:txBody>
                  <a:tcPr marL="90000" marR="90000" marT="18000" marB="18000" anchor="ctr">
                    <a:lnL>
                      <a:noFill/>
                    </a:lnL>
                    <a:lnR>
                      <a:noFill/>
                    </a:lnR>
                    <a:lnT>
                      <a:noFill/>
                    </a:lnT>
                    <a:lnB>
                      <a:noFill/>
                    </a:lnB>
                    <a:solidFill>
                      <a:srgbClr val="FFFF99"/>
                    </a:solidFill>
                  </a:tcPr>
                </a:tc>
                <a:tc>
                  <a:txBody>
                    <a:bodyPr/>
                    <a:lstStyle/>
                    <a:p>
                      <a:pPr algn="ctr" fontAlgn="b"/>
                      <a:r>
                        <a:rPr lang="es-MX" sz="1100" b="0" i="0" u="none" strike="noStrike" dirty="0">
                          <a:solidFill>
                            <a:srgbClr val="000000"/>
                          </a:solidFill>
                          <a:effectLst/>
                          <a:latin typeface="Arial"/>
                        </a:rPr>
                        <a:t>1%</a:t>
                      </a:r>
                    </a:p>
                  </a:txBody>
                  <a:tcPr marL="90000" marR="90000" marT="18000" marB="18000" anchor="ctr">
                    <a:lnL>
                      <a:noFill/>
                    </a:lnL>
                    <a:lnR>
                      <a:noFill/>
                    </a:lnR>
                    <a:lnT>
                      <a:noFill/>
                    </a:lnT>
                    <a:lnB>
                      <a:noFill/>
                    </a:lnB>
                    <a:solidFill>
                      <a:srgbClr val="FFFF99"/>
                    </a:solidFill>
                  </a:tcPr>
                </a:tc>
              </a:tr>
              <a:tr h="382071">
                <a:tc>
                  <a:txBody>
                    <a:bodyPr/>
                    <a:lstStyle/>
                    <a:p>
                      <a:pPr algn="l" fontAlgn="b"/>
                      <a:r>
                        <a:rPr lang="es-MX" sz="1100" b="0" i="0" u="none" strike="noStrike" dirty="0" smtClean="0">
                          <a:solidFill>
                            <a:srgbClr val="000000"/>
                          </a:solidFill>
                          <a:effectLst/>
                          <a:latin typeface="Arial"/>
                        </a:rPr>
                        <a:t>Enriquecimiento </a:t>
                      </a:r>
                      <a:r>
                        <a:rPr lang="es-MX" sz="1100" b="0" i="0" u="none" strike="noStrike" dirty="0">
                          <a:solidFill>
                            <a:srgbClr val="000000"/>
                          </a:solidFill>
                          <a:effectLst/>
                          <a:latin typeface="Arial"/>
                        </a:rPr>
                        <a:t>de los funcionarios</a:t>
                      </a:r>
                    </a:p>
                  </a:txBody>
                  <a:tcPr marL="90000" marR="90000" marT="18000" marB="18000" anchor="ctr">
                    <a:lnL>
                      <a:noFill/>
                    </a:lnL>
                    <a:lnR>
                      <a:noFill/>
                    </a:lnR>
                    <a:lnT>
                      <a:noFill/>
                    </a:lnT>
                    <a:lnB>
                      <a:noFill/>
                    </a:lnB>
                    <a:noFill/>
                  </a:tcPr>
                </a:tc>
                <a:tc>
                  <a:txBody>
                    <a:bodyPr/>
                    <a:lstStyle/>
                    <a:p>
                      <a:pPr algn="ctr" fontAlgn="b"/>
                      <a:r>
                        <a:rPr lang="es-MX" sz="1100" b="0" i="0" u="none" strike="noStrike" dirty="0">
                          <a:solidFill>
                            <a:srgbClr val="000000"/>
                          </a:solidFill>
                          <a:effectLst/>
                          <a:latin typeface="Arial"/>
                        </a:rPr>
                        <a:t>1%</a:t>
                      </a:r>
                    </a:p>
                  </a:txBody>
                  <a:tcPr marL="90000" marR="90000" marT="18000" marB="18000" anchor="ctr">
                    <a:lnL>
                      <a:noFill/>
                    </a:lnL>
                    <a:lnR>
                      <a:noFill/>
                    </a:lnR>
                    <a:lnT>
                      <a:noFill/>
                    </a:lnT>
                    <a:lnB>
                      <a:noFill/>
                    </a:lnB>
                    <a:noFill/>
                  </a:tcPr>
                </a:tc>
              </a:tr>
              <a:tr h="211216">
                <a:tc>
                  <a:txBody>
                    <a:bodyPr/>
                    <a:lstStyle/>
                    <a:p>
                      <a:pPr algn="l" fontAlgn="b"/>
                      <a:r>
                        <a:rPr lang="es-MX" sz="1100" b="0" i="0" u="none" strike="noStrike" dirty="0">
                          <a:solidFill>
                            <a:srgbClr val="000000"/>
                          </a:solidFill>
                          <a:effectLst/>
                          <a:latin typeface="Arial"/>
                        </a:rPr>
                        <a:t>Exceso de burocracia</a:t>
                      </a:r>
                    </a:p>
                  </a:txBody>
                  <a:tcPr marL="90000" marR="90000" marT="18000" marB="18000" anchor="ctr">
                    <a:lnL>
                      <a:noFill/>
                    </a:lnL>
                    <a:lnR>
                      <a:noFill/>
                    </a:lnR>
                    <a:lnT>
                      <a:noFill/>
                    </a:lnT>
                    <a:lnB>
                      <a:noFill/>
                    </a:lnB>
                    <a:solidFill>
                      <a:srgbClr val="FFFF99"/>
                    </a:solidFill>
                  </a:tcPr>
                </a:tc>
                <a:tc>
                  <a:txBody>
                    <a:bodyPr/>
                    <a:lstStyle/>
                    <a:p>
                      <a:pPr algn="ctr" fontAlgn="b"/>
                      <a:r>
                        <a:rPr lang="es-MX" sz="1100" b="0" i="0" u="none" strike="noStrike" dirty="0">
                          <a:solidFill>
                            <a:srgbClr val="000000"/>
                          </a:solidFill>
                          <a:effectLst/>
                          <a:latin typeface="Arial"/>
                        </a:rPr>
                        <a:t>1%</a:t>
                      </a:r>
                    </a:p>
                  </a:txBody>
                  <a:tcPr marL="90000" marR="90000" marT="18000" marB="18000" anchor="ctr">
                    <a:lnL>
                      <a:noFill/>
                    </a:lnL>
                    <a:lnR>
                      <a:noFill/>
                    </a:lnR>
                    <a:lnT>
                      <a:noFill/>
                    </a:lnT>
                    <a:lnB>
                      <a:noFill/>
                    </a:lnB>
                    <a:solidFill>
                      <a:srgbClr val="FFFF99"/>
                    </a:solidFill>
                  </a:tcPr>
                </a:tc>
              </a:tr>
              <a:tr h="211216">
                <a:tc>
                  <a:txBody>
                    <a:bodyPr/>
                    <a:lstStyle/>
                    <a:p>
                      <a:pPr algn="l" fontAlgn="b"/>
                      <a:r>
                        <a:rPr lang="es-MX" sz="1100" b="0" i="0" u="none" strike="noStrike" dirty="0">
                          <a:solidFill>
                            <a:srgbClr val="000000"/>
                          </a:solidFill>
                          <a:effectLst/>
                          <a:latin typeface="Arial"/>
                        </a:rPr>
                        <a:t>Otros c/menos menciones</a:t>
                      </a:r>
                    </a:p>
                  </a:txBody>
                  <a:tcPr marL="90000" marR="90000" marT="18000" marB="18000" anchor="ctr">
                    <a:lnL>
                      <a:noFill/>
                    </a:lnL>
                    <a:lnR>
                      <a:noFill/>
                    </a:lnR>
                    <a:lnT>
                      <a:noFill/>
                    </a:lnT>
                    <a:lnB w="12700" cap="flat" cmpd="sng" algn="ctr">
                      <a:solidFill>
                        <a:schemeClr val="tx1">
                          <a:lumMod val="50000"/>
                        </a:schemeClr>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Arial"/>
                        </a:rPr>
                        <a:t>24%</a:t>
                      </a:r>
                    </a:p>
                  </a:txBody>
                  <a:tcPr marL="90000" marR="90000" marT="18000" marB="18000" anchor="ctr">
                    <a:lnL>
                      <a:noFill/>
                    </a:lnL>
                    <a:lnR>
                      <a:noFill/>
                    </a:lnR>
                    <a:lnT>
                      <a:noFill/>
                    </a:lnT>
                    <a:lnB w="12700" cap="flat" cmpd="sng" algn="ctr">
                      <a:solidFill>
                        <a:schemeClr val="tx1">
                          <a:lumMod val="50000"/>
                        </a:schemeClr>
                      </a:solidFill>
                      <a:prstDash val="solid"/>
                      <a:round/>
                      <a:headEnd type="none" w="med" len="med"/>
                      <a:tailEnd type="none" w="med" len="med"/>
                    </a:lnB>
                    <a:noFill/>
                  </a:tcPr>
                </a:tc>
              </a:tr>
            </a:tbl>
          </a:graphicData>
        </a:graphic>
      </p:graphicFrame>
      <p:sp>
        <p:nvSpPr>
          <p:cNvPr id="10243" name="1 Título"/>
          <p:cNvSpPr>
            <a:spLocks noGrp="1"/>
          </p:cNvSpPr>
          <p:nvPr>
            <p:ph type="title"/>
          </p:nvPr>
        </p:nvSpPr>
        <p:spPr/>
        <p:txBody>
          <a:bodyPr/>
          <a:lstStyle/>
          <a:p>
            <a:r>
              <a:rPr lang="es-MX" dirty="0"/>
              <a:t>Mayor falla del gobierno de </a:t>
            </a:r>
            <a:r>
              <a:rPr lang="es-MX" dirty="0" smtClean="0"/>
              <a:t>MLV - 2</a:t>
            </a:r>
            <a:endParaRPr lang="es-ES" dirty="0" smtClean="0"/>
          </a:p>
        </p:txBody>
      </p:sp>
      <p:sp>
        <p:nvSpPr>
          <p:cNvPr id="10242" name="3 Marcador de número de diapositiva"/>
          <p:cNvSpPr>
            <a:spLocks noGrp="1"/>
          </p:cNvSpPr>
          <p:nvPr>
            <p:ph type="sldNum" sz="quarter" idx="10"/>
          </p:nvPr>
        </p:nvSpPr>
        <p:spPr>
          <a:noFill/>
        </p:spPr>
        <p:txBody>
          <a:bodyPr/>
          <a:lstStyle/>
          <a:p>
            <a:fld id="{1C0F6389-4923-4C16-87F0-089CFD36BA73}" type="slidenum">
              <a:rPr lang="es-ES" smtClean="0"/>
              <a:pPr/>
              <a:t>47</a:t>
            </a:fld>
            <a:endParaRPr lang="es-ES" dirty="0" smtClean="0"/>
          </a:p>
        </p:txBody>
      </p:sp>
      <p:graphicFrame>
        <p:nvGraphicFramePr>
          <p:cNvPr id="20" name="19 Tabla"/>
          <p:cNvGraphicFramePr>
            <a:graphicFrameLocks noGrp="1"/>
          </p:cNvGraphicFramePr>
          <p:nvPr>
            <p:extLst>
              <p:ext uri="{D42A27DB-BD31-4B8C-83A1-F6EECF244321}">
                <p14:modId xmlns:p14="http://schemas.microsoft.com/office/powerpoint/2010/main" val="1466206084"/>
              </p:ext>
            </p:extLst>
          </p:nvPr>
        </p:nvGraphicFramePr>
        <p:xfrm>
          <a:off x="6104688" y="1556792"/>
          <a:ext cx="2571768" cy="4736588"/>
        </p:xfrm>
        <a:graphic>
          <a:graphicData uri="http://schemas.openxmlformats.org/drawingml/2006/table">
            <a:tbl>
              <a:tblPr/>
              <a:tblGrid>
                <a:gridCol w="1822038"/>
                <a:gridCol w="749730"/>
              </a:tblGrid>
              <a:tr h="360041">
                <a:tc>
                  <a:txBody>
                    <a:bodyPr/>
                    <a:lstStyle/>
                    <a:p>
                      <a:pPr algn="l" fontAlgn="b"/>
                      <a:r>
                        <a:rPr lang="es-MX" sz="1200" b="1" i="0" u="none" strike="noStrike" dirty="0" smtClean="0">
                          <a:solidFill>
                            <a:schemeClr val="tx1"/>
                          </a:solidFill>
                          <a:latin typeface="Arial" pitchFamily="34" charset="0"/>
                          <a:cs typeface="Arial" pitchFamily="34" charset="0"/>
                        </a:rPr>
                        <a:t>Directivos</a:t>
                      </a:r>
                      <a:endParaRPr lang="es-ES" sz="1200" b="1" i="0" u="none" strike="noStrike" dirty="0">
                        <a:solidFill>
                          <a:schemeClr val="tx1"/>
                        </a:solidFill>
                        <a:latin typeface="Arial" pitchFamily="34" charset="0"/>
                        <a:cs typeface="Arial" pitchFamily="34" charset="0"/>
                      </a:endParaRPr>
                    </a:p>
                  </a:txBody>
                  <a:tcPr marL="90000" marR="90000" marT="46800" marB="46800" anchor="ctr">
                    <a:lnL>
                      <a:noFill/>
                    </a:lnL>
                    <a:lnR>
                      <a:noFill/>
                    </a:lnR>
                    <a:lnT>
                      <a:noFill/>
                    </a:lnT>
                    <a:lnB>
                      <a:noFill/>
                    </a:lnB>
                    <a:solidFill>
                      <a:srgbClr val="002060"/>
                    </a:solidFill>
                  </a:tcPr>
                </a:tc>
                <a:tc>
                  <a:txBody>
                    <a:bodyPr/>
                    <a:lstStyle/>
                    <a:p>
                      <a:pPr algn="ctr" fontAlgn="b"/>
                      <a:r>
                        <a:rPr lang="es-MX" sz="1200" b="1" i="0" u="none" strike="noStrike" dirty="0" smtClean="0">
                          <a:solidFill>
                            <a:schemeClr val="tx1"/>
                          </a:solidFill>
                          <a:latin typeface="Arial" pitchFamily="34" charset="0"/>
                          <a:cs typeface="Arial" pitchFamily="34" charset="0"/>
                        </a:rPr>
                        <a:t>%</a:t>
                      </a:r>
                      <a:endParaRPr lang="es-ES" sz="1200" b="1" i="0" u="none" strike="noStrike" dirty="0">
                        <a:solidFill>
                          <a:schemeClr val="tx1"/>
                        </a:solidFill>
                        <a:latin typeface="Arial" pitchFamily="34" charset="0"/>
                        <a:cs typeface="Arial" pitchFamily="34" charset="0"/>
                      </a:endParaRPr>
                    </a:p>
                  </a:txBody>
                  <a:tcPr marL="90000" marR="90000" marT="46800" marB="46800" anchor="ctr">
                    <a:lnL>
                      <a:noFill/>
                    </a:lnL>
                    <a:lnR>
                      <a:noFill/>
                    </a:lnR>
                    <a:lnT>
                      <a:noFill/>
                    </a:lnT>
                    <a:lnB>
                      <a:noFill/>
                    </a:lnB>
                    <a:solidFill>
                      <a:srgbClr val="002060"/>
                    </a:solidFill>
                  </a:tcPr>
                </a:tc>
              </a:tr>
              <a:tr h="238763">
                <a:tc>
                  <a:txBody>
                    <a:bodyPr/>
                    <a:lstStyle/>
                    <a:p>
                      <a:pPr algn="l" fontAlgn="b"/>
                      <a:r>
                        <a:rPr lang="es-MX" sz="1100" b="0" i="0" u="none" strike="noStrike" dirty="0" smtClean="0">
                          <a:solidFill>
                            <a:srgbClr val="000000"/>
                          </a:solidFill>
                          <a:effectLst/>
                          <a:latin typeface="Arial"/>
                        </a:rPr>
                        <a:t>Inseguridad/delincuencia</a:t>
                      </a:r>
                      <a:endParaRPr lang="es-MX" sz="1100" b="0" i="0" u="none" strike="noStrike" dirty="0">
                        <a:solidFill>
                          <a:srgbClr val="000000"/>
                        </a:solidFill>
                        <a:effectLst/>
                        <a:latin typeface="Arial"/>
                      </a:endParaRPr>
                    </a:p>
                  </a:txBody>
                  <a:tcPr marL="90000" marR="90000" marT="18000" marB="18000" anchor="ctr">
                    <a:lnL>
                      <a:noFill/>
                    </a:lnL>
                    <a:lnR>
                      <a:noFill/>
                    </a:lnR>
                    <a:lnT>
                      <a:noFill/>
                    </a:lnT>
                    <a:lnB>
                      <a:noFill/>
                    </a:lnB>
                    <a:noFill/>
                  </a:tcPr>
                </a:tc>
                <a:tc>
                  <a:txBody>
                    <a:bodyPr/>
                    <a:lstStyle/>
                    <a:p>
                      <a:pPr algn="ctr" fontAlgn="b"/>
                      <a:r>
                        <a:rPr lang="es-MX" sz="1100" b="0" i="0" u="none" strike="noStrike" dirty="0">
                          <a:solidFill>
                            <a:srgbClr val="000000"/>
                          </a:solidFill>
                          <a:effectLst/>
                          <a:latin typeface="Arial"/>
                        </a:rPr>
                        <a:t>30%</a:t>
                      </a:r>
                    </a:p>
                  </a:txBody>
                  <a:tcPr marL="90000" marR="90000" marT="18000" marB="18000" anchor="ctr">
                    <a:lnL>
                      <a:noFill/>
                    </a:lnL>
                    <a:lnR>
                      <a:noFill/>
                    </a:lnR>
                    <a:lnT>
                      <a:noFill/>
                    </a:lnT>
                    <a:lnB>
                      <a:noFill/>
                    </a:lnB>
                    <a:noFill/>
                  </a:tcPr>
                </a:tc>
              </a:tr>
              <a:tr h="238763">
                <a:tc>
                  <a:txBody>
                    <a:bodyPr/>
                    <a:lstStyle/>
                    <a:p>
                      <a:pPr algn="l" fontAlgn="b"/>
                      <a:r>
                        <a:rPr lang="es-MX" sz="1100" b="0" i="0" u="none" strike="noStrike" dirty="0">
                          <a:solidFill>
                            <a:srgbClr val="000000"/>
                          </a:solidFill>
                          <a:effectLst/>
                          <a:latin typeface="Arial"/>
                        </a:rPr>
                        <a:t>La corrupción</a:t>
                      </a:r>
                    </a:p>
                  </a:txBody>
                  <a:tcPr marL="90000" marR="90000" marT="18000" marB="18000" anchor="ctr">
                    <a:lnL>
                      <a:noFill/>
                    </a:lnL>
                    <a:lnR>
                      <a:noFill/>
                    </a:lnR>
                    <a:lnT>
                      <a:noFill/>
                    </a:lnT>
                    <a:lnB>
                      <a:noFill/>
                    </a:lnB>
                    <a:solidFill>
                      <a:srgbClr val="FFFF99"/>
                    </a:solidFill>
                  </a:tcPr>
                </a:tc>
                <a:tc>
                  <a:txBody>
                    <a:bodyPr/>
                    <a:lstStyle/>
                    <a:p>
                      <a:pPr algn="ctr" fontAlgn="b"/>
                      <a:r>
                        <a:rPr lang="es-MX" sz="1100" b="0" i="0" u="none" strike="noStrike" dirty="0">
                          <a:solidFill>
                            <a:srgbClr val="000000"/>
                          </a:solidFill>
                          <a:effectLst/>
                          <a:latin typeface="Arial"/>
                        </a:rPr>
                        <a:t>7%</a:t>
                      </a:r>
                    </a:p>
                  </a:txBody>
                  <a:tcPr marL="90000" marR="90000" marT="18000" marB="18000" anchor="ctr">
                    <a:lnL>
                      <a:noFill/>
                    </a:lnL>
                    <a:lnR>
                      <a:noFill/>
                    </a:lnR>
                    <a:lnT>
                      <a:noFill/>
                    </a:lnT>
                    <a:lnB>
                      <a:noFill/>
                    </a:lnB>
                    <a:solidFill>
                      <a:srgbClr val="FFFF99"/>
                    </a:solidFill>
                  </a:tcPr>
                </a:tc>
              </a:tr>
              <a:tr h="238763">
                <a:tc>
                  <a:txBody>
                    <a:bodyPr/>
                    <a:lstStyle/>
                    <a:p>
                      <a:pPr algn="l" fontAlgn="b"/>
                      <a:r>
                        <a:rPr lang="es-MX" sz="1100" b="0" i="0" u="none" strike="noStrike" dirty="0">
                          <a:solidFill>
                            <a:srgbClr val="000000"/>
                          </a:solidFill>
                          <a:effectLst/>
                          <a:latin typeface="Arial"/>
                        </a:rPr>
                        <a:t>No han hecho nada</a:t>
                      </a:r>
                    </a:p>
                  </a:txBody>
                  <a:tcPr marL="90000" marR="90000" marT="18000" marB="18000" anchor="ctr">
                    <a:lnL>
                      <a:noFill/>
                    </a:lnL>
                    <a:lnR>
                      <a:noFill/>
                    </a:lnR>
                    <a:lnT>
                      <a:noFill/>
                    </a:lnT>
                    <a:lnB>
                      <a:noFill/>
                    </a:lnB>
                    <a:noFill/>
                  </a:tcPr>
                </a:tc>
                <a:tc>
                  <a:txBody>
                    <a:bodyPr/>
                    <a:lstStyle/>
                    <a:p>
                      <a:pPr algn="ctr" fontAlgn="b"/>
                      <a:r>
                        <a:rPr lang="es-MX" sz="1100" b="0" i="0" u="none" strike="noStrike" dirty="0">
                          <a:solidFill>
                            <a:srgbClr val="000000"/>
                          </a:solidFill>
                          <a:effectLst/>
                          <a:latin typeface="Arial"/>
                        </a:rPr>
                        <a:t>7%</a:t>
                      </a:r>
                    </a:p>
                  </a:txBody>
                  <a:tcPr marL="90000" marR="90000" marT="18000" marB="18000" anchor="ctr">
                    <a:lnL>
                      <a:noFill/>
                    </a:lnL>
                    <a:lnR>
                      <a:noFill/>
                    </a:lnR>
                    <a:lnT>
                      <a:noFill/>
                    </a:lnT>
                    <a:lnB>
                      <a:noFill/>
                    </a:lnB>
                    <a:noFill/>
                  </a:tcPr>
                </a:tc>
              </a:tr>
              <a:tr h="238763">
                <a:tc>
                  <a:txBody>
                    <a:bodyPr/>
                    <a:lstStyle/>
                    <a:p>
                      <a:pPr algn="l" fontAlgn="b"/>
                      <a:r>
                        <a:rPr lang="es-MX" sz="1100" b="0" i="0" u="none" strike="noStrike" dirty="0">
                          <a:solidFill>
                            <a:srgbClr val="000000"/>
                          </a:solidFill>
                          <a:effectLst/>
                          <a:latin typeface="Arial"/>
                        </a:rPr>
                        <a:t>Transparencia en sus acciones</a:t>
                      </a:r>
                    </a:p>
                  </a:txBody>
                  <a:tcPr marL="90000" marR="90000" marT="18000" marB="18000" anchor="ctr">
                    <a:lnL>
                      <a:noFill/>
                    </a:lnL>
                    <a:lnR>
                      <a:noFill/>
                    </a:lnR>
                    <a:lnT>
                      <a:noFill/>
                    </a:lnT>
                    <a:lnB>
                      <a:noFill/>
                    </a:lnB>
                    <a:solidFill>
                      <a:srgbClr val="FFFF99"/>
                    </a:solidFill>
                  </a:tcPr>
                </a:tc>
                <a:tc>
                  <a:txBody>
                    <a:bodyPr/>
                    <a:lstStyle/>
                    <a:p>
                      <a:pPr algn="ctr" fontAlgn="b"/>
                      <a:r>
                        <a:rPr lang="es-MX" sz="1100" b="0" i="0" u="none" strike="noStrike" dirty="0">
                          <a:solidFill>
                            <a:srgbClr val="000000"/>
                          </a:solidFill>
                          <a:effectLst/>
                          <a:latin typeface="Arial"/>
                        </a:rPr>
                        <a:t>5%</a:t>
                      </a:r>
                    </a:p>
                  </a:txBody>
                  <a:tcPr marL="90000" marR="90000" marT="18000" marB="18000" anchor="ctr">
                    <a:lnL>
                      <a:noFill/>
                    </a:lnL>
                    <a:lnR>
                      <a:noFill/>
                    </a:lnR>
                    <a:lnT>
                      <a:noFill/>
                    </a:lnT>
                    <a:lnB>
                      <a:noFill/>
                    </a:lnB>
                    <a:solidFill>
                      <a:srgbClr val="FFFF99"/>
                    </a:solidFill>
                  </a:tcPr>
                </a:tc>
              </a:tr>
              <a:tr h="238763">
                <a:tc>
                  <a:txBody>
                    <a:bodyPr/>
                    <a:lstStyle/>
                    <a:p>
                      <a:pPr algn="l" fontAlgn="b"/>
                      <a:r>
                        <a:rPr lang="es-MX" sz="1100" b="0" i="0" u="none" strike="noStrike" dirty="0">
                          <a:solidFill>
                            <a:srgbClr val="000000"/>
                          </a:solidFill>
                          <a:effectLst/>
                          <a:latin typeface="Arial"/>
                        </a:rPr>
                        <a:t>Falta educación</a:t>
                      </a:r>
                    </a:p>
                  </a:txBody>
                  <a:tcPr marL="90000" marR="90000" marT="18000" marB="18000" anchor="ctr">
                    <a:lnL>
                      <a:noFill/>
                    </a:lnL>
                    <a:lnR>
                      <a:noFill/>
                    </a:lnR>
                    <a:lnT>
                      <a:noFill/>
                    </a:lnT>
                    <a:lnB>
                      <a:noFill/>
                    </a:lnB>
                    <a:noFill/>
                  </a:tcPr>
                </a:tc>
                <a:tc>
                  <a:txBody>
                    <a:bodyPr/>
                    <a:lstStyle/>
                    <a:p>
                      <a:pPr algn="ctr" fontAlgn="b"/>
                      <a:r>
                        <a:rPr lang="es-MX" sz="1100" b="0" i="0" u="none" strike="noStrike" dirty="0">
                          <a:solidFill>
                            <a:srgbClr val="000000"/>
                          </a:solidFill>
                          <a:effectLst/>
                          <a:latin typeface="Arial"/>
                        </a:rPr>
                        <a:t>4%</a:t>
                      </a:r>
                    </a:p>
                  </a:txBody>
                  <a:tcPr marL="90000" marR="90000" marT="18000" marB="18000" anchor="ctr">
                    <a:lnL>
                      <a:noFill/>
                    </a:lnL>
                    <a:lnR>
                      <a:noFill/>
                    </a:lnR>
                    <a:lnT>
                      <a:noFill/>
                    </a:lnT>
                    <a:lnB>
                      <a:noFill/>
                    </a:lnB>
                    <a:noFill/>
                  </a:tcPr>
                </a:tc>
              </a:tr>
              <a:tr h="238763">
                <a:tc>
                  <a:txBody>
                    <a:bodyPr/>
                    <a:lstStyle/>
                    <a:p>
                      <a:pPr algn="l" fontAlgn="b"/>
                      <a:r>
                        <a:rPr lang="es-MX" sz="1100" b="0" i="0" u="none" strike="noStrike" dirty="0">
                          <a:solidFill>
                            <a:srgbClr val="000000"/>
                          </a:solidFill>
                          <a:effectLst/>
                          <a:latin typeface="Arial"/>
                        </a:rPr>
                        <a:t>Narcotráfico</a:t>
                      </a:r>
                    </a:p>
                  </a:txBody>
                  <a:tcPr marL="90000" marR="90000" marT="18000" marB="18000" anchor="ctr">
                    <a:lnL>
                      <a:noFill/>
                    </a:lnL>
                    <a:lnR>
                      <a:noFill/>
                    </a:lnR>
                    <a:lnT>
                      <a:noFill/>
                    </a:lnT>
                    <a:lnB>
                      <a:noFill/>
                    </a:lnB>
                    <a:solidFill>
                      <a:srgbClr val="FFFF99"/>
                    </a:solidFill>
                  </a:tcPr>
                </a:tc>
                <a:tc>
                  <a:txBody>
                    <a:bodyPr/>
                    <a:lstStyle/>
                    <a:p>
                      <a:pPr algn="ctr" fontAlgn="b"/>
                      <a:r>
                        <a:rPr lang="es-MX" sz="1100" b="0" i="0" u="none" strike="noStrike" dirty="0">
                          <a:solidFill>
                            <a:srgbClr val="000000"/>
                          </a:solidFill>
                          <a:effectLst/>
                          <a:latin typeface="Arial"/>
                        </a:rPr>
                        <a:t>3%</a:t>
                      </a:r>
                    </a:p>
                  </a:txBody>
                  <a:tcPr marL="90000" marR="90000" marT="18000" marB="18000" anchor="ctr">
                    <a:lnL>
                      <a:noFill/>
                    </a:lnL>
                    <a:lnR>
                      <a:noFill/>
                    </a:lnR>
                    <a:lnT>
                      <a:noFill/>
                    </a:lnT>
                    <a:lnB>
                      <a:noFill/>
                    </a:lnB>
                    <a:solidFill>
                      <a:srgbClr val="FFFF99"/>
                    </a:solidFill>
                  </a:tcPr>
                </a:tc>
              </a:tr>
              <a:tr h="238763">
                <a:tc>
                  <a:txBody>
                    <a:bodyPr/>
                    <a:lstStyle/>
                    <a:p>
                      <a:pPr algn="l" fontAlgn="b"/>
                      <a:r>
                        <a:rPr lang="es-MX" sz="1100" b="0" i="0" u="none" strike="noStrike" dirty="0">
                          <a:solidFill>
                            <a:srgbClr val="000000"/>
                          </a:solidFill>
                          <a:effectLst/>
                          <a:latin typeface="Arial"/>
                        </a:rPr>
                        <a:t>Falta crecimiento económico</a:t>
                      </a:r>
                    </a:p>
                  </a:txBody>
                  <a:tcPr marL="90000" marR="90000" marT="18000" marB="18000" anchor="ctr">
                    <a:lnL>
                      <a:noFill/>
                    </a:lnL>
                    <a:lnR>
                      <a:noFill/>
                    </a:lnR>
                    <a:lnT>
                      <a:noFill/>
                    </a:lnT>
                    <a:lnB>
                      <a:noFill/>
                    </a:lnB>
                    <a:noFill/>
                  </a:tcPr>
                </a:tc>
                <a:tc>
                  <a:txBody>
                    <a:bodyPr/>
                    <a:lstStyle/>
                    <a:p>
                      <a:pPr algn="ctr" fontAlgn="b"/>
                      <a:r>
                        <a:rPr lang="es-MX" sz="1100" b="0" i="0" u="none" strike="noStrike" dirty="0">
                          <a:solidFill>
                            <a:srgbClr val="000000"/>
                          </a:solidFill>
                          <a:effectLst/>
                          <a:latin typeface="Arial"/>
                        </a:rPr>
                        <a:t>3%</a:t>
                      </a:r>
                    </a:p>
                  </a:txBody>
                  <a:tcPr marL="90000" marR="90000" marT="18000" marB="18000" anchor="ctr">
                    <a:lnL>
                      <a:noFill/>
                    </a:lnL>
                    <a:lnR>
                      <a:noFill/>
                    </a:lnR>
                    <a:lnT>
                      <a:noFill/>
                    </a:lnT>
                    <a:lnB>
                      <a:noFill/>
                    </a:lnB>
                    <a:noFill/>
                  </a:tcPr>
                </a:tc>
              </a:tr>
              <a:tr h="238763">
                <a:tc>
                  <a:txBody>
                    <a:bodyPr/>
                    <a:lstStyle/>
                    <a:p>
                      <a:pPr algn="l" fontAlgn="b"/>
                      <a:r>
                        <a:rPr lang="es-MX" sz="1100" b="0" i="0" u="none" strike="noStrike" dirty="0">
                          <a:solidFill>
                            <a:srgbClr val="000000"/>
                          </a:solidFill>
                          <a:effectLst/>
                          <a:latin typeface="Arial"/>
                        </a:rPr>
                        <a:t>Dar solo trabajo a Los Mochis</a:t>
                      </a:r>
                    </a:p>
                  </a:txBody>
                  <a:tcPr marL="90000" marR="90000" marT="18000" marB="18000" anchor="ctr">
                    <a:lnL>
                      <a:noFill/>
                    </a:lnL>
                    <a:lnR>
                      <a:noFill/>
                    </a:lnR>
                    <a:lnT>
                      <a:noFill/>
                    </a:lnT>
                    <a:lnB>
                      <a:noFill/>
                    </a:lnB>
                    <a:solidFill>
                      <a:srgbClr val="FFFF99"/>
                    </a:solidFill>
                  </a:tcPr>
                </a:tc>
                <a:tc>
                  <a:txBody>
                    <a:bodyPr/>
                    <a:lstStyle/>
                    <a:p>
                      <a:pPr algn="ctr" fontAlgn="b"/>
                      <a:r>
                        <a:rPr lang="es-MX" sz="1100" b="0" i="0" u="none" strike="noStrike" dirty="0">
                          <a:solidFill>
                            <a:srgbClr val="000000"/>
                          </a:solidFill>
                          <a:effectLst/>
                          <a:latin typeface="Arial"/>
                        </a:rPr>
                        <a:t>3%</a:t>
                      </a:r>
                    </a:p>
                  </a:txBody>
                  <a:tcPr marL="90000" marR="90000" marT="18000" marB="18000" anchor="ctr">
                    <a:lnL>
                      <a:noFill/>
                    </a:lnL>
                    <a:lnR>
                      <a:noFill/>
                    </a:lnR>
                    <a:lnT>
                      <a:noFill/>
                    </a:lnT>
                    <a:lnB>
                      <a:noFill/>
                    </a:lnB>
                    <a:solidFill>
                      <a:srgbClr val="FFFF99"/>
                    </a:solidFill>
                  </a:tcPr>
                </a:tc>
              </a:tr>
              <a:tr h="238763">
                <a:tc>
                  <a:txBody>
                    <a:bodyPr/>
                    <a:lstStyle/>
                    <a:p>
                      <a:pPr algn="l" fontAlgn="b"/>
                      <a:r>
                        <a:rPr lang="es-MX" sz="1100" b="0" i="0" u="none" strike="noStrike" dirty="0">
                          <a:solidFill>
                            <a:srgbClr val="000000"/>
                          </a:solidFill>
                          <a:effectLst/>
                          <a:latin typeface="Arial"/>
                        </a:rPr>
                        <a:t>No cumplir promesas de campaña</a:t>
                      </a:r>
                    </a:p>
                  </a:txBody>
                  <a:tcPr marL="90000" marR="90000" marT="18000" marB="18000" anchor="ctr">
                    <a:lnL>
                      <a:noFill/>
                    </a:lnL>
                    <a:lnR>
                      <a:noFill/>
                    </a:lnR>
                    <a:lnT>
                      <a:noFill/>
                    </a:lnT>
                    <a:lnB>
                      <a:noFill/>
                    </a:lnB>
                    <a:noFill/>
                  </a:tcPr>
                </a:tc>
                <a:tc>
                  <a:txBody>
                    <a:bodyPr/>
                    <a:lstStyle/>
                    <a:p>
                      <a:pPr algn="ctr" fontAlgn="b"/>
                      <a:r>
                        <a:rPr lang="es-MX" sz="1100" b="0" i="0" u="none" strike="noStrike" dirty="0">
                          <a:solidFill>
                            <a:srgbClr val="000000"/>
                          </a:solidFill>
                          <a:effectLst/>
                          <a:latin typeface="Arial"/>
                        </a:rPr>
                        <a:t>3%</a:t>
                      </a:r>
                    </a:p>
                  </a:txBody>
                  <a:tcPr marL="90000" marR="90000" marT="18000" marB="18000" anchor="ctr">
                    <a:lnL>
                      <a:noFill/>
                    </a:lnL>
                    <a:lnR>
                      <a:noFill/>
                    </a:lnR>
                    <a:lnT>
                      <a:noFill/>
                    </a:lnT>
                    <a:lnB>
                      <a:noFill/>
                    </a:lnB>
                    <a:noFill/>
                  </a:tcPr>
                </a:tc>
              </a:tr>
              <a:tr h="238763">
                <a:tc>
                  <a:txBody>
                    <a:bodyPr/>
                    <a:lstStyle/>
                    <a:p>
                      <a:pPr algn="l" fontAlgn="b"/>
                      <a:r>
                        <a:rPr lang="es-MX" sz="1100" b="0" i="0" u="none" strike="noStrike" dirty="0">
                          <a:solidFill>
                            <a:srgbClr val="000000"/>
                          </a:solidFill>
                          <a:effectLst/>
                          <a:latin typeface="Arial"/>
                        </a:rPr>
                        <a:t>Falta de empleos</a:t>
                      </a:r>
                    </a:p>
                  </a:txBody>
                  <a:tcPr marL="90000" marR="90000" marT="18000" marB="18000" anchor="ctr">
                    <a:lnL>
                      <a:noFill/>
                    </a:lnL>
                    <a:lnR>
                      <a:noFill/>
                    </a:lnR>
                    <a:lnT>
                      <a:noFill/>
                    </a:lnT>
                    <a:lnB>
                      <a:noFill/>
                    </a:lnB>
                    <a:solidFill>
                      <a:srgbClr val="FFFF99"/>
                    </a:solidFill>
                  </a:tcPr>
                </a:tc>
                <a:tc>
                  <a:txBody>
                    <a:bodyPr/>
                    <a:lstStyle/>
                    <a:p>
                      <a:pPr algn="ctr" fontAlgn="b"/>
                      <a:r>
                        <a:rPr lang="es-MX" sz="1100" b="0" i="0" u="none" strike="noStrike" dirty="0">
                          <a:solidFill>
                            <a:srgbClr val="000000"/>
                          </a:solidFill>
                          <a:effectLst/>
                          <a:latin typeface="Arial"/>
                        </a:rPr>
                        <a:t>3%</a:t>
                      </a:r>
                    </a:p>
                  </a:txBody>
                  <a:tcPr marL="90000" marR="90000" marT="18000" marB="18000" anchor="ctr">
                    <a:lnL>
                      <a:noFill/>
                    </a:lnL>
                    <a:lnR>
                      <a:noFill/>
                    </a:lnR>
                    <a:lnT>
                      <a:noFill/>
                    </a:lnT>
                    <a:lnB>
                      <a:noFill/>
                    </a:lnB>
                    <a:solidFill>
                      <a:srgbClr val="FFFF99"/>
                    </a:solidFill>
                  </a:tcPr>
                </a:tc>
              </a:tr>
              <a:tr h="238763">
                <a:tc>
                  <a:txBody>
                    <a:bodyPr/>
                    <a:lstStyle/>
                    <a:p>
                      <a:pPr algn="l" fontAlgn="b"/>
                      <a:r>
                        <a:rPr lang="es-MX" sz="1100" b="0" i="0" u="none" strike="noStrike" dirty="0">
                          <a:solidFill>
                            <a:srgbClr val="000000"/>
                          </a:solidFill>
                          <a:effectLst/>
                          <a:latin typeface="Arial"/>
                        </a:rPr>
                        <a:t>Mejores fuerzas policiacas</a:t>
                      </a:r>
                    </a:p>
                  </a:txBody>
                  <a:tcPr marL="90000" marR="90000" marT="18000" marB="18000" anchor="ctr">
                    <a:lnL>
                      <a:noFill/>
                    </a:lnL>
                    <a:lnR>
                      <a:noFill/>
                    </a:lnR>
                    <a:lnT>
                      <a:noFill/>
                    </a:lnT>
                    <a:lnB>
                      <a:noFill/>
                    </a:lnB>
                    <a:noFill/>
                  </a:tcPr>
                </a:tc>
                <a:tc>
                  <a:txBody>
                    <a:bodyPr/>
                    <a:lstStyle/>
                    <a:p>
                      <a:pPr algn="ctr" fontAlgn="b"/>
                      <a:r>
                        <a:rPr lang="es-MX" sz="1100" b="0" i="0" u="none" strike="noStrike" dirty="0">
                          <a:solidFill>
                            <a:srgbClr val="000000"/>
                          </a:solidFill>
                          <a:effectLst/>
                          <a:latin typeface="Arial"/>
                        </a:rPr>
                        <a:t>3%</a:t>
                      </a:r>
                    </a:p>
                  </a:txBody>
                  <a:tcPr marL="90000" marR="90000" marT="18000" marB="18000" anchor="ctr">
                    <a:lnL>
                      <a:noFill/>
                    </a:lnL>
                    <a:lnR>
                      <a:noFill/>
                    </a:lnR>
                    <a:lnT>
                      <a:noFill/>
                    </a:lnT>
                    <a:lnB>
                      <a:noFill/>
                    </a:lnB>
                    <a:noFill/>
                  </a:tcPr>
                </a:tc>
              </a:tr>
              <a:tr h="238763">
                <a:tc>
                  <a:txBody>
                    <a:bodyPr/>
                    <a:lstStyle/>
                    <a:p>
                      <a:pPr algn="l" fontAlgn="b"/>
                      <a:r>
                        <a:rPr lang="es-MX" sz="1100" b="0" i="0" u="none" strike="noStrike" dirty="0">
                          <a:solidFill>
                            <a:srgbClr val="000000"/>
                          </a:solidFill>
                          <a:effectLst/>
                          <a:latin typeface="Arial"/>
                        </a:rPr>
                        <a:t>Abuso del poder</a:t>
                      </a:r>
                    </a:p>
                  </a:txBody>
                  <a:tcPr marL="90000" marR="90000" marT="18000" marB="18000" anchor="ctr">
                    <a:lnL>
                      <a:noFill/>
                    </a:lnL>
                    <a:lnR>
                      <a:noFill/>
                    </a:lnR>
                    <a:lnT>
                      <a:noFill/>
                    </a:lnT>
                    <a:lnB>
                      <a:noFill/>
                    </a:lnB>
                    <a:solidFill>
                      <a:srgbClr val="FFFF99"/>
                    </a:solidFill>
                  </a:tcPr>
                </a:tc>
                <a:tc>
                  <a:txBody>
                    <a:bodyPr/>
                    <a:lstStyle/>
                    <a:p>
                      <a:pPr algn="ctr" fontAlgn="b"/>
                      <a:r>
                        <a:rPr lang="es-MX" sz="1100" b="0" i="0" u="none" strike="noStrike" dirty="0">
                          <a:solidFill>
                            <a:srgbClr val="000000"/>
                          </a:solidFill>
                          <a:effectLst/>
                          <a:latin typeface="Arial"/>
                        </a:rPr>
                        <a:t>1%</a:t>
                      </a:r>
                    </a:p>
                  </a:txBody>
                  <a:tcPr marL="90000" marR="90000" marT="18000" marB="18000" anchor="ctr">
                    <a:lnL>
                      <a:noFill/>
                    </a:lnL>
                    <a:lnR>
                      <a:noFill/>
                    </a:lnR>
                    <a:lnT>
                      <a:noFill/>
                    </a:lnT>
                    <a:lnB>
                      <a:noFill/>
                    </a:lnB>
                    <a:solidFill>
                      <a:srgbClr val="FFFF99"/>
                    </a:solidFill>
                  </a:tcPr>
                </a:tc>
              </a:tr>
              <a:tr h="238763">
                <a:tc>
                  <a:txBody>
                    <a:bodyPr/>
                    <a:lstStyle/>
                    <a:p>
                      <a:pPr algn="l" fontAlgn="b"/>
                      <a:r>
                        <a:rPr lang="es-MX" sz="1100" b="0" i="0" u="none" strike="noStrike" dirty="0">
                          <a:solidFill>
                            <a:srgbClr val="000000"/>
                          </a:solidFill>
                          <a:effectLst/>
                          <a:latin typeface="Arial"/>
                        </a:rPr>
                        <a:t>Construcciones incompletas</a:t>
                      </a:r>
                    </a:p>
                  </a:txBody>
                  <a:tcPr marL="90000" marR="90000" marT="18000" marB="18000" anchor="ctr">
                    <a:lnL>
                      <a:noFill/>
                    </a:lnL>
                    <a:lnR>
                      <a:noFill/>
                    </a:lnR>
                    <a:lnT>
                      <a:noFill/>
                    </a:lnT>
                    <a:lnB>
                      <a:noFill/>
                    </a:lnB>
                    <a:noFill/>
                  </a:tcPr>
                </a:tc>
                <a:tc>
                  <a:txBody>
                    <a:bodyPr/>
                    <a:lstStyle/>
                    <a:p>
                      <a:pPr algn="ctr" fontAlgn="b"/>
                      <a:r>
                        <a:rPr lang="es-MX" sz="1100" b="0" i="0" u="none" strike="noStrike" dirty="0">
                          <a:solidFill>
                            <a:srgbClr val="000000"/>
                          </a:solidFill>
                          <a:effectLst/>
                          <a:latin typeface="Arial"/>
                        </a:rPr>
                        <a:t>1%</a:t>
                      </a:r>
                    </a:p>
                  </a:txBody>
                  <a:tcPr marL="90000" marR="90000" marT="18000" marB="18000" anchor="ctr">
                    <a:lnL>
                      <a:noFill/>
                    </a:lnL>
                    <a:lnR>
                      <a:noFill/>
                    </a:lnR>
                    <a:lnT>
                      <a:noFill/>
                    </a:lnT>
                    <a:lnB>
                      <a:noFill/>
                    </a:lnB>
                    <a:noFill/>
                  </a:tcPr>
                </a:tc>
              </a:tr>
              <a:tr h="238763">
                <a:tc>
                  <a:txBody>
                    <a:bodyPr/>
                    <a:lstStyle/>
                    <a:p>
                      <a:pPr algn="l" fontAlgn="b"/>
                      <a:r>
                        <a:rPr lang="es-MX" sz="1100" b="0" i="0" u="none" strike="noStrike" dirty="0">
                          <a:solidFill>
                            <a:srgbClr val="000000"/>
                          </a:solidFill>
                          <a:effectLst/>
                          <a:latin typeface="Arial"/>
                        </a:rPr>
                        <a:t>Control del gasto</a:t>
                      </a:r>
                    </a:p>
                  </a:txBody>
                  <a:tcPr marL="90000" marR="90000" marT="18000" marB="18000" anchor="ctr">
                    <a:lnL>
                      <a:noFill/>
                    </a:lnL>
                    <a:lnR>
                      <a:noFill/>
                    </a:lnR>
                    <a:lnT>
                      <a:noFill/>
                    </a:lnT>
                    <a:lnB>
                      <a:noFill/>
                    </a:lnB>
                    <a:solidFill>
                      <a:srgbClr val="FFFF99"/>
                    </a:solidFill>
                  </a:tcPr>
                </a:tc>
                <a:tc>
                  <a:txBody>
                    <a:bodyPr/>
                    <a:lstStyle/>
                    <a:p>
                      <a:pPr algn="ctr" fontAlgn="b"/>
                      <a:r>
                        <a:rPr lang="es-MX" sz="1100" b="0" i="0" u="none" strike="noStrike" dirty="0">
                          <a:solidFill>
                            <a:srgbClr val="000000"/>
                          </a:solidFill>
                          <a:effectLst/>
                          <a:latin typeface="Arial"/>
                        </a:rPr>
                        <a:t>1%</a:t>
                      </a:r>
                    </a:p>
                  </a:txBody>
                  <a:tcPr marL="90000" marR="90000" marT="18000" marB="18000" anchor="ctr">
                    <a:lnL>
                      <a:noFill/>
                    </a:lnL>
                    <a:lnR>
                      <a:noFill/>
                    </a:lnR>
                    <a:lnT>
                      <a:noFill/>
                    </a:lnT>
                    <a:lnB>
                      <a:noFill/>
                    </a:lnB>
                    <a:solidFill>
                      <a:srgbClr val="FFFF99"/>
                    </a:solidFill>
                  </a:tcPr>
                </a:tc>
              </a:tr>
              <a:tr h="238763">
                <a:tc>
                  <a:txBody>
                    <a:bodyPr/>
                    <a:lstStyle/>
                    <a:p>
                      <a:pPr algn="ctr" fontAlgn="b"/>
                      <a:r>
                        <a:rPr lang="es-MX" sz="1100" b="0" i="0" u="none" strike="noStrike" dirty="0">
                          <a:solidFill>
                            <a:srgbClr val="000000"/>
                          </a:solidFill>
                          <a:effectLst/>
                          <a:latin typeface="Arial"/>
                        </a:rPr>
                        <a:t>Otros c/menos menciones</a:t>
                      </a:r>
                    </a:p>
                  </a:txBody>
                  <a:tcPr marL="90000" marR="90000" marT="18000" marB="18000" anchor="ctr">
                    <a:lnL>
                      <a:noFill/>
                    </a:lnL>
                    <a:lnR>
                      <a:noFill/>
                    </a:lnR>
                    <a:lnT>
                      <a:noFill/>
                    </a:lnT>
                    <a:lnB w="12700" cap="flat" cmpd="sng" algn="ctr">
                      <a:solidFill>
                        <a:schemeClr val="tx1">
                          <a:lumMod val="50000"/>
                        </a:schemeClr>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Arial"/>
                        </a:rPr>
                        <a:t>26%</a:t>
                      </a:r>
                    </a:p>
                  </a:txBody>
                  <a:tcPr marL="90000" marR="90000" marT="18000" marB="18000" anchor="ctr">
                    <a:lnL>
                      <a:noFill/>
                    </a:lnL>
                    <a:lnR>
                      <a:noFill/>
                    </a:lnR>
                    <a:lnT>
                      <a:noFill/>
                    </a:lnT>
                    <a:lnB w="12700" cap="flat" cmpd="sng" algn="ctr">
                      <a:solidFill>
                        <a:schemeClr val="tx1">
                          <a:lumMod val="50000"/>
                        </a:schemeClr>
                      </a:solidFill>
                      <a:prstDash val="solid"/>
                      <a:round/>
                      <a:headEnd type="none" w="med" len="med"/>
                      <a:tailEnd type="none" w="med" len="med"/>
                    </a:lnB>
                    <a:noFill/>
                  </a:tcPr>
                </a:tc>
              </a:tr>
            </a:tbl>
          </a:graphicData>
        </a:graphic>
      </p:graphicFrame>
      <p:sp>
        <p:nvSpPr>
          <p:cNvPr id="4" name="3 CuadroTexto"/>
          <p:cNvSpPr txBox="1"/>
          <p:nvPr/>
        </p:nvSpPr>
        <p:spPr>
          <a:xfrm>
            <a:off x="899592" y="824588"/>
            <a:ext cx="7560840" cy="646331"/>
          </a:xfrm>
          <a:prstGeom prst="rect">
            <a:avLst/>
          </a:prstGeom>
          <a:noFill/>
        </p:spPr>
        <p:txBody>
          <a:bodyPr wrap="square" rtlCol="0">
            <a:spAutoFit/>
          </a:bodyPr>
          <a:lstStyle/>
          <a:p>
            <a:pPr algn="ctr"/>
            <a:r>
              <a:rPr lang="es-MX" sz="1200" b="1" dirty="0"/>
              <a:t>En su opinión, ¿cuál ha sido la mayor falla del gobierno de Mario López </a:t>
            </a:r>
            <a:r>
              <a:rPr lang="es-MX" sz="1200" b="1" dirty="0" smtClean="0"/>
              <a:t>Valdez,</a:t>
            </a:r>
          </a:p>
          <a:p>
            <a:pPr algn="ctr"/>
            <a:r>
              <a:rPr lang="es-MX" sz="1200" b="1" dirty="0" smtClean="0"/>
              <a:t>en </a:t>
            </a:r>
            <a:r>
              <a:rPr lang="es-MX" sz="1200" b="1" dirty="0"/>
              <a:t>qué ha quedado a deber? </a:t>
            </a:r>
            <a:endParaRPr lang="es-MX" sz="1200" b="1" dirty="0" smtClean="0"/>
          </a:p>
          <a:p>
            <a:pPr algn="ctr"/>
            <a:r>
              <a:rPr lang="es-MX" sz="1100" dirty="0" smtClean="0"/>
              <a:t>(% de cada grupo de entrevistados)</a:t>
            </a:r>
            <a:endParaRPr lang="es-MX" sz="1100" dirty="0"/>
          </a:p>
        </p:txBody>
      </p:sp>
      <p:graphicFrame>
        <p:nvGraphicFramePr>
          <p:cNvPr id="8" name="7 Tabla"/>
          <p:cNvGraphicFramePr>
            <a:graphicFrameLocks noGrp="1"/>
          </p:cNvGraphicFramePr>
          <p:nvPr>
            <p:extLst>
              <p:ext uri="{D42A27DB-BD31-4B8C-83A1-F6EECF244321}">
                <p14:modId xmlns:p14="http://schemas.microsoft.com/office/powerpoint/2010/main" val="2762728503"/>
              </p:ext>
            </p:extLst>
          </p:nvPr>
        </p:nvGraphicFramePr>
        <p:xfrm>
          <a:off x="560072" y="1571385"/>
          <a:ext cx="2571768" cy="4365793"/>
        </p:xfrm>
        <a:graphic>
          <a:graphicData uri="http://schemas.openxmlformats.org/drawingml/2006/table">
            <a:tbl>
              <a:tblPr/>
              <a:tblGrid>
                <a:gridCol w="1822038"/>
                <a:gridCol w="749730"/>
              </a:tblGrid>
              <a:tr h="345448">
                <a:tc>
                  <a:txBody>
                    <a:bodyPr/>
                    <a:lstStyle/>
                    <a:p>
                      <a:pPr algn="l" fontAlgn="b"/>
                      <a:r>
                        <a:rPr lang="es-MX" sz="1200" b="1" i="0" u="none" strike="noStrike" dirty="0" smtClean="0">
                          <a:solidFill>
                            <a:schemeClr val="tx1"/>
                          </a:solidFill>
                          <a:latin typeface="Arial" pitchFamily="34" charset="0"/>
                          <a:cs typeface="Arial" pitchFamily="34" charset="0"/>
                        </a:rPr>
                        <a:t>S/D</a:t>
                      </a:r>
                      <a:endParaRPr lang="es-ES" sz="1200" b="1" i="0" u="none" strike="noStrike" dirty="0">
                        <a:solidFill>
                          <a:schemeClr val="tx1"/>
                        </a:solidFill>
                        <a:latin typeface="Arial" pitchFamily="34" charset="0"/>
                        <a:cs typeface="Arial" pitchFamily="34" charset="0"/>
                      </a:endParaRPr>
                    </a:p>
                  </a:txBody>
                  <a:tcPr marL="90000" marR="90000" marT="46800" marB="46800" anchor="ctr">
                    <a:lnL>
                      <a:noFill/>
                    </a:lnL>
                    <a:lnR>
                      <a:noFill/>
                    </a:lnR>
                    <a:lnT>
                      <a:noFill/>
                    </a:lnT>
                    <a:lnB>
                      <a:noFill/>
                    </a:lnB>
                    <a:solidFill>
                      <a:schemeClr val="accent5">
                        <a:lumMod val="50000"/>
                      </a:schemeClr>
                    </a:solidFill>
                  </a:tcPr>
                </a:tc>
                <a:tc>
                  <a:txBody>
                    <a:bodyPr/>
                    <a:lstStyle/>
                    <a:p>
                      <a:pPr algn="ctr" fontAlgn="b"/>
                      <a:r>
                        <a:rPr lang="es-MX" sz="1200" b="1" i="0" u="none" strike="noStrike" dirty="0" smtClean="0">
                          <a:solidFill>
                            <a:schemeClr val="tx1"/>
                          </a:solidFill>
                          <a:latin typeface="Arial" pitchFamily="34" charset="0"/>
                          <a:cs typeface="Arial" pitchFamily="34" charset="0"/>
                        </a:rPr>
                        <a:t>%</a:t>
                      </a:r>
                      <a:endParaRPr lang="es-ES" sz="1200" b="1" i="0" u="none" strike="noStrike" dirty="0">
                        <a:solidFill>
                          <a:schemeClr val="tx1"/>
                        </a:solidFill>
                        <a:latin typeface="Arial" pitchFamily="34" charset="0"/>
                        <a:cs typeface="Arial" pitchFamily="34" charset="0"/>
                      </a:endParaRPr>
                    </a:p>
                  </a:txBody>
                  <a:tcPr marL="90000" marR="90000" marT="46800" marB="46800" anchor="ctr">
                    <a:lnL>
                      <a:noFill/>
                    </a:lnL>
                    <a:lnR>
                      <a:noFill/>
                    </a:lnR>
                    <a:lnT>
                      <a:noFill/>
                    </a:lnT>
                    <a:lnB>
                      <a:noFill/>
                    </a:lnB>
                    <a:solidFill>
                      <a:schemeClr val="accent5">
                        <a:lumMod val="50000"/>
                      </a:schemeClr>
                    </a:solidFill>
                  </a:tcPr>
                </a:tc>
              </a:tr>
              <a:tr h="210312">
                <a:tc>
                  <a:txBody>
                    <a:bodyPr/>
                    <a:lstStyle/>
                    <a:p>
                      <a:pPr algn="l" fontAlgn="b"/>
                      <a:r>
                        <a:rPr lang="es-MX" sz="1100" b="0" i="0" u="none" strike="noStrike" dirty="0">
                          <a:solidFill>
                            <a:srgbClr val="000000"/>
                          </a:solidFill>
                          <a:effectLst/>
                          <a:latin typeface="Arial"/>
                        </a:rPr>
                        <a:t>La corrupción</a:t>
                      </a:r>
                    </a:p>
                  </a:txBody>
                  <a:tcPr marL="90000" marR="90000" marT="18000" marB="18000" anchor="ctr">
                    <a:lnL>
                      <a:noFill/>
                    </a:lnL>
                    <a:lnR>
                      <a:noFill/>
                    </a:lnR>
                    <a:lnT>
                      <a:noFill/>
                    </a:lnT>
                    <a:lnB>
                      <a:noFill/>
                    </a:lnB>
                    <a:noFill/>
                  </a:tcPr>
                </a:tc>
                <a:tc>
                  <a:txBody>
                    <a:bodyPr/>
                    <a:lstStyle/>
                    <a:p>
                      <a:pPr algn="ctr" fontAlgn="b"/>
                      <a:r>
                        <a:rPr lang="es-MX" sz="1100" b="0" i="0" u="none" strike="noStrike" dirty="0">
                          <a:solidFill>
                            <a:srgbClr val="000000"/>
                          </a:solidFill>
                          <a:effectLst/>
                          <a:latin typeface="Arial"/>
                        </a:rPr>
                        <a:t>17%</a:t>
                      </a:r>
                    </a:p>
                  </a:txBody>
                  <a:tcPr marL="90000" marR="90000" marT="18000" marB="18000" anchor="ctr">
                    <a:lnL>
                      <a:noFill/>
                    </a:lnL>
                    <a:lnR>
                      <a:noFill/>
                    </a:lnR>
                    <a:lnT>
                      <a:noFill/>
                    </a:lnT>
                    <a:lnB>
                      <a:noFill/>
                    </a:lnB>
                    <a:noFill/>
                  </a:tcPr>
                </a:tc>
              </a:tr>
              <a:tr h="210312">
                <a:tc>
                  <a:txBody>
                    <a:bodyPr/>
                    <a:lstStyle/>
                    <a:p>
                      <a:pPr algn="l" fontAlgn="b"/>
                      <a:r>
                        <a:rPr lang="es-MX" sz="1100" b="0" i="0" u="none" strike="noStrike" dirty="0" smtClean="0">
                          <a:solidFill>
                            <a:srgbClr val="000000"/>
                          </a:solidFill>
                          <a:effectLst/>
                          <a:latin typeface="Arial"/>
                        </a:rPr>
                        <a:t>Inseguridad/delincuencia</a:t>
                      </a:r>
                      <a:endParaRPr lang="es-MX" sz="1100" b="0" i="0" u="none" strike="noStrike" dirty="0">
                        <a:solidFill>
                          <a:srgbClr val="000000"/>
                        </a:solidFill>
                        <a:effectLst/>
                        <a:latin typeface="Arial"/>
                      </a:endParaRPr>
                    </a:p>
                  </a:txBody>
                  <a:tcPr marL="90000" marR="90000" marT="18000" marB="18000" anchor="ctr">
                    <a:lnL>
                      <a:noFill/>
                    </a:lnL>
                    <a:lnR>
                      <a:noFill/>
                    </a:lnR>
                    <a:lnT>
                      <a:noFill/>
                    </a:lnT>
                    <a:lnB>
                      <a:noFill/>
                    </a:lnB>
                    <a:solidFill>
                      <a:srgbClr val="FFFF99"/>
                    </a:solidFill>
                  </a:tcPr>
                </a:tc>
                <a:tc>
                  <a:txBody>
                    <a:bodyPr/>
                    <a:lstStyle/>
                    <a:p>
                      <a:pPr algn="ctr" fontAlgn="b"/>
                      <a:r>
                        <a:rPr lang="es-MX" sz="1100" b="0" i="0" u="none" strike="noStrike" dirty="0">
                          <a:solidFill>
                            <a:srgbClr val="000000"/>
                          </a:solidFill>
                          <a:effectLst/>
                          <a:latin typeface="Arial"/>
                        </a:rPr>
                        <a:t>17%</a:t>
                      </a:r>
                    </a:p>
                  </a:txBody>
                  <a:tcPr marL="90000" marR="90000" marT="18000" marB="18000" anchor="ctr">
                    <a:lnL>
                      <a:noFill/>
                    </a:lnL>
                    <a:lnR>
                      <a:noFill/>
                    </a:lnR>
                    <a:lnT>
                      <a:noFill/>
                    </a:lnT>
                    <a:lnB>
                      <a:noFill/>
                    </a:lnB>
                    <a:solidFill>
                      <a:srgbClr val="FFFF99"/>
                    </a:solidFill>
                  </a:tcPr>
                </a:tc>
              </a:tr>
              <a:tr h="383445">
                <a:tc>
                  <a:txBody>
                    <a:bodyPr/>
                    <a:lstStyle/>
                    <a:p>
                      <a:pPr algn="l" fontAlgn="b"/>
                      <a:r>
                        <a:rPr lang="es-MX" sz="1100" b="0" i="0" u="none" strike="noStrike" dirty="0">
                          <a:solidFill>
                            <a:srgbClr val="000000"/>
                          </a:solidFill>
                          <a:effectLst/>
                          <a:latin typeface="Arial"/>
                        </a:rPr>
                        <a:t>Mal manejo de los recursos</a:t>
                      </a:r>
                    </a:p>
                  </a:txBody>
                  <a:tcPr marL="90000" marR="90000" marT="18000" marB="18000" anchor="ctr">
                    <a:lnL>
                      <a:noFill/>
                    </a:lnL>
                    <a:lnR>
                      <a:noFill/>
                    </a:lnR>
                    <a:lnT>
                      <a:noFill/>
                    </a:lnT>
                    <a:lnB>
                      <a:noFill/>
                    </a:lnB>
                    <a:noFill/>
                  </a:tcPr>
                </a:tc>
                <a:tc>
                  <a:txBody>
                    <a:bodyPr/>
                    <a:lstStyle/>
                    <a:p>
                      <a:pPr algn="ctr" fontAlgn="b"/>
                      <a:r>
                        <a:rPr lang="es-MX" sz="1100" b="0" i="0" u="none" strike="noStrike" dirty="0">
                          <a:solidFill>
                            <a:srgbClr val="000000"/>
                          </a:solidFill>
                          <a:effectLst/>
                          <a:latin typeface="Arial"/>
                        </a:rPr>
                        <a:t>8%</a:t>
                      </a:r>
                    </a:p>
                  </a:txBody>
                  <a:tcPr marL="90000" marR="90000" marT="18000" marB="18000" anchor="ctr">
                    <a:lnL>
                      <a:noFill/>
                    </a:lnL>
                    <a:lnR>
                      <a:noFill/>
                    </a:lnR>
                    <a:lnT>
                      <a:noFill/>
                    </a:lnT>
                    <a:lnB>
                      <a:noFill/>
                    </a:lnB>
                    <a:noFill/>
                  </a:tcPr>
                </a:tc>
              </a:tr>
              <a:tr h="210312">
                <a:tc>
                  <a:txBody>
                    <a:bodyPr/>
                    <a:lstStyle/>
                    <a:p>
                      <a:pPr algn="l" fontAlgn="b"/>
                      <a:r>
                        <a:rPr lang="es-MX" sz="1100" b="0" i="0" u="none" strike="noStrike" dirty="0">
                          <a:solidFill>
                            <a:srgbClr val="000000"/>
                          </a:solidFill>
                          <a:effectLst/>
                          <a:latin typeface="Arial"/>
                        </a:rPr>
                        <a:t>No han hecho nada</a:t>
                      </a:r>
                    </a:p>
                  </a:txBody>
                  <a:tcPr marL="90000" marR="90000" marT="18000" marB="18000" anchor="ctr">
                    <a:lnL>
                      <a:noFill/>
                    </a:lnL>
                    <a:lnR>
                      <a:noFill/>
                    </a:lnR>
                    <a:lnT>
                      <a:noFill/>
                    </a:lnT>
                    <a:lnB>
                      <a:noFill/>
                    </a:lnB>
                    <a:solidFill>
                      <a:srgbClr val="FFFF99"/>
                    </a:solidFill>
                  </a:tcPr>
                </a:tc>
                <a:tc>
                  <a:txBody>
                    <a:bodyPr/>
                    <a:lstStyle/>
                    <a:p>
                      <a:pPr algn="ctr" fontAlgn="b"/>
                      <a:r>
                        <a:rPr lang="es-MX" sz="1100" b="0" i="0" u="none" strike="noStrike" dirty="0">
                          <a:solidFill>
                            <a:srgbClr val="000000"/>
                          </a:solidFill>
                          <a:effectLst/>
                          <a:latin typeface="Arial"/>
                        </a:rPr>
                        <a:t>7%</a:t>
                      </a:r>
                    </a:p>
                  </a:txBody>
                  <a:tcPr marL="90000" marR="90000" marT="18000" marB="18000" anchor="ctr">
                    <a:lnL>
                      <a:noFill/>
                    </a:lnL>
                    <a:lnR>
                      <a:noFill/>
                    </a:lnR>
                    <a:lnT>
                      <a:noFill/>
                    </a:lnT>
                    <a:lnB>
                      <a:noFill/>
                    </a:lnB>
                    <a:solidFill>
                      <a:srgbClr val="FFFF99"/>
                    </a:solidFill>
                  </a:tcPr>
                </a:tc>
              </a:tr>
              <a:tr h="210312">
                <a:tc>
                  <a:txBody>
                    <a:bodyPr/>
                    <a:lstStyle/>
                    <a:p>
                      <a:pPr algn="l" fontAlgn="b"/>
                      <a:r>
                        <a:rPr lang="es-MX" sz="1100" b="0" i="0" u="none" strike="noStrike" dirty="0">
                          <a:solidFill>
                            <a:srgbClr val="000000"/>
                          </a:solidFill>
                          <a:effectLst/>
                          <a:latin typeface="Arial"/>
                        </a:rPr>
                        <a:t>Violencia</a:t>
                      </a:r>
                    </a:p>
                  </a:txBody>
                  <a:tcPr marL="90000" marR="90000" marT="18000" marB="18000" anchor="ctr">
                    <a:lnL>
                      <a:noFill/>
                    </a:lnL>
                    <a:lnR>
                      <a:noFill/>
                    </a:lnR>
                    <a:lnT>
                      <a:noFill/>
                    </a:lnT>
                    <a:lnB>
                      <a:noFill/>
                    </a:lnB>
                    <a:noFill/>
                  </a:tcPr>
                </a:tc>
                <a:tc>
                  <a:txBody>
                    <a:bodyPr/>
                    <a:lstStyle/>
                    <a:p>
                      <a:pPr algn="ctr" fontAlgn="b"/>
                      <a:r>
                        <a:rPr lang="es-MX" sz="1100" b="0" i="0" u="none" strike="noStrike" dirty="0">
                          <a:solidFill>
                            <a:srgbClr val="000000"/>
                          </a:solidFill>
                          <a:effectLst/>
                          <a:latin typeface="Arial"/>
                        </a:rPr>
                        <a:t>7%</a:t>
                      </a:r>
                    </a:p>
                  </a:txBody>
                  <a:tcPr marL="90000" marR="90000" marT="18000" marB="18000" anchor="ctr">
                    <a:lnL>
                      <a:noFill/>
                    </a:lnL>
                    <a:lnR>
                      <a:noFill/>
                    </a:lnR>
                    <a:lnT>
                      <a:noFill/>
                    </a:lnT>
                    <a:lnB>
                      <a:noFill/>
                    </a:lnB>
                    <a:noFill/>
                  </a:tcPr>
                </a:tc>
              </a:tr>
              <a:tr h="210312">
                <a:tc>
                  <a:txBody>
                    <a:bodyPr/>
                    <a:lstStyle/>
                    <a:p>
                      <a:pPr algn="l" fontAlgn="b"/>
                      <a:r>
                        <a:rPr lang="es-MX" sz="1100" b="0" i="0" u="none" strike="noStrike" dirty="0">
                          <a:solidFill>
                            <a:srgbClr val="000000"/>
                          </a:solidFill>
                          <a:effectLst/>
                          <a:latin typeface="Arial"/>
                        </a:rPr>
                        <a:t>Endeudamiento </a:t>
                      </a:r>
                    </a:p>
                  </a:txBody>
                  <a:tcPr marL="90000" marR="90000" marT="18000" marB="18000" anchor="ctr">
                    <a:lnL>
                      <a:noFill/>
                    </a:lnL>
                    <a:lnR>
                      <a:noFill/>
                    </a:lnR>
                    <a:lnT>
                      <a:noFill/>
                    </a:lnT>
                    <a:lnB>
                      <a:noFill/>
                    </a:lnB>
                    <a:solidFill>
                      <a:srgbClr val="FFFF99"/>
                    </a:solidFill>
                  </a:tcPr>
                </a:tc>
                <a:tc>
                  <a:txBody>
                    <a:bodyPr/>
                    <a:lstStyle/>
                    <a:p>
                      <a:pPr algn="ctr" fontAlgn="b"/>
                      <a:r>
                        <a:rPr lang="es-MX" sz="1100" b="0" i="0" u="none" strike="noStrike" dirty="0">
                          <a:solidFill>
                            <a:srgbClr val="000000"/>
                          </a:solidFill>
                          <a:effectLst/>
                          <a:latin typeface="Arial"/>
                        </a:rPr>
                        <a:t>7%</a:t>
                      </a:r>
                    </a:p>
                  </a:txBody>
                  <a:tcPr marL="90000" marR="90000" marT="18000" marB="18000" anchor="ctr">
                    <a:lnL>
                      <a:noFill/>
                    </a:lnL>
                    <a:lnR>
                      <a:noFill/>
                    </a:lnR>
                    <a:lnT>
                      <a:noFill/>
                    </a:lnT>
                    <a:lnB>
                      <a:noFill/>
                    </a:lnB>
                    <a:solidFill>
                      <a:srgbClr val="FFFF99"/>
                    </a:solidFill>
                  </a:tcPr>
                </a:tc>
              </a:tr>
              <a:tr h="210312">
                <a:tc>
                  <a:txBody>
                    <a:bodyPr/>
                    <a:lstStyle/>
                    <a:p>
                      <a:pPr algn="l" fontAlgn="b"/>
                      <a:r>
                        <a:rPr lang="es-MX" sz="1100" b="0" i="0" u="none" strike="noStrike" dirty="0">
                          <a:solidFill>
                            <a:srgbClr val="000000"/>
                          </a:solidFill>
                          <a:effectLst/>
                          <a:latin typeface="Arial"/>
                        </a:rPr>
                        <a:t>Impunidad</a:t>
                      </a:r>
                    </a:p>
                  </a:txBody>
                  <a:tcPr marL="90000" marR="90000" marT="18000" marB="18000" anchor="ctr">
                    <a:lnL>
                      <a:noFill/>
                    </a:lnL>
                    <a:lnR>
                      <a:noFill/>
                    </a:lnR>
                    <a:lnT>
                      <a:noFill/>
                    </a:lnT>
                    <a:lnB>
                      <a:noFill/>
                    </a:lnB>
                    <a:noFill/>
                  </a:tcPr>
                </a:tc>
                <a:tc>
                  <a:txBody>
                    <a:bodyPr/>
                    <a:lstStyle/>
                    <a:p>
                      <a:pPr algn="ctr" fontAlgn="b"/>
                      <a:r>
                        <a:rPr lang="es-MX" sz="1100" b="0" i="0" u="none" strike="noStrike" dirty="0">
                          <a:solidFill>
                            <a:srgbClr val="000000"/>
                          </a:solidFill>
                          <a:effectLst/>
                          <a:latin typeface="Arial"/>
                        </a:rPr>
                        <a:t>3%</a:t>
                      </a:r>
                    </a:p>
                  </a:txBody>
                  <a:tcPr marL="90000" marR="90000" marT="18000" marB="18000" anchor="ctr">
                    <a:lnL>
                      <a:noFill/>
                    </a:lnL>
                    <a:lnR>
                      <a:noFill/>
                    </a:lnR>
                    <a:lnT>
                      <a:noFill/>
                    </a:lnT>
                    <a:lnB>
                      <a:noFill/>
                    </a:lnB>
                    <a:noFill/>
                  </a:tcPr>
                </a:tc>
              </a:tr>
              <a:tr h="210312">
                <a:tc>
                  <a:txBody>
                    <a:bodyPr/>
                    <a:lstStyle/>
                    <a:p>
                      <a:pPr algn="l" fontAlgn="b"/>
                      <a:r>
                        <a:rPr lang="es-MX" sz="1100" b="0" i="0" u="none" strike="noStrike" dirty="0">
                          <a:solidFill>
                            <a:srgbClr val="000000"/>
                          </a:solidFill>
                          <a:effectLst/>
                          <a:latin typeface="Arial"/>
                        </a:rPr>
                        <a:t>Mal equipo de trabajo</a:t>
                      </a:r>
                    </a:p>
                  </a:txBody>
                  <a:tcPr marL="90000" marR="90000" marT="18000" marB="18000" anchor="ctr">
                    <a:lnL>
                      <a:noFill/>
                    </a:lnL>
                    <a:lnR>
                      <a:noFill/>
                    </a:lnR>
                    <a:lnT>
                      <a:noFill/>
                    </a:lnT>
                    <a:lnB>
                      <a:noFill/>
                    </a:lnB>
                    <a:solidFill>
                      <a:srgbClr val="FFFF99"/>
                    </a:solidFill>
                  </a:tcPr>
                </a:tc>
                <a:tc>
                  <a:txBody>
                    <a:bodyPr/>
                    <a:lstStyle/>
                    <a:p>
                      <a:pPr algn="ctr" fontAlgn="b"/>
                      <a:r>
                        <a:rPr lang="es-MX" sz="1100" b="0" i="0" u="none" strike="noStrike" dirty="0">
                          <a:solidFill>
                            <a:srgbClr val="000000"/>
                          </a:solidFill>
                          <a:effectLst/>
                          <a:latin typeface="Arial"/>
                        </a:rPr>
                        <a:t>3%</a:t>
                      </a:r>
                    </a:p>
                  </a:txBody>
                  <a:tcPr marL="90000" marR="90000" marT="18000" marB="18000" anchor="ctr">
                    <a:lnL>
                      <a:noFill/>
                    </a:lnL>
                    <a:lnR>
                      <a:noFill/>
                    </a:lnR>
                    <a:lnT>
                      <a:noFill/>
                    </a:lnT>
                    <a:lnB>
                      <a:noFill/>
                    </a:lnB>
                    <a:solidFill>
                      <a:srgbClr val="FFFF99"/>
                    </a:solidFill>
                  </a:tcPr>
                </a:tc>
              </a:tr>
              <a:tr h="383445">
                <a:tc>
                  <a:txBody>
                    <a:bodyPr/>
                    <a:lstStyle/>
                    <a:p>
                      <a:pPr algn="l" fontAlgn="b"/>
                      <a:r>
                        <a:rPr lang="es-MX" sz="1100" b="0" i="0" u="none" strike="noStrike" dirty="0">
                          <a:solidFill>
                            <a:srgbClr val="000000"/>
                          </a:solidFill>
                          <a:effectLst/>
                          <a:latin typeface="Arial"/>
                        </a:rPr>
                        <a:t>Falsas promesas de campaña</a:t>
                      </a:r>
                    </a:p>
                  </a:txBody>
                  <a:tcPr marL="90000" marR="90000" marT="18000" marB="18000" anchor="ctr">
                    <a:lnL>
                      <a:noFill/>
                    </a:lnL>
                    <a:lnR>
                      <a:noFill/>
                    </a:lnR>
                    <a:lnT>
                      <a:noFill/>
                    </a:lnT>
                    <a:lnB>
                      <a:noFill/>
                    </a:lnB>
                    <a:noFill/>
                  </a:tcPr>
                </a:tc>
                <a:tc>
                  <a:txBody>
                    <a:bodyPr/>
                    <a:lstStyle/>
                    <a:p>
                      <a:pPr algn="ctr" fontAlgn="b"/>
                      <a:r>
                        <a:rPr lang="es-MX" sz="1100" b="0" i="0" u="none" strike="noStrike" dirty="0">
                          <a:solidFill>
                            <a:srgbClr val="000000"/>
                          </a:solidFill>
                          <a:effectLst/>
                          <a:latin typeface="Arial"/>
                        </a:rPr>
                        <a:t>3%</a:t>
                      </a:r>
                    </a:p>
                  </a:txBody>
                  <a:tcPr marL="90000" marR="90000" marT="18000" marB="18000" anchor="ctr">
                    <a:lnL>
                      <a:noFill/>
                    </a:lnL>
                    <a:lnR>
                      <a:noFill/>
                    </a:lnR>
                    <a:lnT>
                      <a:noFill/>
                    </a:lnT>
                    <a:lnB>
                      <a:noFill/>
                    </a:lnB>
                    <a:noFill/>
                  </a:tcPr>
                </a:tc>
              </a:tr>
              <a:tr h="556578">
                <a:tc>
                  <a:txBody>
                    <a:bodyPr/>
                    <a:lstStyle/>
                    <a:p>
                      <a:pPr algn="l" fontAlgn="b"/>
                      <a:r>
                        <a:rPr lang="es-MX" sz="1100" b="0" i="0" u="none" strike="noStrike" dirty="0">
                          <a:solidFill>
                            <a:srgbClr val="000000"/>
                          </a:solidFill>
                          <a:effectLst/>
                          <a:latin typeface="Arial"/>
                        </a:rPr>
                        <a:t>Acciones populistas sin tomar en cuenta la realidad del estado</a:t>
                      </a:r>
                    </a:p>
                  </a:txBody>
                  <a:tcPr marL="90000" marR="90000" marT="18000" marB="18000" anchor="ctr">
                    <a:lnL>
                      <a:noFill/>
                    </a:lnL>
                    <a:lnR>
                      <a:noFill/>
                    </a:lnR>
                    <a:lnT>
                      <a:noFill/>
                    </a:lnT>
                    <a:lnB>
                      <a:noFill/>
                    </a:lnB>
                    <a:solidFill>
                      <a:srgbClr val="FFFF99"/>
                    </a:solidFill>
                  </a:tcPr>
                </a:tc>
                <a:tc>
                  <a:txBody>
                    <a:bodyPr/>
                    <a:lstStyle/>
                    <a:p>
                      <a:pPr algn="ctr" fontAlgn="b"/>
                      <a:r>
                        <a:rPr lang="es-MX" sz="1100" b="0" i="0" u="none" strike="noStrike" dirty="0">
                          <a:solidFill>
                            <a:srgbClr val="000000"/>
                          </a:solidFill>
                          <a:effectLst/>
                          <a:latin typeface="Arial"/>
                        </a:rPr>
                        <a:t>1%</a:t>
                      </a:r>
                    </a:p>
                  </a:txBody>
                  <a:tcPr marL="90000" marR="90000" marT="18000" marB="18000" anchor="ctr">
                    <a:lnL>
                      <a:noFill/>
                    </a:lnL>
                    <a:lnR>
                      <a:noFill/>
                    </a:lnR>
                    <a:lnT>
                      <a:noFill/>
                    </a:lnT>
                    <a:lnB>
                      <a:noFill/>
                    </a:lnB>
                    <a:solidFill>
                      <a:srgbClr val="FFFF99"/>
                    </a:solidFill>
                  </a:tcPr>
                </a:tc>
              </a:tr>
              <a:tr h="210312">
                <a:tc>
                  <a:txBody>
                    <a:bodyPr/>
                    <a:lstStyle/>
                    <a:p>
                      <a:pPr algn="l" fontAlgn="b"/>
                      <a:r>
                        <a:rPr lang="es-MX" sz="1100" b="0" i="0" u="none" strike="noStrike" dirty="0">
                          <a:solidFill>
                            <a:srgbClr val="000000"/>
                          </a:solidFill>
                          <a:effectLst/>
                          <a:latin typeface="Arial"/>
                        </a:rPr>
                        <a:t>Agricultura</a:t>
                      </a:r>
                    </a:p>
                  </a:txBody>
                  <a:tcPr marL="90000" marR="90000" marT="18000" marB="18000" anchor="ctr">
                    <a:lnL>
                      <a:noFill/>
                    </a:lnL>
                    <a:lnR>
                      <a:noFill/>
                    </a:lnR>
                    <a:lnT>
                      <a:noFill/>
                    </a:lnT>
                    <a:lnB>
                      <a:noFill/>
                    </a:lnB>
                    <a:noFill/>
                  </a:tcPr>
                </a:tc>
                <a:tc>
                  <a:txBody>
                    <a:bodyPr/>
                    <a:lstStyle/>
                    <a:p>
                      <a:pPr algn="ctr" fontAlgn="b"/>
                      <a:r>
                        <a:rPr lang="es-MX" sz="1100" b="0" i="0" u="none" strike="noStrike" dirty="0">
                          <a:solidFill>
                            <a:srgbClr val="000000"/>
                          </a:solidFill>
                          <a:effectLst/>
                          <a:latin typeface="Arial"/>
                        </a:rPr>
                        <a:t>1%</a:t>
                      </a:r>
                    </a:p>
                  </a:txBody>
                  <a:tcPr marL="90000" marR="90000" marT="18000" marB="18000" anchor="ctr">
                    <a:lnL>
                      <a:noFill/>
                    </a:lnL>
                    <a:lnR>
                      <a:noFill/>
                    </a:lnR>
                    <a:lnT>
                      <a:noFill/>
                    </a:lnT>
                    <a:lnB>
                      <a:noFill/>
                    </a:lnB>
                    <a:noFill/>
                  </a:tcPr>
                </a:tc>
              </a:tr>
              <a:tr h="383445">
                <a:tc>
                  <a:txBody>
                    <a:bodyPr/>
                    <a:lstStyle/>
                    <a:p>
                      <a:pPr algn="l" fontAlgn="b"/>
                      <a:r>
                        <a:rPr lang="es-MX" sz="1100" b="0" i="0" u="none" strike="noStrike" dirty="0">
                          <a:solidFill>
                            <a:srgbClr val="000000"/>
                          </a:solidFill>
                          <a:effectLst/>
                          <a:latin typeface="Arial"/>
                        </a:rPr>
                        <a:t>Arrastrar problemas de gobiernos pasados</a:t>
                      </a:r>
                    </a:p>
                  </a:txBody>
                  <a:tcPr marL="90000" marR="90000" marT="18000" marB="18000" anchor="ctr">
                    <a:lnL>
                      <a:noFill/>
                    </a:lnL>
                    <a:lnR>
                      <a:noFill/>
                    </a:lnR>
                    <a:lnT>
                      <a:noFill/>
                    </a:lnT>
                    <a:lnB>
                      <a:noFill/>
                    </a:lnB>
                    <a:solidFill>
                      <a:srgbClr val="FFFF99"/>
                    </a:solidFill>
                  </a:tcPr>
                </a:tc>
                <a:tc>
                  <a:txBody>
                    <a:bodyPr/>
                    <a:lstStyle/>
                    <a:p>
                      <a:pPr algn="ctr" fontAlgn="b"/>
                      <a:r>
                        <a:rPr lang="es-MX" sz="1100" b="0" i="0" u="none" strike="noStrike" dirty="0">
                          <a:solidFill>
                            <a:srgbClr val="000000"/>
                          </a:solidFill>
                          <a:effectLst/>
                          <a:latin typeface="Arial"/>
                        </a:rPr>
                        <a:t>1%</a:t>
                      </a:r>
                    </a:p>
                  </a:txBody>
                  <a:tcPr marL="90000" marR="90000" marT="18000" marB="18000" anchor="ctr">
                    <a:lnL>
                      <a:noFill/>
                    </a:lnL>
                    <a:lnR>
                      <a:noFill/>
                    </a:lnR>
                    <a:lnT>
                      <a:noFill/>
                    </a:lnT>
                    <a:lnB>
                      <a:noFill/>
                    </a:lnB>
                    <a:solidFill>
                      <a:srgbClr val="FFFF99"/>
                    </a:solidFill>
                  </a:tcPr>
                </a:tc>
              </a:tr>
              <a:tr h="210312">
                <a:tc>
                  <a:txBody>
                    <a:bodyPr/>
                    <a:lstStyle/>
                    <a:p>
                      <a:pPr algn="l" fontAlgn="b"/>
                      <a:r>
                        <a:rPr lang="es-MX" sz="1100" b="0" i="0" u="none" strike="noStrike" dirty="0">
                          <a:solidFill>
                            <a:srgbClr val="000000"/>
                          </a:solidFill>
                          <a:effectLst/>
                          <a:latin typeface="Arial"/>
                        </a:rPr>
                        <a:t>Cinismo descomunal</a:t>
                      </a:r>
                    </a:p>
                  </a:txBody>
                  <a:tcPr marL="90000" marR="90000" marT="18000" marB="18000" anchor="ctr">
                    <a:lnL>
                      <a:noFill/>
                    </a:lnL>
                    <a:lnR>
                      <a:noFill/>
                    </a:lnR>
                    <a:lnT>
                      <a:noFill/>
                    </a:lnT>
                    <a:lnB>
                      <a:noFill/>
                    </a:lnB>
                    <a:noFill/>
                  </a:tcPr>
                </a:tc>
                <a:tc>
                  <a:txBody>
                    <a:bodyPr/>
                    <a:lstStyle/>
                    <a:p>
                      <a:pPr algn="ctr" fontAlgn="b"/>
                      <a:r>
                        <a:rPr lang="es-MX" sz="1100" b="0" i="0" u="none" strike="noStrike" dirty="0">
                          <a:solidFill>
                            <a:srgbClr val="000000"/>
                          </a:solidFill>
                          <a:effectLst/>
                          <a:latin typeface="Arial"/>
                        </a:rPr>
                        <a:t>1%</a:t>
                      </a:r>
                    </a:p>
                  </a:txBody>
                  <a:tcPr marL="90000" marR="90000" marT="18000" marB="18000" anchor="ctr">
                    <a:lnL>
                      <a:noFill/>
                    </a:lnL>
                    <a:lnR>
                      <a:noFill/>
                    </a:lnR>
                    <a:lnT>
                      <a:noFill/>
                    </a:lnT>
                    <a:lnB>
                      <a:noFill/>
                    </a:lnB>
                    <a:noFill/>
                  </a:tcPr>
                </a:tc>
              </a:tr>
              <a:tr h="210312">
                <a:tc>
                  <a:txBody>
                    <a:bodyPr/>
                    <a:lstStyle/>
                    <a:p>
                      <a:pPr algn="ctr" fontAlgn="b"/>
                      <a:r>
                        <a:rPr lang="es-MX" sz="1100" b="0" i="0" u="none" strike="noStrike" dirty="0">
                          <a:solidFill>
                            <a:srgbClr val="000000"/>
                          </a:solidFill>
                          <a:effectLst/>
                          <a:latin typeface="Arial"/>
                        </a:rPr>
                        <a:t>Otros c/menos menciones</a:t>
                      </a:r>
                    </a:p>
                  </a:txBody>
                  <a:tcPr marL="90000" marR="90000" marT="18000" marB="18000" anchor="ctr">
                    <a:lnL>
                      <a:noFill/>
                    </a:lnL>
                    <a:lnR>
                      <a:noFill/>
                    </a:lnR>
                    <a:lnT>
                      <a:noFill/>
                    </a:lnT>
                    <a:lnB>
                      <a:noFill/>
                    </a:lnB>
                    <a:solidFill>
                      <a:srgbClr val="FFFF99"/>
                    </a:solidFill>
                  </a:tcPr>
                </a:tc>
                <a:tc>
                  <a:txBody>
                    <a:bodyPr/>
                    <a:lstStyle/>
                    <a:p>
                      <a:pPr algn="ctr" fontAlgn="b"/>
                      <a:r>
                        <a:rPr lang="es-MX" sz="1100" b="0" i="0" u="none" strike="noStrike" dirty="0">
                          <a:solidFill>
                            <a:srgbClr val="000000"/>
                          </a:solidFill>
                          <a:effectLst/>
                          <a:latin typeface="Arial"/>
                        </a:rPr>
                        <a:t>22%</a:t>
                      </a:r>
                    </a:p>
                  </a:txBody>
                  <a:tcPr marL="90000" marR="90000" marT="18000" marB="18000" anchor="ctr">
                    <a:lnL>
                      <a:noFill/>
                    </a:lnL>
                    <a:lnR>
                      <a:noFill/>
                    </a:lnR>
                    <a:lnT>
                      <a:noFill/>
                    </a:lnT>
                    <a:lnB>
                      <a:noFill/>
                    </a:lnB>
                    <a:solidFill>
                      <a:srgbClr val="FFFF99"/>
                    </a:solidFill>
                  </a:tcPr>
                </a:tc>
              </a:tr>
              <a:tr h="210312">
                <a:tc>
                  <a:txBody>
                    <a:bodyPr/>
                    <a:lstStyle/>
                    <a:p>
                      <a:pPr algn="l" fontAlgn="b"/>
                      <a:r>
                        <a:rPr lang="es-MX" sz="1100" b="0" i="0" u="none" strike="noStrike" dirty="0">
                          <a:solidFill>
                            <a:srgbClr val="000000"/>
                          </a:solidFill>
                          <a:effectLst/>
                          <a:latin typeface="Arial"/>
                        </a:rPr>
                        <a:t>No sabe</a:t>
                      </a:r>
                    </a:p>
                  </a:txBody>
                  <a:tcPr marL="90000" marR="90000" marT="18000" marB="18000" anchor="ctr">
                    <a:lnL>
                      <a:noFill/>
                    </a:lnL>
                    <a:lnR>
                      <a:noFill/>
                    </a:lnR>
                    <a:lnT>
                      <a:noFill/>
                    </a:lnT>
                    <a:lnB w="12700" cap="flat" cmpd="sng" algn="ctr">
                      <a:solidFill>
                        <a:schemeClr val="tx1">
                          <a:lumMod val="50000"/>
                        </a:schemeClr>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Arial"/>
                        </a:rPr>
                        <a:t>3%</a:t>
                      </a:r>
                    </a:p>
                  </a:txBody>
                  <a:tcPr marL="90000" marR="90000" marT="18000" marB="18000" anchor="ctr">
                    <a:lnL>
                      <a:noFill/>
                    </a:lnL>
                    <a:lnR>
                      <a:noFill/>
                    </a:lnR>
                    <a:lnT>
                      <a:noFill/>
                    </a:lnT>
                    <a:lnB w="12700" cap="flat" cmpd="sng" algn="ctr">
                      <a:solidFill>
                        <a:schemeClr val="tx1">
                          <a:lumMod val="50000"/>
                        </a:schemeClr>
                      </a:solidFill>
                      <a:prstDash val="solid"/>
                      <a:round/>
                      <a:headEnd type="none" w="med" len="med"/>
                      <a:tailEnd type="none" w="med" len="med"/>
                    </a:lnB>
                    <a:noFill/>
                  </a:tcPr>
                </a:tc>
              </a:tr>
            </a:tbl>
          </a:graphicData>
        </a:graphic>
      </p:graphicFrame>
      <p:sp>
        <p:nvSpPr>
          <p:cNvPr id="9" name="Rectángulo 8"/>
          <p:cNvSpPr/>
          <p:nvPr/>
        </p:nvSpPr>
        <p:spPr>
          <a:xfrm>
            <a:off x="179512" y="89674"/>
            <a:ext cx="1718099" cy="338554"/>
          </a:xfrm>
          <a:prstGeom prst="rect">
            <a:avLst/>
          </a:prstGeom>
        </p:spPr>
        <p:txBody>
          <a:bodyPr wrap="none">
            <a:spAutoFit/>
          </a:bodyPr>
          <a:lstStyle/>
          <a:p>
            <a:r>
              <a:rPr lang="es-MX" sz="1600" dirty="0" smtClean="0">
                <a:solidFill>
                  <a:schemeClr val="tx1">
                    <a:lumMod val="65000"/>
                  </a:schemeClr>
                </a:solidFill>
                <a:latin typeface="Franklin Gothic Demi Cond" panose="020B0706030402020204" pitchFamily="34" charset="0"/>
              </a:rPr>
              <a:t>Temas coyunturales</a:t>
            </a:r>
            <a:endParaRPr lang="es-MX" sz="1600" dirty="0">
              <a:solidFill>
                <a:schemeClr val="tx1">
                  <a:lumMod val="65000"/>
                </a:schemeClr>
              </a:solidFill>
              <a:latin typeface="Franklin Gothic Demi Cond" panose="020B0706030402020204" pitchFamily="34" charset="0"/>
            </a:endParaRPr>
          </a:p>
        </p:txBody>
      </p:sp>
      <p:sp>
        <p:nvSpPr>
          <p:cNvPr id="10" name="Rectángulo redondeado 9">
            <a:hlinkClick r:id="rId3" action="ppaction://hlinksldjump"/>
          </p:cNvPr>
          <p:cNvSpPr/>
          <p:nvPr/>
        </p:nvSpPr>
        <p:spPr bwMode="auto">
          <a:xfrm>
            <a:off x="4051548" y="6381328"/>
            <a:ext cx="1112912" cy="346175"/>
          </a:xfrm>
          <a:prstGeom prst="roundRect">
            <a:avLst/>
          </a:prstGeom>
          <a:solidFill>
            <a:srgbClr val="C000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s-MX" sz="1400" b="1" i="0" u="none" strike="noStrike" cap="none" normalizeH="0" baseline="0" dirty="0" smtClean="0">
                <a:ln>
                  <a:noFill/>
                </a:ln>
                <a:solidFill>
                  <a:schemeClr val="tx1"/>
                </a:solidFill>
                <a:effectLst/>
                <a:latin typeface="Arial Narrow" panose="020B0606020202030204" pitchFamily="34" charset="0"/>
              </a:rPr>
              <a:t>Regresar</a:t>
            </a:r>
          </a:p>
        </p:txBody>
      </p:sp>
    </p:spTree>
    <p:extLst>
      <p:ext uri="{BB962C8B-B14F-4D97-AF65-F5344CB8AC3E}">
        <p14:creationId xmlns:p14="http://schemas.microsoft.com/office/powerpoint/2010/main" val="4143998938"/>
      </p:ext>
    </p:extLst>
  </p:cSld>
  <p:clrMapOvr>
    <a:masterClrMapping/>
  </p:clrMapOvr>
  <p:transition>
    <p:randomBa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1 Título"/>
          <p:cNvSpPr>
            <a:spLocks noGrp="1"/>
          </p:cNvSpPr>
          <p:nvPr>
            <p:ph type="title"/>
          </p:nvPr>
        </p:nvSpPr>
        <p:spPr/>
        <p:txBody>
          <a:bodyPr/>
          <a:lstStyle/>
          <a:p>
            <a:r>
              <a:rPr lang="es-MX" dirty="0"/>
              <a:t>Mayor falla del gobierno de </a:t>
            </a:r>
            <a:r>
              <a:rPr lang="es-MX" dirty="0" smtClean="0"/>
              <a:t>MLV - 3</a:t>
            </a:r>
            <a:endParaRPr lang="es-ES" dirty="0" smtClean="0"/>
          </a:p>
        </p:txBody>
      </p:sp>
      <p:sp>
        <p:nvSpPr>
          <p:cNvPr id="10242" name="3 Marcador de número de diapositiva"/>
          <p:cNvSpPr>
            <a:spLocks noGrp="1"/>
          </p:cNvSpPr>
          <p:nvPr>
            <p:ph type="sldNum" sz="quarter" idx="10"/>
          </p:nvPr>
        </p:nvSpPr>
        <p:spPr>
          <a:noFill/>
        </p:spPr>
        <p:txBody>
          <a:bodyPr/>
          <a:lstStyle/>
          <a:p>
            <a:fld id="{1C0F6389-4923-4C16-87F0-089CFD36BA73}" type="slidenum">
              <a:rPr lang="es-ES" smtClean="0"/>
              <a:pPr/>
              <a:t>48</a:t>
            </a:fld>
            <a:endParaRPr lang="es-ES" dirty="0" smtClean="0"/>
          </a:p>
        </p:txBody>
      </p:sp>
      <p:graphicFrame>
        <p:nvGraphicFramePr>
          <p:cNvPr id="20" name="19 Tabla"/>
          <p:cNvGraphicFramePr>
            <a:graphicFrameLocks noGrp="1"/>
          </p:cNvGraphicFramePr>
          <p:nvPr>
            <p:extLst>
              <p:ext uri="{D42A27DB-BD31-4B8C-83A1-F6EECF244321}">
                <p14:modId xmlns:p14="http://schemas.microsoft.com/office/powerpoint/2010/main" val="409276777"/>
              </p:ext>
            </p:extLst>
          </p:nvPr>
        </p:nvGraphicFramePr>
        <p:xfrm>
          <a:off x="6372200" y="1412776"/>
          <a:ext cx="2571768" cy="3299180"/>
        </p:xfrm>
        <a:graphic>
          <a:graphicData uri="http://schemas.openxmlformats.org/drawingml/2006/table">
            <a:tbl>
              <a:tblPr/>
              <a:tblGrid>
                <a:gridCol w="1822038"/>
                <a:gridCol w="749730"/>
              </a:tblGrid>
              <a:tr h="346359">
                <a:tc>
                  <a:txBody>
                    <a:bodyPr/>
                    <a:lstStyle/>
                    <a:p>
                      <a:pPr algn="l" fontAlgn="b"/>
                      <a:r>
                        <a:rPr lang="es-MX" sz="1200" b="1" i="0" u="none" strike="noStrike" dirty="0" smtClean="0">
                          <a:solidFill>
                            <a:schemeClr val="tx1"/>
                          </a:solidFill>
                          <a:latin typeface="Arial" pitchFamily="34" charset="0"/>
                          <a:cs typeface="Arial" pitchFamily="34" charset="0"/>
                        </a:rPr>
                        <a:t>Políticos</a:t>
                      </a:r>
                      <a:r>
                        <a:rPr lang="es-MX" sz="1200" b="1" i="0" u="none" strike="noStrike" baseline="0" dirty="0" smtClean="0">
                          <a:solidFill>
                            <a:schemeClr val="tx1"/>
                          </a:solidFill>
                          <a:latin typeface="Arial" pitchFamily="34" charset="0"/>
                          <a:cs typeface="Arial" pitchFamily="34" charset="0"/>
                        </a:rPr>
                        <a:t>/Funcionarios</a:t>
                      </a:r>
                      <a:endParaRPr lang="es-ES" sz="1200" b="1" i="0" u="none" strike="noStrike" dirty="0">
                        <a:solidFill>
                          <a:schemeClr val="tx1"/>
                        </a:solidFill>
                        <a:latin typeface="Arial" pitchFamily="34" charset="0"/>
                        <a:cs typeface="Arial" pitchFamily="34" charset="0"/>
                      </a:endParaRPr>
                    </a:p>
                  </a:txBody>
                  <a:tcPr marL="90000" marR="90000" marT="46800" marB="46800" anchor="ctr">
                    <a:lnL>
                      <a:noFill/>
                    </a:lnL>
                    <a:lnR>
                      <a:noFill/>
                    </a:lnR>
                    <a:lnT>
                      <a:noFill/>
                    </a:lnT>
                    <a:lnB>
                      <a:noFill/>
                    </a:lnB>
                    <a:solidFill>
                      <a:srgbClr val="7030A0"/>
                    </a:solidFill>
                  </a:tcPr>
                </a:tc>
                <a:tc>
                  <a:txBody>
                    <a:bodyPr/>
                    <a:lstStyle/>
                    <a:p>
                      <a:pPr algn="ctr" fontAlgn="b"/>
                      <a:r>
                        <a:rPr lang="es-MX" sz="1200" b="1" i="0" u="none" strike="noStrike" dirty="0" smtClean="0">
                          <a:solidFill>
                            <a:schemeClr val="tx1"/>
                          </a:solidFill>
                          <a:latin typeface="Arial" pitchFamily="34" charset="0"/>
                          <a:cs typeface="Arial" pitchFamily="34" charset="0"/>
                        </a:rPr>
                        <a:t>%</a:t>
                      </a:r>
                      <a:endParaRPr lang="es-ES" sz="1200" b="1" i="0" u="none" strike="noStrike" dirty="0">
                        <a:solidFill>
                          <a:schemeClr val="tx1"/>
                        </a:solidFill>
                        <a:latin typeface="Arial" pitchFamily="34" charset="0"/>
                        <a:cs typeface="Arial" pitchFamily="34" charset="0"/>
                      </a:endParaRPr>
                    </a:p>
                  </a:txBody>
                  <a:tcPr marL="90000" marR="90000" marT="46800" marB="46800" anchor="ctr">
                    <a:lnL>
                      <a:noFill/>
                    </a:lnL>
                    <a:lnR>
                      <a:noFill/>
                    </a:lnR>
                    <a:lnT>
                      <a:noFill/>
                    </a:lnT>
                    <a:lnB>
                      <a:noFill/>
                    </a:lnB>
                    <a:solidFill>
                      <a:srgbClr val="7030A0"/>
                    </a:solidFill>
                  </a:tcPr>
                </a:tc>
              </a:tr>
              <a:tr h="238763">
                <a:tc>
                  <a:txBody>
                    <a:bodyPr/>
                    <a:lstStyle/>
                    <a:p>
                      <a:pPr algn="l" fontAlgn="b"/>
                      <a:r>
                        <a:rPr lang="es-MX" sz="1100" b="0" i="0" u="none" strike="noStrike" dirty="0">
                          <a:solidFill>
                            <a:srgbClr val="000000"/>
                          </a:solidFill>
                          <a:effectLst/>
                          <a:latin typeface="Arial"/>
                        </a:rPr>
                        <a:t>Aumento en la pobreza</a:t>
                      </a:r>
                    </a:p>
                  </a:txBody>
                  <a:tcPr marL="90000" marR="90000" marT="18000" marB="18000" anchor="ctr">
                    <a:lnL>
                      <a:noFill/>
                    </a:lnL>
                    <a:lnR>
                      <a:noFill/>
                    </a:lnR>
                    <a:lnT>
                      <a:noFill/>
                    </a:lnT>
                    <a:lnB>
                      <a:noFill/>
                    </a:lnB>
                    <a:noFill/>
                  </a:tcPr>
                </a:tc>
                <a:tc>
                  <a:txBody>
                    <a:bodyPr/>
                    <a:lstStyle/>
                    <a:p>
                      <a:pPr algn="ctr" fontAlgn="b"/>
                      <a:r>
                        <a:rPr lang="es-MX" sz="1100" b="0" i="0" u="none" strike="noStrike" dirty="0">
                          <a:solidFill>
                            <a:srgbClr val="000000"/>
                          </a:solidFill>
                          <a:effectLst/>
                          <a:latin typeface="Arial"/>
                        </a:rPr>
                        <a:t>10%</a:t>
                      </a:r>
                    </a:p>
                  </a:txBody>
                  <a:tcPr marL="90000" marR="90000" marT="18000" marB="18000" anchor="ctr">
                    <a:lnL>
                      <a:noFill/>
                    </a:lnL>
                    <a:lnR>
                      <a:noFill/>
                    </a:lnR>
                    <a:lnT>
                      <a:noFill/>
                    </a:lnT>
                    <a:lnB>
                      <a:noFill/>
                    </a:lnB>
                    <a:noFill/>
                  </a:tcPr>
                </a:tc>
              </a:tr>
              <a:tr h="238763">
                <a:tc>
                  <a:txBody>
                    <a:bodyPr/>
                    <a:lstStyle/>
                    <a:p>
                      <a:pPr algn="l" fontAlgn="b"/>
                      <a:r>
                        <a:rPr lang="es-MX" sz="1100" b="0" i="0" u="none" strike="noStrike" dirty="0">
                          <a:solidFill>
                            <a:srgbClr val="000000"/>
                          </a:solidFill>
                          <a:effectLst/>
                          <a:latin typeface="Arial"/>
                        </a:rPr>
                        <a:t>La Corrupción</a:t>
                      </a:r>
                    </a:p>
                  </a:txBody>
                  <a:tcPr marL="90000" marR="90000" marT="18000" marB="18000" anchor="ctr">
                    <a:lnL>
                      <a:noFill/>
                    </a:lnL>
                    <a:lnR>
                      <a:noFill/>
                    </a:lnR>
                    <a:lnT>
                      <a:noFill/>
                    </a:lnT>
                    <a:lnB>
                      <a:noFill/>
                    </a:lnB>
                    <a:solidFill>
                      <a:srgbClr val="FFFF99"/>
                    </a:solidFill>
                  </a:tcPr>
                </a:tc>
                <a:tc>
                  <a:txBody>
                    <a:bodyPr/>
                    <a:lstStyle/>
                    <a:p>
                      <a:pPr algn="ctr" fontAlgn="b"/>
                      <a:r>
                        <a:rPr lang="es-MX" sz="1100" b="0" i="0" u="none" strike="noStrike" dirty="0">
                          <a:solidFill>
                            <a:srgbClr val="000000"/>
                          </a:solidFill>
                          <a:effectLst/>
                          <a:latin typeface="Arial"/>
                        </a:rPr>
                        <a:t>10%</a:t>
                      </a:r>
                    </a:p>
                  </a:txBody>
                  <a:tcPr marL="90000" marR="90000" marT="18000" marB="18000" anchor="ctr">
                    <a:lnL>
                      <a:noFill/>
                    </a:lnL>
                    <a:lnR>
                      <a:noFill/>
                    </a:lnR>
                    <a:lnT>
                      <a:noFill/>
                    </a:lnT>
                    <a:lnB>
                      <a:noFill/>
                    </a:lnB>
                    <a:solidFill>
                      <a:srgbClr val="FFFF99"/>
                    </a:solidFill>
                  </a:tcPr>
                </a:tc>
              </a:tr>
              <a:tr h="238763">
                <a:tc>
                  <a:txBody>
                    <a:bodyPr/>
                    <a:lstStyle/>
                    <a:p>
                      <a:pPr algn="l" fontAlgn="b"/>
                      <a:r>
                        <a:rPr lang="es-MX" sz="1100" b="0" i="0" u="none" strike="noStrike" dirty="0">
                          <a:solidFill>
                            <a:srgbClr val="000000"/>
                          </a:solidFill>
                          <a:effectLst/>
                          <a:latin typeface="Arial"/>
                        </a:rPr>
                        <a:t>El impulso a la diversificación de la economía regional</a:t>
                      </a:r>
                    </a:p>
                  </a:txBody>
                  <a:tcPr marL="90000" marR="90000" marT="18000" marB="18000" anchor="ctr">
                    <a:lnL>
                      <a:noFill/>
                    </a:lnL>
                    <a:lnR>
                      <a:noFill/>
                    </a:lnR>
                    <a:lnT>
                      <a:noFill/>
                    </a:lnT>
                    <a:lnB>
                      <a:noFill/>
                    </a:lnB>
                    <a:noFill/>
                  </a:tcPr>
                </a:tc>
                <a:tc>
                  <a:txBody>
                    <a:bodyPr/>
                    <a:lstStyle/>
                    <a:p>
                      <a:pPr algn="ctr" fontAlgn="b"/>
                      <a:r>
                        <a:rPr lang="es-MX" sz="1100" b="0" i="0" u="none" strike="noStrike" dirty="0">
                          <a:solidFill>
                            <a:srgbClr val="000000"/>
                          </a:solidFill>
                          <a:effectLst/>
                          <a:latin typeface="Arial"/>
                        </a:rPr>
                        <a:t>10%</a:t>
                      </a:r>
                    </a:p>
                  </a:txBody>
                  <a:tcPr marL="90000" marR="90000" marT="18000" marB="18000" anchor="ctr">
                    <a:lnL>
                      <a:noFill/>
                    </a:lnL>
                    <a:lnR>
                      <a:noFill/>
                    </a:lnR>
                    <a:lnT>
                      <a:noFill/>
                    </a:lnT>
                    <a:lnB>
                      <a:noFill/>
                    </a:lnB>
                    <a:noFill/>
                  </a:tcPr>
                </a:tc>
              </a:tr>
              <a:tr h="238763">
                <a:tc>
                  <a:txBody>
                    <a:bodyPr/>
                    <a:lstStyle/>
                    <a:p>
                      <a:pPr algn="l" fontAlgn="b"/>
                      <a:r>
                        <a:rPr lang="es-MX" sz="1100" b="0" i="0" u="none" strike="noStrike" dirty="0">
                          <a:solidFill>
                            <a:srgbClr val="000000"/>
                          </a:solidFill>
                          <a:effectLst/>
                          <a:latin typeface="Arial"/>
                        </a:rPr>
                        <a:t>Falta de cumplimiento de la ley</a:t>
                      </a:r>
                    </a:p>
                  </a:txBody>
                  <a:tcPr marL="90000" marR="90000" marT="18000" marB="18000" anchor="ctr">
                    <a:lnL>
                      <a:noFill/>
                    </a:lnL>
                    <a:lnR>
                      <a:noFill/>
                    </a:lnR>
                    <a:lnT>
                      <a:noFill/>
                    </a:lnT>
                    <a:lnB>
                      <a:noFill/>
                    </a:lnB>
                    <a:solidFill>
                      <a:srgbClr val="FFFF99"/>
                    </a:solidFill>
                  </a:tcPr>
                </a:tc>
                <a:tc>
                  <a:txBody>
                    <a:bodyPr/>
                    <a:lstStyle/>
                    <a:p>
                      <a:pPr algn="ctr" fontAlgn="b"/>
                      <a:r>
                        <a:rPr lang="es-MX" sz="1100" b="0" i="0" u="none" strike="noStrike" dirty="0">
                          <a:solidFill>
                            <a:srgbClr val="000000"/>
                          </a:solidFill>
                          <a:effectLst/>
                          <a:latin typeface="Arial"/>
                        </a:rPr>
                        <a:t>10%</a:t>
                      </a:r>
                    </a:p>
                  </a:txBody>
                  <a:tcPr marL="90000" marR="90000" marT="18000" marB="18000" anchor="ctr">
                    <a:lnL>
                      <a:noFill/>
                    </a:lnL>
                    <a:lnR>
                      <a:noFill/>
                    </a:lnR>
                    <a:lnT>
                      <a:noFill/>
                    </a:lnT>
                    <a:lnB>
                      <a:noFill/>
                    </a:lnB>
                    <a:solidFill>
                      <a:srgbClr val="FFFF99"/>
                    </a:solidFill>
                  </a:tcPr>
                </a:tc>
              </a:tr>
              <a:tr h="238763">
                <a:tc>
                  <a:txBody>
                    <a:bodyPr/>
                    <a:lstStyle/>
                    <a:p>
                      <a:pPr algn="l" fontAlgn="b"/>
                      <a:r>
                        <a:rPr lang="es-MX" sz="1100" b="0" i="0" u="none" strike="noStrike" dirty="0">
                          <a:solidFill>
                            <a:srgbClr val="000000"/>
                          </a:solidFill>
                          <a:effectLst/>
                          <a:latin typeface="Arial"/>
                        </a:rPr>
                        <a:t>Impunidad</a:t>
                      </a:r>
                    </a:p>
                  </a:txBody>
                  <a:tcPr marL="90000" marR="90000" marT="18000" marB="18000" anchor="ctr">
                    <a:lnL>
                      <a:noFill/>
                    </a:lnL>
                    <a:lnR>
                      <a:noFill/>
                    </a:lnR>
                    <a:lnT>
                      <a:noFill/>
                    </a:lnT>
                    <a:lnB>
                      <a:noFill/>
                    </a:lnB>
                    <a:noFill/>
                  </a:tcPr>
                </a:tc>
                <a:tc>
                  <a:txBody>
                    <a:bodyPr/>
                    <a:lstStyle/>
                    <a:p>
                      <a:pPr algn="ctr" fontAlgn="b"/>
                      <a:r>
                        <a:rPr lang="es-MX" sz="1100" b="0" i="0" u="none" strike="noStrike" dirty="0">
                          <a:solidFill>
                            <a:srgbClr val="000000"/>
                          </a:solidFill>
                          <a:effectLst/>
                          <a:latin typeface="Arial"/>
                        </a:rPr>
                        <a:t>10%</a:t>
                      </a:r>
                    </a:p>
                  </a:txBody>
                  <a:tcPr marL="90000" marR="90000" marT="18000" marB="18000" anchor="ctr">
                    <a:lnL>
                      <a:noFill/>
                    </a:lnL>
                    <a:lnR>
                      <a:noFill/>
                    </a:lnR>
                    <a:lnT>
                      <a:noFill/>
                    </a:lnT>
                    <a:lnB>
                      <a:noFill/>
                    </a:lnB>
                    <a:noFill/>
                  </a:tcPr>
                </a:tc>
              </a:tr>
              <a:tr h="238763">
                <a:tc>
                  <a:txBody>
                    <a:bodyPr/>
                    <a:lstStyle/>
                    <a:p>
                      <a:pPr algn="l" fontAlgn="b"/>
                      <a:r>
                        <a:rPr lang="es-MX" sz="1100" b="0" i="0" u="none" strike="noStrike" dirty="0">
                          <a:solidFill>
                            <a:srgbClr val="000000"/>
                          </a:solidFill>
                          <a:effectLst/>
                          <a:latin typeface="Arial"/>
                        </a:rPr>
                        <a:t>Mala administración</a:t>
                      </a:r>
                    </a:p>
                  </a:txBody>
                  <a:tcPr marL="90000" marR="90000" marT="18000" marB="18000" anchor="ctr">
                    <a:lnL>
                      <a:noFill/>
                    </a:lnL>
                    <a:lnR>
                      <a:noFill/>
                    </a:lnR>
                    <a:lnT>
                      <a:noFill/>
                    </a:lnT>
                    <a:lnB>
                      <a:noFill/>
                    </a:lnB>
                    <a:solidFill>
                      <a:srgbClr val="FFFF99"/>
                    </a:solidFill>
                  </a:tcPr>
                </a:tc>
                <a:tc>
                  <a:txBody>
                    <a:bodyPr/>
                    <a:lstStyle/>
                    <a:p>
                      <a:pPr algn="ctr" fontAlgn="b"/>
                      <a:r>
                        <a:rPr lang="es-MX" sz="1100" b="0" i="0" u="none" strike="noStrike" dirty="0">
                          <a:solidFill>
                            <a:srgbClr val="000000"/>
                          </a:solidFill>
                          <a:effectLst/>
                          <a:latin typeface="Arial"/>
                        </a:rPr>
                        <a:t>10%</a:t>
                      </a:r>
                    </a:p>
                  </a:txBody>
                  <a:tcPr marL="90000" marR="90000" marT="18000" marB="18000" anchor="ctr">
                    <a:lnL>
                      <a:noFill/>
                    </a:lnL>
                    <a:lnR>
                      <a:noFill/>
                    </a:lnR>
                    <a:lnT>
                      <a:noFill/>
                    </a:lnT>
                    <a:lnB>
                      <a:noFill/>
                    </a:lnB>
                    <a:solidFill>
                      <a:srgbClr val="FFFF99"/>
                    </a:solidFill>
                  </a:tcPr>
                </a:tc>
              </a:tr>
              <a:tr h="238763">
                <a:tc>
                  <a:txBody>
                    <a:bodyPr/>
                    <a:lstStyle/>
                    <a:p>
                      <a:pPr algn="l" fontAlgn="b"/>
                      <a:r>
                        <a:rPr lang="es-MX" sz="1100" b="0" i="0" u="none" strike="noStrike" dirty="0">
                          <a:solidFill>
                            <a:srgbClr val="000000"/>
                          </a:solidFill>
                          <a:effectLst/>
                          <a:latin typeface="Arial"/>
                        </a:rPr>
                        <a:t>Mejoras en el puerto de Mazatlán</a:t>
                      </a:r>
                    </a:p>
                  </a:txBody>
                  <a:tcPr marL="90000" marR="90000" marT="18000" marB="18000" anchor="ctr">
                    <a:lnL>
                      <a:noFill/>
                    </a:lnL>
                    <a:lnR>
                      <a:noFill/>
                    </a:lnR>
                    <a:lnT>
                      <a:noFill/>
                    </a:lnT>
                    <a:lnB>
                      <a:noFill/>
                    </a:lnB>
                    <a:noFill/>
                  </a:tcPr>
                </a:tc>
                <a:tc>
                  <a:txBody>
                    <a:bodyPr/>
                    <a:lstStyle/>
                    <a:p>
                      <a:pPr algn="ctr" fontAlgn="b"/>
                      <a:r>
                        <a:rPr lang="es-MX" sz="1100" b="0" i="0" u="none" strike="noStrike" dirty="0">
                          <a:solidFill>
                            <a:srgbClr val="000000"/>
                          </a:solidFill>
                          <a:effectLst/>
                          <a:latin typeface="Arial"/>
                        </a:rPr>
                        <a:t>10%</a:t>
                      </a:r>
                    </a:p>
                  </a:txBody>
                  <a:tcPr marL="90000" marR="90000" marT="18000" marB="18000" anchor="ctr">
                    <a:lnL>
                      <a:noFill/>
                    </a:lnL>
                    <a:lnR>
                      <a:noFill/>
                    </a:lnR>
                    <a:lnT>
                      <a:noFill/>
                    </a:lnT>
                    <a:lnB>
                      <a:noFill/>
                    </a:lnB>
                    <a:noFill/>
                  </a:tcPr>
                </a:tc>
              </a:tr>
              <a:tr h="238763">
                <a:tc>
                  <a:txBody>
                    <a:bodyPr/>
                    <a:lstStyle/>
                    <a:p>
                      <a:pPr algn="l" fontAlgn="b"/>
                      <a:r>
                        <a:rPr lang="es-MX" sz="1100" b="0" i="0" u="none" strike="noStrike" dirty="0">
                          <a:solidFill>
                            <a:srgbClr val="000000"/>
                          </a:solidFill>
                          <a:effectLst/>
                          <a:latin typeface="Arial"/>
                        </a:rPr>
                        <a:t>No hay inversiones</a:t>
                      </a:r>
                    </a:p>
                  </a:txBody>
                  <a:tcPr marL="90000" marR="90000" marT="18000" marB="18000" anchor="ctr">
                    <a:lnL>
                      <a:noFill/>
                    </a:lnL>
                    <a:lnR>
                      <a:noFill/>
                    </a:lnR>
                    <a:lnT>
                      <a:noFill/>
                    </a:lnT>
                    <a:lnB>
                      <a:noFill/>
                    </a:lnB>
                    <a:solidFill>
                      <a:srgbClr val="FFFF99"/>
                    </a:solidFill>
                  </a:tcPr>
                </a:tc>
                <a:tc>
                  <a:txBody>
                    <a:bodyPr/>
                    <a:lstStyle/>
                    <a:p>
                      <a:pPr algn="ctr" fontAlgn="b"/>
                      <a:r>
                        <a:rPr lang="es-MX" sz="1100" b="0" i="0" u="none" strike="noStrike" dirty="0">
                          <a:solidFill>
                            <a:srgbClr val="000000"/>
                          </a:solidFill>
                          <a:effectLst/>
                          <a:latin typeface="Arial"/>
                        </a:rPr>
                        <a:t>10%</a:t>
                      </a:r>
                    </a:p>
                  </a:txBody>
                  <a:tcPr marL="90000" marR="90000" marT="18000" marB="18000" anchor="ctr">
                    <a:lnL>
                      <a:noFill/>
                    </a:lnL>
                    <a:lnR>
                      <a:noFill/>
                    </a:lnR>
                    <a:lnT>
                      <a:noFill/>
                    </a:lnT>
                    <a:lnB>
                      <a:noFill/>
                    </a:lnB>
                    <a:solidFill>
                      <a:srgbClr val="FFFF99"/>
                    </a:solidFill>
                  </a:tcPr>
                </a:tc>
              </a:tr>
              <a:tr h="238763">
                <a:tc>
                  <a:txBody>
                    <a:bodyPr/>
                    <a:lstStyle/>
                    <a:p>
                      <a:pPr algn="l" fontAlgn="b"/>
                      <a:r>
                        <a:rPr lang="es-MX" sz="1100" b="0" i="0" u="none" strike="noStrike" dirty="0">
                          <a:solidFill>
                            <a:srgbClr val="000000"/>
                          </a:solidFill>
                          <a:effectLst/>
                          <a:latin typeface="Arial"/>
                        </a:rPr>
                        <a:t>Transparencia </a:t>
                      </a:r>
                    </a:p>
                  </a:txBody>
                  <a:tcPr marL="90000" marR="90000" marT="18000" marB="18000" anchor="ctr">
                    <a:lnL>
                      <a:noFill/>
                    </a:lnL>
                    <a:lnR>
                      <a:noFill/>
                    </a:lnR>
                    <a:lnT>
                      <a:noFill/>
                    </a:lnT>
                    <a:lnB>
                      <a:noFill/>
                    </a:lnB>
                    <a:noFill/>
                  </a:tcPr>
                </a:tc>
                <a:tc>
                  <a:txBody>
                    <a:bodyPr/>
                    <a:lstStyle/>
                    <a:p>
                      <a:pPr algn="ctr" fontAlgn="b"/>
                      <a:r>
                        <a:rPr lang="es-MX" sz="1100" b="0" i="0" u="none" strike="noStrike" dirty="0">
                          <a:solidFill>
                            <a:srgbClr val="000000"/>
                          </a:solidFill>
                          <a:effectLst/>
                          <a:latin typeface="Arial"/>
                        </a:rPr>
                        <a:t>10%</a:t>
                      </a:r>
                    </a:p>
                  </a:txBody>
                  <a:tcPr marL="90000" marR="90000" marT="18000" marB="18000" anchor="ctr">
                    <a:lnL>
                      <a:noFill/>
                    </a:lnL>
                    <a:lnR>
                      <a:noFill/>
                    </a:lnR>
                    <a:lnT>
                      <a:noFill/>
                    </a:lnT>
                    <a:lnB>
                      <a:noFill/>
                    </a:lnB>
                    <a:noFill/>
                  </a:tcPr>
                </a:tc>
              </a:tr>
              <a:tr h="238763">
                <a:tc>
                  <a:txBody>
                    <a:bodyPr/>
                    <a:lstStyle/>
                    <a:p>
                      <a:pPr algn="l" fontAlgn="b"/>
                      <a:r>
                        <a:rPr lang="es-MX" sz="1100" b="0" i="0" u="none" strike="noStrike" dirty="0">
                          <a:solidFill>
                            <a:srgbClr val="000000"/>
                          </a:solidFill>
                          <a:effectLst/>
                          <a:latin typeface="Arial"/>
                        </a:rPr>
                        <a:t>Ninguna </a:t>
                      </a:r>
                    </a:p>
                  </a:txBody>
                  <a:tcPr marL="90000" marR="90000" marT="18000" marB="18000" anchor="ctr">
                    <a:lnL>
                      <a:noFill/>
                    </a:lnL>
                    <a:lnR>
                      <a:noFill/>
                    </a:lnR>
                    <a:lnT>
                      <a:noFill/>
                    </a:lnT>
                    <a:lnB w="12700" cap="flat" cmpd="sng" algn="ctr">
                      <a:solidFill>
                        <a:schemeClr val="tx1">
                          <a:lumMod val="50000"/>
                        </a:schemeClr>
                      </a:solidFill>
                      <a:prstDash val="solid"/>
                      <a:round/>
                      <a:headEnd type="none" w="med" len="med"/>
                      <a:tailEnd type="none" w="med" len="med"/>
                    </a:lnB>
                    <a:solidFill>
                      <a:srgbClr val="FFFF99"/>
                    </a:solidFill>
                  </a:tcPr>
                </a:tc>
                <a:tc>
                  <a:txBody>
                    <a:bodyPr/>
                    <a:lstStyle/>
                    <a:p>
                      <a:pPr algn="ctr" fontAlgn="b"/>
                      <a:r>
                        <a:rPr lang="es-MX" sz="1100" b="0" i="0" u="none" strike="noStrike" dirty="0">
                          <a:solidFill>
                            <a:srgbClr val="000000"/>
                          </a:solidFill>
                          <a:effectLst/>
                          <a:latin typeface="Arial"/>
                        </a:rPr>
                        <a:t>10%</a:t>
                      </a:r>
                    </a:p>
                  </a:txBody>
                  <a:tcPr marL="90000" marR="90000" marT="18000" marB="18000" anchor="ctr">
                    <a:lnL>
                      <a:noFill/>
                    </a:lnL>
                    <a:lnR>
                      <a:noFill/>
                    </a:lnR>
                    <a:lnT>
                      <a:noFill/>
                    </a:lnT>
                    <a:lnB w="12700" cap="flat" cmpd="sng" algn="ctr">
                      <a:solidFill>
                        <a:schemeClr val="tx1">
                          <a:lumMod val="50000"/>
                        </a:schemeClr>
                      </a:solidFill>
                      <a:prstDash val="solid"/>
                      <a:round/>
                      <a:headEnd type="none" w="med" len="med"/>
                      <a:tailEnd type="none" w="med" len="med"/>
                    </a:lnB>
                    <a:solidFill>
                      <a:srgbClr val="FFFF99"/>
                    </a:solidFill>
                  </a:tcPr>
                </a:tc>
              </a:tr>
            </a:tbl>
          </a:graphicData>
        </a:graphic>
      </p:graphicFrame>
      <p:graphicFrame>
        <p:nvGraphicFramePr>
          <p:cNvPr id="21" name="20 Tabla"/>
          <p:cNvGraphicFramePr>
            <a:graphicFrameLocks noGrp="1"/>
          </p:cNvGraphicFramePr>
          <p:nvPr>
            <p:extLst>
              <p:ext uri="{D42A27DB-BD31-4B8C-83A1-F6EECF244321}">
                <p14:modId xmlns:p14="http://schemas.microsoft.com/office/powerpoint/2010/main" val="1963137622"/>
              </p:ext>
            </p:extLst>
          </p:nvPr>
        </p:nvGraphicFramePr>
        <p:xfrm>
          <a:off x="560072" y="1643387"/>
          <a:ext cx="2571768" cy="4139240"/>
        </p:xfrm>
        <a:graphic>
          <a:graphicData uri="http://schemas.openxmlformats.org/drawingml/2006/table">
            <a:tbl>
              <a:tblPr/>
              <a:tblGrid>
                <a:gridCol w="1822038"/>
                <a:gridCol w="749730"/>
              </a:tblGrid>
              <a:tr h="359236">
                <a:tc>
                  <a:txBody>
                    <a:bodyPr/>
                    <a:lstStyle/>
                    <a:p>
                      <a:pPr algn="l" fontAlgn="b"/>
                      <a:r>
                        <a:rPr lang="es-MX" sz="1200" b="1" i="0" u="none" strike="noStrike" dirty="0" smtClean="0">
                          <a:solidFill>
                            <a:schemeClr val="tx1"/>
                          </a:solidFill>
                          <a:latin typeface="Arial" pitchFamily="34" charset="0"/>
                          <a:cs typeface="Arial" pitchFamily="34" charset="0"/>
                        </a:rPr>
                        <a:t>Profesional</a:t>
                      </a:r>
                      <a:endParaRPr lang="es-ES" sz="1200" b="1" i="0" u="none" strike="noStrike" dirty="0">
                        <a:solidFill>
                          <a:schemeClr val="tx1"/>
                        </a:solidFill>
                        <a:latin typeface="Arial" pitchFamily="34" charset="0"/>
                        <a:cs typeface="Arial" pitchFamily="34" charset="0"/>
                      </a:endParaRPr>
                    </a:p>
                  </a:txBody>
                  <a:tcPr marL="90000" marR="90000" marT="46800" marB="46800" anchor="ctr">
                    <a:lnL>
                      <a:noFill/>
                    </a:lnL>
                    <a:lnR>
                      <a:noFill/>
                    </a:lnR>
                    <a:lnT>
                      <a:noFill/>
                    </a:lnT>
                    <a:lnB>
                      <a:noFill/>
                    </a:lnB>
                    <a:solidFill>
                      <a:srgbClr val="00B050"/>
                    </a:solidFill>
                  </a:tcPr>
                </a:tc>
                <a:tc>
                  <a:txBody>
                    <a:bodyPr/>
                    <a:lstStyle/>
                    <a:p>
                      <a:pPr algn="ctr" fontAlgn="b"/>
                      <a:r>
                        <a:rPr lang="es-MX" sz="1200" b="1" i="0" u="none" strike="noStrike" dirty="0" smtClean="0">
                          <a:solidFill>
                            <a:schemeClr val="tx1"/>
                          </a:solidFill>
                          <a:latin typeface="Arial" pitchFamily="34" charset="0"/>
                          <a:cs typeface="Arial" pitchFamily="34" charset="0"/>
                        </a:rPr>
                        <a:t>%</a:t>
                      </a:r>
                      <a:endParaRPr lang="es-ES" sz="1200" b="1" i="0" u="none" strike="noStrike" dirty="0">
                        <a:solidFill>
                          <a:schemeClr val="tx1"/>
                        </a:solidFill>
                        <a:latin typeface="Arial" pitchFamily="34" charset="0"/>
                        <a:cs typeface="Arial" pitchFamily="34" charset="0"/>
                      </a:endParaRPr>
                    </a:p>
                  </a:txBody>
                  <a:tcPr marL="90000" marR="90000" marT="46800" marB="46800" anchor="ctr">
                    <a:lnL>
                      <a:noFill/>
                    </a:lnL>
                    <a:lnR>
                      <a:noFill/>
                    </a:lnR>
                    <a:lnT>
                      <a:noFill/>
                    </a:lnT>
                    <a:lnB>
                      <a:noFill/>
                    </a:lnB>
                    <a:solidFill>
                      <a:srgbClr val="00B050"/>
                    </a:solidFill>
                  </a:tcPr>
                </a:tc>
              </a:tr>
              <a:tr h="264593">
                <a:tc>
                  <a:txBody>
                    <a:bodyPr/>
                    <a:lstStyle/>
                    <a:p>
                      <a:pPr algn="l" rtl="0" fontAlgn="b"/>
                      <a:r>
                        <a:rPr lang="es-MX" sz="1100" b="0" i="0" u="none" strike="noStrike" dirty="0">
                          <a:solidFill>
                            <a:srgbClr val="000000"/>
                          </a:solidFill>
                          <a:effectLst/>
                          <a:latin typeface="Arial"/>
                        </a:rPr>
                        <a:t>Inseguridad/delincuencia</a:t>
                      </a:r>
                    </a:p>
                  </a:txBody>
                  <a:tcPr marL="90000" marR="90000" marT="18000" marB="18000" anchor="ctr">
                    <a:lnL>
                      <a:noFill/>
                    </a:lnL>
                    <a:lnR>
                      <a:noFill/>
                    </a:lnR>
                    <a:lnT>
                      <a:noFill/>
                    </a:lnT>
                    <a:lnB>
                      <a:noFill/>
                    </a:lnB>
                    <a:noFill/>
                  </a:tcPr>
                </a:tc>
                <a:tc>
                  <a:txBody>
                    <a:bodyPr/>
                    <a:lstStyle/>
                    <a:p>
                      <a:pPr algn="ctr" fontAlgn="b"/>
                      <a:r>
                        <a:rPr lang="es-MX" sz="1100" b="0" i="0" u="none" strike="noStrike" dirty="0">
                          <a:solidFill>
                            <a:srgbClr val="000000"/>
                          </a:solidFill>
                          <a:effectLst/>
                          <a:latin typeface="Arial"/>
                        </a:rPr>
                        <a:t>29%</a:t>
                      </a:r>
                    </a:p>
                  </a:txBody>
                  <a:tcPr marL="90000" marR="90000" marT="18000" marB="18000" anchor="ctr">
                    <a:lnL>
                      <a:noFill/>
                    </a:lnL>
                    <a:lnR>
                      <a:noFill/>
                    </a:lnR>
                    <a:lnT>
                      <a:noFill/>
                    </a:lnT>
                    <a:lnB>
                      <a:noFill/>
                    </a:lnB>
                    <a:noFill/>
                  </a:tcPr>
                </a:tc>
              </a:tr>
              <a:tr h="264593">
                <a:tc>
                  <a:txBody>
                    <a:bodyPr/>
                    <a:lstStyle/>
                    <a:p>
                      <a:pPr algn="l" fontAlgn="b"/>
                      <a:r>
                        <a:rPr lang="es-MX" sz="1100" b="0" i="0" u="none" strike="noStrike" dirty="0">
                          <a:solidFill>
                            <a:srgbClr val="000000"/>
                          </a:solidFill>
                          <a:effectLst/>
                          <a:latin typeface="Arial"/>
                        </a:rPr>
                        <a:t>La Corrupción</a:t>
                      </a:r>
                    </a:p>
                  </a:txBody>
                  <a:tcPr marL="90000" marR="90000" marT="18000" marB="18000" anchor="ctr">
                    <a:lnL>
                      <a:noFill/>
                    </a:lnL>
                    <a:lnR>
                      <a:noFill/>
                    </a:lnR>
                    <a:lnT>
                      <a:noFill/>
                    </a:lnT>
                    <a:lnB>
                      <a:noFill/>
                    </a:lnB>
                    <a:solidFill>
                      <a:srgbClr val="FFFF99"/>
                    </a:solidFill>
                  </a:tcPr>
                </a:tc>
                <a:tc>
                  <a:txBody>
                    <a:bodyPr/>
                    <a:lstStyle/>
                    <a:p>
                      <a:pPr algn="ctr" fontAlgn="b"/>
                      <a:r>
                        <a:rPr lang="es-MX" sz="1100" b="0" i="0" u="none" strike="noStrike" dirty="0">
                          <a:solidFill>
                            <a:srgbClr val="000000"/>
                          </a:solidFill>
                          <a:effectLst/>
                          <a:latin typeface="Arial"/>
                        </a:rPr>
                        <a:t>19%</a:t>
                      </a:r>
                    </a:p>
                  </a:txBody>
                  <a:tcPr marL="90000" marR="90000" marT="18000" marB="18000" anchor="ctr">
                    <a:lnL>
                      <a:noFill/>
                    </a:lnL>
                    <a:lnR>
                      <a:noFill/>
                    </a:lnR>
                    <a:lnT>
                      <a:noFill/>
                    </a:lnT>
                    <a:lnB>
                      <a:noFill/>
                    </a:lnB>
                    <a:solidFill>
                      <a:srgbClr val="FFFF99"/>
                    </a:solidFill>
                  </a:tcPr>
                </a:tc>
              </a:tr>
              <a:tr h="424878">
                <a:tc>
                  <a:txBody>
                    <a:bodyPr/>
                    <a:lstStyle/>
                    <a:p>
                      <a:pPr algn="l" fontAlgn="b"/>
                      <a:r>
                        <a:rPr lang="es-MX" sz="1100" b="0" i="0" u="none" strike="noStrike" dirty="0" smtClean="0">
                          <a:solidFill>
                            <a:srgbClr val="000000"/>
                          </a:solidFill>
                          <a:effectLst/>
                          <a:latin typeface="Arial"/>
                        </a:rPr>
                        <a:t>Incumplimiento </a:t>
                      </a:r>
                      <a:r>
                        <a:rPr lang="es-MX" sz="1100" b="0" i="0" u="none" strike="noStrike" dirty="0">
                          <a:solidFill>
                            <a:srgbClr val="000000"/>
                          </a:solidFill>
                          <a:effectLst/>
                          <a:latin typeface="Arial"/>
                        </a:rPr>
                        <a:t>en promesas de campaña</a:t>
                      </a:r>
                    </a:p>
                  </a:txBody>
                  <a:tcPr marL="90000" marR="90000" marT="18000" marB="18000" anchor="ctr">
                    <a:lnL>
                      <a:noFill/>
                    </a:lnL>
                    <a:lnR>
                      <a:noFill/>
                    </a:lnR>
                    <a:lnT>
                      <a:noFill/>
                    </a:lnT>
                    <a:lnB>
                      <a:noFill/>
                    </a:lnB>
                    <a:noFill/>
                  </a:tcPr>
                </a:tc>
                <a:tc>
                  <a:txBody>
                    <a:bodyPr/>
                    <a:lstStyle/>
                    <a:p>
                      <a:pPr algn="ctr" fontAlgn="b"/>
                      <a:r>
                        <a:rPr lang="es-MX" sz="1100" b="0" i="0" u="none" strike="noStrike" dirty="0">
                          <a:solidFill>
                            <a:srgbClr val="000000"/>
                          </a:solidFill>
                          <a:effectLst/>
                          <a:latin typeface="Arial"/>
                        </a:rPr>
                        <a:t>10%</a:t>
                      </a:r>
                    </a:p>
                  </a:txBody>
                  <a:tcPr marL="90000" marR="90000" marT="18000" marB="18000" anchor="ctr">
                    <a:lnL>
                      <a:noFill/>
                    </a:lnL>
                    <a:lnR>
                      <a:noFill/>
                    </a:lnR>
                    <a:lnT>
                      <a:noFill/>
                    </a:lnT>
                    <a:lnB>
                      <a:noFill/>
                    </a:lnB>
                    <a:noFill/>
                  </a:tcPr>
                </a:tc>
              </a:tr>
              <a:tr h="417162">
                <a:tc>
                  <a:txBody>
                    <a:bodyPr/>
                    <a:lstStyle/>
                    <a:p>
                      <a:pPr algn="l" fontAlgn="b"/>
                      <a:r>
                        <a:rPr lang="es-MX" sz="1100" b="0" i="0" u="none" strike="noStrike" dirty="0">
                          <a:solidFill>
                            <a:srgbClr val="000000"/>
                          </a:solidFill>
                          <a:effectLst/>
                          <a:latin typeface="Arial"/>
                        </a:rPr>
                        <a:t>Mal manejo de los recursos</a:t>
                      </a:r>
                    </a:p>
                  </a:txBody>
                  <a:tcPr marL="90000" marR="90000" marT="18000" marB="18000" anchor="ctr">
                    <a:lnL>
                      <a:noFill/>
                    </a:lnL>
                    <a:lnR>
                      <a:noFill/>
                    </a:lnR>
                    <a:lnT>
                      <a:noFill/>
                    </a:lnT>
                    <a:lnB>
                      <a:noFill/>
                    </a:lnB>
                    <a:solidFill>
                      <a:srgbClr val="FFFF99"/>
                    </a:solidFill>
                  </a:tcPr>
                </a:tc>
                <a:tc>
                  <a:txBody>
                    <a:bodyPr/>
                    <a:lstStyle/>
                    <a:p>
                      <a:pPr algn="ctr" fontAlgn="b"/>
                      <a:r>
                        <a:rPr lang="es-MX" sz="1100" b="0" i="0" u="none" strike="noStrike" dirty="0">
                          <a:solidFill>
                            <a:srgbClr val="000000"/>
                          </a:solidFill>
                          <a:effectLst/>
                          <a:latin typeface="Arial"/>
                        </a:rPr>
                        <a:t>10%</a:t>
                      </a:r>
                    </a:p>
                  </a:txBody>
                  <a:tcPr marL="90000" marR="90000" marT="18000" marB="18000" anchor="ctr">
                    <a:lnL>
                      <a:noFill/>
                    </a:lnL>
                    <a:lnR>
                      <a:noFill/>
                    </a:lnR>
                    <a:lnT>
                      <a:noFill/>
                    </a:lnT>
                    <a:lnB>
                      <a:noFill/>
                    </a:lnB>
                    <a:solidFill>
                      <a:srgbClr val="FFFF99"/>
                    </a:solidFill>
                  </a:tcPr>
                </a:tc>
              </a:tr>
              <a:tr h="264593">
                <a:tc>
                  <a:txBody>
                    <a:bodyPr/>
                    <a:lstStyle/>
                    <a:p>
                      <a:pPr algn="l" fontAlgn="b"/>
                      <a:r>
                        <a:rPr lang="es-MX" sz="1100" b="0" i="0" u="none" strike="noStrike" dirty="0">
                          <a:solidFill>
                            <a:srgbClr val="000000"/>
                          </a:solidFill>
                          <a:effectLst/>
                          <a:latin typeface="Arial"/>
                        </a:rPr>
                        <a:t>Autoritarismo</a:t>
                      </a:r>
                    </a:p>
                  </a:txBody>
                  <a:tcPr marL="90000" marR="90000" marT="18000" marB="18000" anchor="ctr">
                    <a:lnL>
                      <a:noFill/>
                    </a:lnL>
                    <a:lnR>
                      <a:noFill/>
                    </a:lnR>
                    <a:lnT>
                      <a:noFill/>
                    </a:lnT>
                    <a:lnB>
                      <a:noFill/>
                    </a:lnB>
                    <a:noFill/>
                  </a:tcPr>
                </a:tc>
                <a:tc>
                  <a:txBody>
                    <a:bodyPr/>
                    <a:lstStyle/>
                    <a:p>
                      <a:pPr algn="ctr" fontAlgn="b"/>
                      <a:r>
                        <a:rPr lang="es-MX" sz="1100" b="0" i="0" u="none" strike="noStrike" dirty="0">
                          <a:solidFill>
                            <a:srgbClr val="000000"/>
                          </a:solidFill>
                          <a:effectLst/>
                          <a:latin typeface="Arial"/>
                        </a:rPr>
                        <a:t>5%</a:t>
                      </a:r>
                    </a:p>
                  </a:txBody>
                  <a:tcPr marL="90000" marR="90000" marT="18000" marB="18000" anchor="ctr">
                    <a:lnL>
                      <a:noFill/>
                    </a:lnL>
                    <a:lnR>
                      <a:noFill/>
                    </a:lnR>
                    <a:lnT>
                      <a:noFill/>
                    </a:lnT>
                    <a:lnB>
                      <a:noFill/>
                    </a:lnB>
                    <a:noFill/>
                  </a:tcPr>
                </a:tc>
              </a:tr>
              <a:tr h="424878">
                <a:tc>
                  <a:txBody>
                    <a:bodyPr/>
                    <a:lstStyle/>
                    <a:p>
                      <a:pPr algn="l" fontAlgn="b"/>
                      <a:r>
                        <a:rPr lang="es-MX" sz="1100" b="0" i="0" u="none" strike="noStrike" dirty="0">
                          <a:solidFill>
                            <a:srgbClr val="000000"/>
                          </a:solidFill>
                          <a:effectLst/>
                          <a:latin typeface="Arial"/>
                        </a:rPr>
                        <a:t>Demasiado protagónico</a:t>
                      </a:r>
                    </a:p>
                  </a:txBody>
                  <a:tcPr marL="90000" marR="90000" marT="18000" marB="18000" anchor="ctr">
                    <a:lnL>
                      <a:noFill/>
                    </a:lnL>
                    <a:lnR>
                      <a:noFill/>
                    </a:lnR>
                    <a:lnT>
                      <a:noFill/>
                    </a:lnT>
                    <a:lnB>
                      <a:noFill/>
                    </a:lnB>
                    <a:solidFill>
                      <a:srgbClr val="FFFF99"/>
                    </a:solidFill>
                  </a:tcPr>
                </a:tc>
                <a:tc>
                  <a:txBody>
                    <a:bodyPr/>
                    <a:lstStyle/>
                    <a:p>
                      <a:pPr algn="ctr" fontAlgn="b"/>
                      <a:r>
                        <a:rPr lang="es-MX" sz="1100" b="0" i="0" u="none" strike="noStrike" dirty="0">
                          <a:solidFill>
                            <a:srgbClr val="000000"/>
                          </a:solidFill>
                          <a:effectLst/>
                          <a:latin typeface="Arial"/>
                        </a:rPr>
                        <a:t>5%</a:t>
                      </a:r>
                    </a:p>
                  </a:txBody>
                  <a:tcPr marL="90000" marR="90000" marT="18000" marB="18000" anchor="ctr">
                    <a:lnL>
                      <a:noFill/>
                    </a:lnL>
                    <a:lnR>
                      <a:noFill/>
                    </a:lnR>
                    <a:lnT>
                      <a:noFill/>
                    </a:lnT>
                    <a:lnB>
                      <a:noFill/>
                    </a:lnB>
                    <a:solidFill>
                      <a:srgbClr val="FFFF99"/>
                    </a:solidFill>
                  </a:tcPr>
                </a:tc>
              </a:tr>
              <a:tr h="316519">
                <a:tc>
                  <a:txBody>
                    <a:bodyPr/>
                    <a:lstStyle/>
                    <a:p>
                      <a:pPr algn="l" fontAlgn="b"/>
                      <a:r>
                        <a:rPr lang="es-MX" sz="1100" b="0" i="0" u="none" strike="noStrike" dirty="0">
                          <a:solidFill>
                            <a:srgbClr val="000000"/>
                          </a:solidFill>
                          <a:effectLst/>
                          <a:latin typeface="Arial"/>
                        </a:rPr>
                        <a:t>Facilitar </a:t>
                      </a:r>
                      <a:r>
                        <a:rPr lang="es-MX" sz="1100" b="0" i="0" u="none" strike="noStrike" dirty="0" smtClean="0">
                          <a:solidFill>
                            <a:srgbClr val="000000"/>
                          </a:solidFill>
                          <a:effectLst/>
                          <a:latin typeface="Arial"/>
                        </a:rPr>
                        <a:t>estímulos </a:t>
                      </a:r>
                      <a:r>
                        <a:rPr lang="es-MX" sz="1100" b="0" i="0" u="none" strike="noStrike" dirty="0">
                          <a:solidFill>
                            <a:srgbClr val="000000"/>
                          </a:solidFill>
                          <a:effectLst/>
                          <a:latin typeface="Arial"/>
                        </a:rPr>
                        <a:t>para ingreso</a:t>
                      </a:r>
                    </a:p>
                  </a:txBody>
                  <a:tcPr marL="90000" marR="90000" marT="18000" marB="18000" anchor="ctr">
                    <a:lnL>
                      <a:noFill/>
                    </a:lnL>
                    <a:lnR>
                      <a:noFill/>
                    </a:lnR>
                    <a:lnT>
                      <a:noFill/>
                    </a:lnT>
                    <a:lnB>
                      <a:noFill/>
                    </a:lnB>
                    <a:noFill/>
                  </a:tcPr>
                </a:tc>
                <a:tc>
                  <a:txBody>
                    <a:bodyPr/>
                    <a:lstStyle/>
                    <a:p>
                      <a:pPr algn="ctr" fontAlgn="b"/>
                      <a:r>
                        <a:rPr lang="es-MX" sz="1100" b="0" i="0" u="none" strike="noStrike" dirty="0">
                          <a:solidFill>
                            <a:srgbClr val="000000"/>
                          </a:solidFill>
                          <a:effectLst/>
                          <a:latin typeface="Arial"/>
                        </a:rPr>
                        <a:t>5%</a:t>
                      </a:r>
                    </a:p>
                  </a:txBody>
                  <a:tcPr marL="90000" marR="90000" marT="18000" marB="18000" anchor="ctr">
                    <a:lnL>
                      <a:noFill/>
                    </a:lnL>
                    <a:lnR>
                      <a:noFill/>
                    </a:lnR>
                    <a:lnT>
                      <a:noFill/>
                    </a:lnT>
                    <a:lnB>
                      <a:noFill/>
                    </a:lnB>
                    <a:noFill/>
                  </a:tcPr>
                </a:tc>
              </a:tr>
              <a:tr h="287276">
                <a:tc>
                  <a:txBody>
                    <a:bodyPr/>
                    <a:lstStyle/>
                    <a:p>
                      <a:pPr algn="l" fontAlgn="b"/>
                      <a:r>
                        <a:rPr lang="es-MX" sz="1100" b="0" i="0" u="none" strike="noStrike" dirty="0">
                          <a:solidFill>
                            <a:srgbClr val="000000"/>
                          </a:solidFill>
                          <a:effectLst/>
                          <a:latin typeface="Arial"/>
                        </a:rPr>
                        <a:t>Falta de empleo</a:t>
                      </a:r>
                    </a:p>
                  </a:txBody>
                  <a:tcPr marL="90000" marR="90000" marT="18000" marB="18000" anchor="ctr">
                    <a:lnL>
                      <a:noFill/>
                    </a:lnL>
                    <a:lnR>
                      <a:noFill/>
                    </a:lnR>
                    <a:lnT>
                      <a:noFill/>
                    </a:lnT>
                    <a:lnB>
                      <a:noFill/>
                    </a:lnB>
                    <a:solidFill>
                      <a:srgbClr val="FFFF99"/>
                    </a:solidFill>
                  </a:tcPr>
                </a:tc>
                <a:tc>
                  <a:txBody>
                    <a:bodyPr/>
                    <a:lstStyle/>
                    <a:p>
                      <a:pPr algn="ctr" fontAlgn="b"/>
                      <a:r>
                        <a:rPr lang="es-MX" sz="1100" b="0" i="0" u="none" strike="noStrike" dirty="0">
                          <a:solidFill>
                            <a:srgbClr val="000000"/>
                          </a:solidFill>
                          <a:effectLst/>
                          <a:latin typeface="Arial"/>
                        </a:rPr>
                        <a:t>5%</a:t>
                      </a:r>
                    </a:p>
                  </a:txBody>
                  <a:tcPr marL="90000" marR="90000" marT="18000" marB="18000" anchor="ctr">
                    <a:lnL>
                      <a:noFill/>
                    </a:lnL>
                    <a:lnR>
                      <a:noFill/>
                    </a:lnR>
                    <a:lnT>
                      <a:noFill/>
                    </a:lnT>
                    <a:lnB>
                      <a:noFill/>
                    </a:lnB>
                    <a:solidFill>
                      <a:srgbClr val="FFFF99"/>
                    </a:solidFill>
                  </a:tcPr>
                </a:tc>
              </a:tr>
              <a:tr h="264593">
                <a:tc>
                  <a:txBody>
                    <a:bodyPr/>
                    <a:lstStyle/>
                    <a:p>
                      <a:pPr algn="l" fontAlgn="b"/>
                      <a:r>
                        <a:rPr lang="es-MX" sz="1100" b="0" i="0" u="none" strike="noStrike" dirty="0">
                          <a:solidFill>
                            <a:srgbClr val="000000"/>
                          </a:solidFill>
                          <a:effectLst/>
                          <a:latin typeface="Arial"/>
                        </a:rPr>
                        <a:t>Falta de información</a:t>
                      </a:r>
                    </a:p>
                  </a:txBody>
                  <a:tcPr marL="90000" marR="90000" marT="18000" marB="18000" anchor="ctr">
                    <a:lnL>
                      <a:noFill/>
                    </a:lnL>
                    <a:lnR>
                      <a:noFill/>
                    </a:lnR>
                    <a:lnT>
                      <a:noFill/>
                    </a:lnT>
                    <a:lnB>
                      <a:noFill/>
                    </a:lnB>
                    <a:noFill/>
                  </a:tcPr>
                </a:tc>
                <a:tc>
                  <a:txBody>
                    <a:bodyPr/>
                    <a:lstStyle/>
                    <a:p>
                      <a:pPr algn="ctr" fontAlgn="b"/>
                      <a:r>
                        <a:rPr lang="es-MX" sz="1100" b="0" i="0" u="none" strike="noStrike" dirty="0">
                          <a:solidFill>
                            <a:srgbClr val="000000"/>
                          </a:solidFill>
                          <a:effectLst/>
                          <a:latin typeface="Arial"/>
                        </a:rPr>
                        <a:t>5%</a:t>
                      </a:r>
                    </a:p>
                  </a:txBody>
                  <a:tcPr marL="90000" marR="90000" marT="18000" marB="18000" anchor="ctr">
                    <a:lnL>
                      <a:noFill/>
                    </a:lnL>
                    <a:lnR>
                      <a:noFill/>
                    </a:lnR>
                    <a:lnT>
                      <a:noFill/>
                    </a:lnT>
                    <a:lnB>
                      <a:noFill/>
                    </a:lnB>
                    <a:noFill/>
                  </a:tcPr>
                </a:tc>
              </a:tr>
              <a:tr h="264593">
                <a:tc>
                  <a:txBody>
                    <a:bodyPr/>
                    <a:lstStyle/>
                    <a:p>
                      <a:pPr algn="l" fontAlgn="b"/>
                      <a:r>
                        <a:rPr lang="es-MX" sz="1100" b="0" i="0" u="none" strike="noStrike" dirty="0">
                          <a:solidFill>
                            <a:srgbClr val="000000"/>
                          </a:solidFill>
                          <a:effectLst/>
                          <a:latin typeface="Arial"/>
                        </a:rPr>
                        <a:t>Falta de programas efectivos</a:t>
                      </a:r>
                    </a:p>
                  </a:txBody>
                  <a:tcPr marL="90000" marR="90000" marT="18000" marB="18000" anchor="ctr">
                    <a:lnL>
                      <a:noFill/>
                    </a:lnL>
                    <a:lnR>
                      <a:noFill/>
                    </a:lnR>
                    <a:lnT>
                      <a:noFill/>
                    </a:lnT>
                    <a:lnB>
                      <a:noFill/>
                    </a:lnB>
                    <a:solidFill>
                      <a:srgbClr val="FFFF99"/>
                    </a:solidFill>
                  </a:tcPr>
                </a:tc>
                <a:tc>
                  <a:txBody>
                    <a:bodyPr/>
                    <a:lstStyle/>
                    <a:p>
                      <a:pPr algn="ctr" fontAlgn="b"/>
                      <a:r>
                        <a:rPr lang="es-MX" sz="1100" b="0" i="0" u="none" strike="noStrike" dirty="0">
                          <a:solidFill>
                            <a:srgbClr val="000000"/>
                          </a:solidFill>
                          <a:effectLst/>
                          <a:latin typeface="Arial"/>
                        </a:rPr>
                        <a:t>5%</a:t>
                      </a:r>
                    </a:p>
                  </a:txBody>
                  <a:tcPr marL="90000" marR="90000" marT="18000" marB="18000" anchor="ctr">
                    <a:lnL>
                      <a:noFill/>
                    </a:lnL>
                    <a:lnR>
                      <a:noFill/>
                    </a:lnR>
                    <a:lnT>
                      <a:noFill/>
                    </a:lnT>
                    <a:lnB>
                      <a:noFill/>
                    </a:lnB>
                    <a:solidFill>
                      <a:srgbClr val="FFFF99"/>
                    </a:solidFill>
                  </a:tcPr>
                </a:tc>
              </a:tr>
              <a:tr h="424878">
                <a:tc>
                  <a:txBody>
                    <a:bodyPr/>
                    <a:lstStyle/>
                    <a:p>
                      <a:pPr algn="l" fontAlgn="b"/>
                      <a:r>
                        <a:rPr lang="es-MX" sz="1100" b="0" i="0" u="none" strike="noStrike" dirty="0">
                          <a:solidFill>
                            <a:srgbClr val="000000"/>
                          </a:solidFill>
                          <a:effectLst/>
                          <a:latin typeface="Arial"/>
                        </a:rPr>
                        <a:t>No ha sido un buen gobernador</a:t>
                      </a:r>
                    </a:p>
                  </a:txBody>
                  <a:tcPr marL="90000" marR="90000" marT="18000" marB="18000" anchor="ctr">
                    <a:lnL>
                      <a:noFill/>
                    </a:lnL>
                    <a:lnR>
                      <a:noFill/>
                    </a:lnR>
                    <a:lnT>
                      <a:noFill/>
                    </a:lnT>
                    <a:lnB w="12700" cap="flat" cmpd="sng" algn="ctr">
                      <a:solidFill>
                        <a:schemeClr val="tx1">
                          <a:lumMod val="50000"/>
                        </a:schemeClr>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Arial"/>
                        </a:rPr>
                        <a:t>5%</a:t>
                      </a:r>
                    </a:p>
                  </a:txBody>
                  <a:tcPr marL="90000" marR="90000" marT="18000" marB="18000" anchor="ctr">
                    <a:lnL>
                      <a:noFill/>
                    </a:lnL>
                    <a:lnR>
                      <a:noFill/>
                    </a:lnR>
                    <a:lnT>
                      <a:noFill/>
                    </a:lnT>
                    <a:lnB w="12700" cap="flat" cmpd="sng" algn="ctr">
                      <a:solidFill>
                        <a:schemeClr val="tx1">
                          <a:lumMod val="50000"/>
                        </a:schemeClr>
                      </a:solidFill>
                      <a:prstDash val="solid"/>
                      <a:round/>
                      <a:headEnd type="none" w="med" len="med"/>
                      <a:tailEnd type="none" w="med" len="med"/>
                    </a:lnB>
                    <a:noFill/>
                  </a:tcPr>
                </a:tc>
              </a:tr>
            </a:tbl>
          </a:graphicData>
        </a:graphic>
      </p:graphicFrame>
      <p:sp>
        <p:nvSpPr>
          <p:cNvPr id="9" name="8 CuadroTexto"/>
          <p:cNvSpPr txBox="1"/>
          <p:nvPr/>
        </p:nvSpPr>
        <p:spPr>
          <a:xfrm>
            <a:off x="899592" y="824588"/>
            <a:ext cx="7560840" cy="646331"/>
          </a:xfrm>
          <a:prstGeom prst="rect">
            <a:avLst/>
          </a:prstGeom>
          <a:noFill/>
        </p:spPr>
        <p:txBody>
          <a:bodyPr wrap="square" rtlCol="0">
            <a:spAutoFit/>
          </a:bodyPr>
          <a:lstStyle/>
          <a:p>
            <a:pPr algn="ctr"/>
            <a:r>
              <a:rPr lang="es-MX" sz="1200" b="1" dirty="0"/>
              <a:t>En su opinión, ¿cuál ha sido la mayor falla del gobierno de Mario López </a:t>
            </a:r>
            <a:r>
              <a:rPr lang="es-MX" sz="1200" b="1" dirty="0" smtClean="0"/>
              <a:t>Valdez,</a:t>
            </a:r>
          </a:p>
          <a:p>
            <a:pPr algn="ctr"/>
            <a:r>
              <a:rPr lang="es-MX" sz="1200" b="1" dirty="0" smtClean="0"/>
              <a:t>en </a:t>
            </a:r>
            <a:r>
              <a:rPr lang="es-MX" sz="1200" b="1" dirty="0"/>
              <a:t>qué ha quedado a deber? </a:t>
            </a:r>
            <a:endParaRPr lang="es-MX" sz="1200" b="1" dirty="0" smtClean="0"/>
          </a:p>
          <a:p>
            <a:pPr algn="ctr"/>
            <a:r>
              <a:rPr lang="es-MX" sz="1100" dirty="0" smtClean="0"/>
              <a:t>(% de cada grupo de entrevistados)</a:t>
            </a:r>
            <a:endParaRPr lang="es-MX" sz="1100" dirty="0"/>
          </a:p>
        </p:txBody>
      </p:sp>
      <p:graphicFrame>
        <p:nvGraphicFramePr>
          <p:cNvPr id="10" name="9 Tabla"/>
          <p:cNvGraphicFramePr>
            <a:graphicFrameLocks noGrp="1"/>
          </p:cNvGraphicFramePr>
          <p:nvPr>
            <p:extLst>
              <p:ext uri="{D42A27DB-BD31-4B8C-83A1-F6EECF244321}">
                <p14:modId xmlns:p14="http://schemas.microsoft.com/office/powerpoint/2010/main" val="1245501974"/>
              </p:ext>
            </p:extLst>
          </p:nvPr>
        </p:nvGraphicFramePr>
        <p:xfrm>
          <a:off x="6392720" y="4782566"/>
          <a:ext cx="2571768" cy="1728191"/>
        </p:xfrm>
        <a:graphic>
          <a:graphicData uri="http://schemas.openxmlformats.org/drawingml/2006/table">
            <a:tbl>
              <a:tblPr/>
              <a:tblGrid>
                <a:gridCol w="1822038"/>
                <a:gridCol w="749730"/>
              </a:tblGrid>
              <a:tr h="355683">
                <a:tc>
                  <a:txBody>
                    <a:bodyPr/>
                    <a:lstStyle/>
                    <a:p>
                      <a:pPr algn="l" fontAlgn="b"/>
                      <a:r>
                        <a:rPr lang="es-MX" sz="1200" b="1" i="0" u="none" strike="noStrike" dirty="0" smtClean="0">
                          <a:solidFill>
                            <a:schemeClr val="tx1"/>
                          </a:solidFill>
                          <a:latin typeface="Arial" pitchFamily="34" charset="0"/>
                          <a:cs typeface="Arial" pitchFamily="34" charset="0"/>
                        </a:rPr>
                        <a:t>Académicos</a:t>
                      </a:r>
                      <a:endParaRPr lang="es-ES" sz="1200" b="1" i="0" u="none" strike="noStrike" dirty="0">
                        <a:solidFill>
                          <a:schemeClr val="tx1"/>
                        </a:solidFill>
                        <a:latin typeface="Arial" pitchFamily="34" charset="0"/>
                        <a:cs typeface="Arial" pitchFamily="34" charset="0"/>
                      </a:endParaRPr>
                    </a:p>
                  </a:txBody>
                  <a:tcPr marL="90000" marR="90000" marT="46800" marB="46800" anchor="ctr">
                    <a:lnL>
                      <a:noFill/>
                    </a:lnL>
                    <a:lnR>
                      <a:noFill/>
                    </a:lnR>
                    <a:lnT>
                      <a:noFill/>
                    </a:lnT>
                    <a:lnB>
                      <a:noFill/>
                    </a:lnB>
                    <a:solidFill>
                      <a:srgbClr val="C00000"/>
                    </a:solidFill>
                  </a:tcPr>
                </a:tc>
                <a:tc>
                  <a:txBody>
                    <a:bodyPr/>
                    <a:lstStyle/>
                    <a:p>
                      <a:pPr algn="ctr" fontAlgn="b"/>
                      <a:r>
                        <a:rPr lang="es-MX" sz="1200" b="1" i="0" u="none" strike="noStrike" dirty="0" smtClean="0">
                          <a:solidFill>
                            <a:schemeClr val="tx1"/>
                          </a:solidFill>
                          <a:latin typeface="Arial" pitchFamily="34" charset="0"/>
                          <a:cs typeface="Arial" pitchFamily="34" charset="0"/>
                        </a:rPr>
                        <a:t>%</a:t>
                      </a:r>
                      <a:endParaRPr lang="es-ES" sz="1200" b="1" i="0" u="none" strike="noStrike" dirty="0">
                        <a:solidFill>
                          <a:schemeClr val="tx1"/>
                        </a:solidFill>
                        <a:latin typeface="Arial" pitchFamily="34" charset="0"/>
                        <a:cs typeface="Arial" pitchFamily="34" charset="0"/>
                      </a:endParaRPr>
                    </a:p>
                  </a:txBody>
                  <a:tcPr marL="90000" marR="90000" marT="46800" marB="46800" anchor="ctr">
                    <a:lnL>
                      <a:noFill/>
                    </a:lnL>
                    <a:lnR>
                      <a:noFill/>
                    </a:lnR>
                    <a:lnT>
                      <a:noFill/>
                    </a:lnT>
                    <a:lnB>
                      <a:noFill/>
                    </a:lnB>
                    <a:solidFill>
                      <a:srgbClr val="C00000"/>
                    </a:solidFill>
                  </a:tcPr>
                </a:tc>
              </a:tr>
              <a:tr h="261976">
                <a:tc>
                  <a:txBody>
                    <a:bodyPr/>
                    <a:lstStyle/>
                    <a:p>
                      <a:pPr algn="l" fontAlgn="b"/>
                      <a:r>
                        <a:rPr lang="es-MX" sz="1100" b="0" i="0" u="none" strike="noStrike" dirty="0" smtClean="0">
                          <a:solidFill>
                            <a:srgbClr val="000000"/>
                          </a:solidFill>
                          <a:effectLst/>
                          <a:latin typeface="Arial"/>
                        </a:rPr>
                        <a:t>Inseguridad/delincuencia</a:t>
                      </a:r>
                      <a:endParaRPr lang="es-MX" sz="1100" b="0" i="0" u="none" strike="noStrike" dirty="0">
                        <a:solidFill>
                          <a:srgbClr val="000000"/>
                        </a:solidFill>
                        <a:effectLst/>
                        <a:latin typeface="Arial"/>
                      </a:endParaRPr>
                    </a:p>
                  </a:txBody>
                  <a:tcPr marL="90000" marR="90000" marT="18000" marB="18000" anchor="ctr">
                    <a:lnL>
                      <a:noFill/>
                    </a:lnL>
                    <a:lnR>
                      <a:noFill/>
                    </a:lnR>
                    <a:lnT>
                      <a:noFill/>
                    </a:lnT>
                    <a:lnB>
                      <a:noFill/>
                    </a:lnB>
                    <a:noFill/>
                  </a:tcPr>
                </a:tc>
                <a:tc>
                  <a:txBody>
                    <a:bodyPr/>
                    <a:lstStyle/>
                    <a:p>
                      <a:pPr algn="ctr" fontAlgn="b"/>
                      <a:r>
                        <a:rPr lang="es-MX" sz="1100" b="0" i="0" u="none" strike="noStrike" dirty="0">
                          <a:solidFill>
                            <a:srgbClr val="000000"/>
                          </a:solidFill>
                          <a:effectLst/>
                          <a:latin typeface="Arial"/>
                        </a:rPr>
                        <a:t>33%</a:t>
                      </a:r>
                    </a:p>
                  </a:txBody>
                  <a:tcPr marL="90000" marR="90000" marT="18000" marB="18000" anchor="ctr">
                    <a:lnL>
                      <a:noFill/>
                    </a:lnL>
                    <a:lnR>
                      <a:noFill/>
                    </a:lnR>
                    <a:lnT>
                      <a:noFill/>
                    </a:lnT>
                    <a:lnB>
                      <a:noFill/>
                    </a:lnB>
                    <a:noFill/>
                  </a:tcPr>
                </a:tc>
              </a:tr>
              <a:tr h="261976">
                <a:tc>
                  <a:txBody>
                    <a:bodyPr/>
                    <a:lstStyle/>
                    <a:p>
                      <a:pPr algn="l" fontAlgn="b"/>
                      <a:r>
                        <a:rPr lang="es-MX" sz="1100" b="0" i="0" u="none" strike="noStrike" dirty="0">
                          <a:solidFill>
                            <a:srgbClr val="000000"/>
                          </a:solidFill>
                          <a:effectLst/>
                          <a:latin typeface="Arial"/>
                        </a:rPr>
                        <a:t>Impuesto de la </a:t>
                      </a:r>
                      <a:r>
                        <a:rPr lang="es-MX" sz="1100" b="0" i="0" u="none" strike="noStrike" dirty="0" smtClean="0">
                          <a:solidFill>
                            <a:srgbClr val="000000"/>
                          </a:solidFill>
                          <a:effectLst/>
                          <a:latin typeface="Arial"/>
                        </a:rPr>
                        <a:t>tenencia</a:t>
                      </a:r>
                      <a:endParaRPr lang="es-MX" sz="1100" b="0" i="0" u="none" strike="noStrike" dirty="0">
                        <a:solidFill>
                          <a:srgbClr val="000000"/>
                        </a:solidFill>
                        <a:effectLst/>
                        <a:latin typeface="Arial"/>
                      </a:endParaRPr>
                    </a:p>
                  </a:txBody>
                  <a:tcPr marL="90000" marR="90000" marT="18000" marB="18000" anchor="ctr">
                    <a:lnL>
                      <a:noFill/>
                    </a:lnL>
                    <a:lnR>
                      <a:noFill/>
                    </a:lnR>
                    <a:lnT>
                      <a:noFill/>
                    </a:lnT>
                    <a:lnB>
                      <a:noFill/>
                    </a:lnB>
                    <a:solidFill>
                      <a:srgbClr val="FFFF99"/>
                    </a:solidFill>
                  </a:tcPr>
                </a:tc>
                <a:tc>
                  <a:txBody>
                    <a:bodyPr/>
                    <a:lstStyle/>
                    <a:p>
                      <a:pPr algn="ctr" fontAlgn="b"/>
                      <a:r>
                        <a:rPr lang="es-MX" sz="1100" b="0" i="0" u="none" strike="noStrike" dirty="0">
                          <a:solidFill>
                            <a:srgbClr val="000000"/>
                          </a:solidFill>
                          <a:effectLst/>
                          <a:latin typeface="Arial"/>
                        </a:rPr>
                        <a:t>17%</a:t>
                      </a:r>
                    </a:p>
                  </a:txBody>
                  <a:tcPr marL="90000" marR="90000" marT="18000" marB="18000" anchor="ctr">
                    <a:lnL>
                      <a:noFill/>
                    </a:lnL>
                    <a:lnR>
                      <a:noFill/>
                    </a:lnR>
                    <a:lnT>
                      <a:noFill/>
                    </a:lnT>
                    <a:lnB>
                      <a:noFill/>
                    </a:lnB>
                    <a:solidFill>
                      <a:srgbClr val="FFFF99"/>
                    </a:solidFill>
                  </a:tcPr>
                </a:tc>
              </a:tr>
              <a:tr h="282852">
                <a:tc>
                  <a:txBody>
                    <a:bodyPr/>
                    <a:lstStyle/>
                    <a:p>
                      <a:pPr algn="l" fontAlgn="b"/>
                      <a:r>
                        <a:rPr lang="es-MX" sz="1100" b="0" i="0" u="none" strike="noStrike" dirty="0">
                          <a:solidFill>
                            <a:srgbClr val="000000"/>
                          </a:solidFill>
                          <a:effectLst/>
                          <a:latin typeface="Arial"/>
                        </a:rPr>
                        <a:t>Inversión en el estado</a:t>
                      </a:r>
                    </a:p>
                  </a:txBody>
                  <a:tcPr marL="90000" marR="90000" marT="18000" marB="18000" anchor="ctr">
                    <a:lnL>
                      <a:noFill/>
                    </a:lnL>
                    <a:lnR>
                      <a:noFill/>
                    </a:lnR>
                    <a:lnT>
                      <a:noFill/>
                    </a:lnT>
                    <a:lnB>
                      <a:noFill/>
                    </a:lnB>
                    <a:noFill/>
                  </a:tcPr>
                </a:tc>
                <a:tc>
                  <a:txBody>
                    <a:bodyPr/>
                    <a:lstStyle/>
                    <a:p>
                      <a:pPr algn="ctr" fontAlgn="b"/>
                      <a:r>
                        <a:rPr lang="es-MX" sz="1100" b="0" i="0" u="none" strike="noStrike" dirty="0">
                          <a:solidFill>
                            <a:srgbClr val="000000"/>
                          </a:solidFill>
                          <a:effectLst/>
                          <a:latin typeface="Arial"/>
                        </a:rPr>
                        <a:t>17%</a:t>
                      </a:r>
                    </a:p>
                  </a:txBody>
                  <a:tcPr marL="90000" marR="90000" marT="18000" marB="18000" anchor="ctr">
                    <a:lnL>
                      <a:noFill/>
                    </a:lnL>
                    <a:lnR>
                      <a:noFill/>
                    </a:lnR>
                    <a:lnT>
                      <a:noFill/>
                    </a:lnT>
                    <a:lnB>
                      <a:noFill/>
                    </a:lnB>
                    <a:noFill/>
                  </a:tcPr>
                </a:tc>
              </a:tr>
              <a:tr h="282852">
                <a:tc>
                  <a:txBody>
                    <a:bodyPr/>
                    <a:lstStyle/>
                    <a:p>
                      <a:pPr algn="l" fontAlgn="b"/>
                      <a:r>
                        <a:rPr lang="es-MX" sz="1100" b="0" i="0" u="none" strike="noStrike" dirty="0">
                          <a:solidFill>
                            <a:srgbClr val="000000"/>
                          </a:solidFill>
                          <a:effectLst/>
                          <a:latin typeface="Arial"/>
                        </a:rPr>
                        <a:t>Nuevos ricos</a:t>
                      </a:r>
                    </a:p>
                  </a:txBody>
                  <a:tcPr marL="90000" marR="90000" marT="18000" marB="18000" anchor="ctr">
                    <a:lnL>
                      <a:noFill/>
                    </a:lnL>
                    <a:lnR>
                      <a:noFill/>
                    </a:lnR>
                    <a:lnT>
                      <a:noFill/>
                    </a:lnT>
                    <a:lnB>
                      <a:noFill/>
                    </a:lnB>
                    <a:solidFill>
                      <a:srgbClr val="FFFF99"/>
                    </a:solidFill>
                  </a:tcPr>
                </a:tc>
                <a:tc>
                  <a:txBody>
                    <a:bodyPr/>
                    <a:lstStyle/>
                    <a:p>
                      <a:pPr algn="ctr" fontAlgn="b"/>
                      <a:r>
                        <a:rPr lang="es-MX" sz="1100" b="0" i="0" u="none" strike="noStrike" dirty="0">
                          <a:solidFill>
                            <a:srgbClr val="000000"/>
                          </a:solidFill>
                          <a:effectLst/>
                          <a:latin typeface="Arial"/>
                        </a:rPr>
                        <a:t>17%</a:t>
                      </a:r>
                    </a:p>
                  </a:txBody>
                  <a:tcPr marL="90000" marR="90000" marT="18000" marB="18000" anchor="ctr">
                    <a:lnL>
                      <a:noFill/>
                    </a:lnL>
                    <a:lnR>
                      <a:noFill/>
                    </a:lnR>
                    <a:lnT>
                      <a:noFill/>
                    </a:lnT>
                    <a:lnB>
                      <a:noFill/>
                    </a:lnB>
                    <a:solidFill>
                      <a:srgbClr val="FFFF99"/>
                    </a:solidFill>
                  </a:tcPr>
                </a:tc>
              </a:tr>
              <a:tr h="282852">
                <a:tc>
                  <a:txBody>
                    <a:bodyPr/>
                    <a:lstStyle/>
                    <a:p>
                      <a:pPr algn="l" fontAlgn="b"/>
                      <a:r>
                        <a:rPr lang="es-MX" sz="1100" b="0" i="0" u="none" strike="noStrike" dirty="0">
                          <a:solidFill>
                            <a:srgbClr val="000000"/>
                          </a:solidFill>
                          <a:effectLst/>
                          <a:latin typeface="Arial"/>
                        </a:rPr>
                        <a:t>Todo</a:t>
                      </a:r>
                    </a:p>
                  </a:txBody>
                  <a:tcPr marL="90000" marR="90000" marT="18000" marB="18000" anchor="ctr">
                    <a:lnL>
                      <a:noFill/>
                    </a:lnL>
                    <a:lnR>
                      <a:noFill/>
                    </a:lnR>
                    <a:lnT>
                      <a:noFill/>
                    </a:lnT>
                    <a:lnB w="12700" cap="flat" cmpd="sng" algn="ctr">
                      <a:solidFill>
                        <a:schemeClr val="tx1">
                          <a:lumMod val="50000"/>
                        </a:schemeClr>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Arial"/>
                        </a:rPr>
                        <a:t>17%</a:t>
                      </a:r>
                    </a:p>
                  </a:txBody>
                  <a:tcPr marL="90000" marR="90000" marT="18000" marB="18000" anchor="ctr">
                    <a:lnL>
                      <a:noFill/>
                    </a:lnL>
                    <a:lnR>
                      <a:noFill/>
                    </a:lnR>
                    <a:lnT>
                      <a:noFill/>
                    </a:lnT>
                    <a:lnB w="12700" cap="flat" cmpd="sng" algn="ctr">
                      <a:solidFill>
                        <a:schemeClr val="tx1">
                          <a:lumMod val="50000"/>
                        </a:schemeClr>
                      </a:solidFill>
                      <a:prstDash val="solid"/>
                      <a:round/>
                      <a:headEnd type="none" w="med" len="med"/>
                      <a:tailEnd type="none" w="med" len="med"/>
                    </a:lnB>
                    <a:noFill/>
                  </a:tcPr>
                </a:tc>
              </a:tr>
            </a:tbl>
          </a:graphicData>
        </a:graphic>
      </p:graphicFrame>
      <p:graphicFrame>
        <p:nvGraphicFramePr>
          <p:cNvPr id="11" name="10 Tabla"/>
          <p:cNvGraphicFramePr>
            <a:graphicFrameLocks noGrp="1"/>
          </p:cNvGraphicFramePr>
          <p:nvPr>
            <p:extLst>
              <p:ext uri="{D42A27DB-BD31-4B8C-83A1-F6EECF244321}">
                <p14:modId xmlns:p14="http://schemas.microsoft.com/office/powerpoint/2010/main" val="2636155202"/>
              </p:ext>
            </p:extLst>
          </p:nvPr>
        </p:nvGraphicFramePr>
        <p:xfrm>
          <a:off x="3491880" y="1628800"/>
          <a:ext cx="2571768" cy="4032451"/>
        </p:xfrm>
        <a:graphic>
          <a:graphicData uri="http://schemas.openxmlformats.org/drawingml/2006/table">
            <a:tbl>
              <a:tblPr/>
              <a:tblGrid>
                <a:gridCol w="1822038"/>
                <a:gridCol w="749730"/>
              </a:tblGrid>
              <a:tr h="329753">
                <a:tc>
                  <a:txBody>
                    <a:bodyPr/>
                    <a:lstStyle/>
                    <a:p>
                      <a:pPr algn="l" fontAlgn="b"/>
                      <a:r>
                        <a:rPr lang="es-MX" sz="1200" b="1" i="0" u="none" strike="noStrike" dirty="0" smtClean="0">
                          <a:solidFill>
                            <a:schemeClr val="tx1"/>
                          </a:solidFill>
                          <a:latin typeface="Arial" pitchFamily="34" charset="0"/>
                          <a:cs typeface="Arial" pitchFamily="34" charset="0"/>
                        </a:rPr>
                        <a:t>Instituciones</a:t>
                      </a:r>
                      <a:endParaRPr lang="es-ES" sz="1200" b="1" i="0" u="none" strike="noStrike" dirty="0">
                        <a:solidFill>
                          <a:schemeClr val="tx1"/>
                        </a:solidFill>
                        <a:latin typeface="Arial" pitchFamily="34" charset="0"/>
                        <a:cs typeface="Arial" pitchFamily="34" charset="0"/>
                      </a:endParaRPr>
                    </a:p>
                  </a:txBody>
                  <a:tcPr marL="90000" marR="90000" marT="46800" marB="46800" anchor="ctr">
                    <a:lnL>
                      <a:noFill/>
                    </a:lnL>
                    <a:lnR>
                      <a:noFill/>
                    </a:lnR>
                    <a:lnT>
                      <a:noFill/>
                    </a:lnT>
                    <a:lnB>
                      <a:noFill/>
                    </a:lnB>
                    <a:solidFill>
                      <a:srgbClr val="DA7726"/>
                    </a:solidFill>
                  </a:tcPr>
                </a:tc>
                <a:tc>
                  <a:txBody>
                    <a:bodyPr/>
                    <a:lstStyle/>
                    <a:p>
                      <a:pPr algn="ctr" fontAlgn="b"/>
                      <a:r>
                        <a:rPr lang="es-MX" sz="1200" b="1" i="0" u="none" strike="noStrike" dirty="0" smtClean="0">
                          <a:solidFill>
                            <a:schemeClr val="tx1"/>
                          </a:solidFill>
                          <a:latin typeface="Arial" pitchFamily="34" charset="0"/>
                          <a:cs typeface="Arial" pitchFamily="34" charset="0"/>
                        </a:rPr>
                        <a:t>%</a:t>
                      </a:r>
                      <a:endParaRPr lang="es-ES" sz="1200" b="1" i="0" u="none" strike="noStrike" dirty="0">
                        <a:solidFill>
                          <a:schemeClr val="tx1"/>
                        </a:solidFill>
                        <a:latin typeface="Arial" pitchFamily="34" charset="0"/>
                        <a:cs typeface="Arial" pitchFamily="34" charset="0"/>
                      </a:endParaRPr>
                    </a:p>
                  </a:txBody>
                  <a:tcPr marL="90000" marR="90000" marT="46800" marB="46800" anchor="ctr">
                    <a:lnL>
                      <a:noFill/>
                    </a:lnL>
                    <a:lnR>
                      <a:noFill/>
                    </a:lnR>
                    <a:lnT>
                      <a:noFill/>
                    </a:lnT>
                    <a:lnB>
                      <a:noFill/>
                    </a:lnB>
                    <a:solidFill>
                      <a:srgbClr val="DA7726"/>
                    </a:solidFill>
                  </a:tcPr>
                </a:tc>
              </a:tr>
              <a:tr h="242878">
                <a:tc>
                  <a:txBody>
                    <a:bodyPr/>
                    <a:lstStyle/>
                    <a:p>
                      <a:pPr algn="l" fontAlgn="b"/>
                      <a:r>
                        <a:rPr lang="es-MX" sz="1100" b="0" i="0" u="none" strike="noStrike" dirty="0" smtClean="0">
                          <a:solidFill>
                            <a:srgbClr val="000000"/>
                          </a:solidFill>
                          <a:effectLst/>
                          <a:latin typeface="Arial"/>
                        </a:rPr>
                        <a:t>Inseguridad/delincuencia</a:t>
                      </a:r>
                      <a:endParaRPr lang="es-MX" sz="1100" b="0" i="0" u="none" strike="noStrike" dirty="0">
                        <a:solidFill>
                          <a:srgbClr val="000000"/>
                        </a:solidFill>
                        <a:effectLst/>
                        <a:latin typeface="Arial"/>
                      </a:endParaRPr>
                    </a:p>
                  </a:txBody>
                  <a:tcPr marL="90000" marR="90000" marT="18000" marB="18000" anchor="ctr">
                    <a:lnL>
                      <a:noFill/>
                    </a:lnL>
                    <a:lnR>
                      <a:noFill/>
                    </a:lnR>
                    <a:lnT>
                      <a:noFill/>
                    </a:lnT>
                    <a:lnB>
                      <a:noFill/>
                    </a:lnB>
                    <a:noFill/>
                  </a:tcPr>
                </a:tc>
                <a:tc>
                  <a:txBody>
                    <a:bodyPr/>
                    <a:lstStyle/>
                    <a:p>
                      <a:pPr algn="ctr" fontAlgn="b"/>
                      <a:r>
                        <a:rPr lang="es-MX" sz="1100" b="0" i="0" u="none" strike="noStrike" dirty="0">
                          <a:solidFill>
                            <a:srgbClr val="000000"/>
                          </a:solidFill>
                          <a:effectLst/>
                          <a:latin typeface="Arial"/>
                        </a:rPr>
                        <a:t>15%</a:t>
                      </a:r>
                    </a:p>
                  </a:txBody>
                  <a:tcPr marL="90000" marR="90000" marT="18000" marB="18000" anchor="ctr">
                    <a:lnL>
                      <a:noFill/>
                    </a:lnL>
                    <a:lnR>
                      <a:noFill/>
                    </a:lnR>
                    <a:lnT>
                      <a:noFill/>
                    </a:lnT>
                    <a:lnB>
                      <a:noFill/>
                    </a:lnB>
                    <a:noFill/>
                  </a:tcPr>
                </a:tc>
              </a:tr>
              <a:tr h="242878">
                <a:tc>
                  <a:txBody>
                    <a:bodyPr/>
                    <a:lstStyle/>
                    <a:p>
                      <a:pPr algn="l" fontAlgn="b"/>
                      <a:r>
                        <a:rPr lang="es-MX" sz="1100" b="0" i="0" u="none" strike="noStrike" dirty="0">
                          <a:solidFill>
                            <a:srgbClr val="000000"/>
                          </a:solidFill>
                          <a:effectLst/>
                          <a:latin typeface="Arial"/>
                        </a:rPr>
                        <a:t>La corrupción</a:t>
                      </a:r>
                    </a:p>
                  </a:txBody>
                  <a:tcPr marL="90000" marR="90000" marT="18000" marB="18000" anchor="ctr">
                    <a:lnL>
                      <a:noFill/>
                    </a:lnL>
                    <a:lnR>
                      <a:noFill/>
                    </a:lnR>
                    <a:lnT>
                      <a:noFill/>
                    </a:lnT>
                    <a:lnB>
                      <a:noFill/>
                    </a:lnB>
                    <a:solidFill>
                      <a:srgbClr val="FFFF99"/>
                    </a:solidFill>
                  </a:tcPr>
                </a:tc>
                <a:tc>
                  <a:txBody>
                    <a:bodyPr/>
                    <a:lstStyle/>
                    <a:p>
                      <a:pPr algn="ctr" fontAlgn="b"/>
                      <a:r>
                        <a:rPr lang="es-MX" sz="1100" b="0" i="0" u="none" strike="noStrike" dirty="0">
                          <a:solidFill>
                            <a:srgbClr val="000000"/>
                          </a:solidFill>
                          <a:effectLst/>
                          <a:latin typeface="Arial"/>
                        </a:rPr>
                        <a:t>8%</a:t>
                      </a:r>
                    </a:p>
                  </a:txBody>
                  <a:tcPr marL="90000" marR="90000" marT="18000" marB="18000" anchor="ctr">
                    <a:lnL>
                      <a:noFill/>
                    </a:lnL>
                    <a:lnR>
                      <a:noFill/>
                    </a:lnR>
                    <a:lnT>
                      <a:noFill/>
                    </a:lnT>
                    <a:lnB>
                      <a:noFill/>
                    </a:lnB>
                    <a:solidFill>
                      <a:srgbClr val="FFFF99"/>
                    </a:solidFill>
                  </a:tcPr>
                </a:tc>
              </a:tr>
              <a:tr h="242878">
                <a:tc>
                  <a:txBody>
                    <a:bodyPr/>
                    <a:lstStyle/>
                    <a:p>
                      <a:pPr algn="l" fontAlgn="b"/>
                      <a:r>
                        <a:rPr lang="es-MX" sz="1100" b="0" i="0" u="none" strike="noStrike" dirty="0">
                          <a:solidFill>
                            <a:srgbClr val="000000"/>
                          </a:solidFill>
                          <a:effectLst/>
                          <a:latin typeface="Arial"/>
                        </a:rPr>
                        <a:t>Desempleo</a:t>
                      </a:r>
                    </a:p>
                  </a:txBody>
                  <a:tcPr marL="90000" marR="90000" marT="18000" marB="18000" anchor="ctr">
                    <a:lnL>
                      <a:noFill/>
                    </a:lnL>
                    <a:lnR>
                      <a:noFill/>
                    </a:lnR>
                    <a:lnT>
                      <a:noFill/>
                    </a:lnT>
                    <a:lnB>
                      <a:noFill/>
                    </a:lnB>
                    <a:noFill/>
                  </a:tcPr>
                </a:tc>
                <a:tc>
                  <a:txBody>
                    <a:bodyPr/>
                    <a:lstStyle/>
                    <a:p>
                      <a:pPr algn="ctr" fontAlgn="b"/>
                      <a:r>
                        <a:rPr lang="es-MX" sz="1100" b="0" i="0" u="none" strike="noStrike" dirty="0">
                          <a:solidFill>
                            <a:srgbClr val="000000"/>
                          </a:solidFill>
                          <a:effectLst/>
                          <a:latin typeface="Arial"/>
                        </a:rPr>
                        <a:t>8%</a:t>
                      </a:r>
                    </a:p>
                  </a:txBody>
                  <a:tcPr marL="90000" marR="90000" marT="18000" marB="18000" anchor="ctr">
                    <a:lnL>
                      <a:noFill/>
                    </a:lnL>
                    <a:lnR>
                      <a:noFill/>
                    </a:lnR>
                    <a:lnT>
                      <a:noFill/>
                    </a:lnT>
                    <a:lnB>
                      <a:noFill/>
                    </a:lnB>
                    <a:noFill/>
                  </a:tcPr>
                </a:tc>
              </a:tr>
              <a:tr h="242878">
                <a:tc>
                  <a:txBody>
                    <a:bodyPr/>
                    <a:lstStyle/>
                    <a:p>
                      <a:pPr algn="l" fontAlgn="b"/>
                      <a:r>
                        <a:rPr lang="es-MX" sz="1100" b="0" i="0" u="none" strike="noStrike" dirty="0">
                          <a:solidFill>
                            <a:srgbClr val="000000"/>
                          </a:solidFill>
                          <a:effectLst/>
                          <a:latin typeface="Arial"/>
                        </a:rPr>
                        <a:t>Educación </a:t>
                      </a:r>
                    </a:p>
                  </a:txBody>
                  <a:tcPr marL="90000" marR="90000" marT="18000" marB="18000" anchor="ctr">
                    <a:lnL>
                      <a:noFill/>
                    </a:lnL>
                    <a:lnR>
                      <a:noFill/>
                    </a:lnR>
                    <a:lnT>
                      <a:noFill/>
                    </a:lnT>
                    <a:lnB>
                      <a:noFill/>
                    </a:lnB>
                    <a:solidFill>
                      <a:srgbClr val="FFFF99"/>
                    </a:solidFill>
                  </a:tcPr>
                </a:tc>
                <a:tc>
                  <a:txBody>
                    <a:bodyPr/>
                    <a:lstStyle/>
                    <a:p>
                      <a:pPr algn="ctr" fontAlgn="b"/>
                      <a:r>
                        <a:rPr lang="es-MX" sz="1100" b="0" i="0" u="none" strike="noStrike" dirty="0">
                          <a:solidFill>
                            <a:srgbClr val="000000"/>
                          </a:solidFill>
                          <a:effectLst/>
                          <a:latin typeface="Arial"/>
                        </a:rPr>
                        <a:t>8%</a:t>
                      </a:r>
                    </a:p>
                  </a:txBody>
                  <a:tcPr marL="90000" marR="90000" marT="18000" marB="18000" anchor="ctr">
                    <a:lnL>
                      <a:noFill/>
                    </a:lnL>
                    <a:lnR>
                      <a:noFill/>
                    </a:lnR>
                    <a:lnT>
                      <a:noFill/>
                    </a:lnT>
                    <a:lnB>
                      <a:noFill/>
                    </a:lnB>
                    <a:solidFill>
                      <a:srgbClr val="FFFF99"/>
                    </a:solidFill>
                  </a:tcPr>
                </a:tc>
              </a:tr>
              <a:tr h="400005">
                <a:tc>
                  <a:txBody>
                    <a:bodyPr/>
                    <a:lstStyle/>
                    <a:p>
                      <a:pPr algn="l" fontAlgn="b"/>
                      <a:r>
                        <a:rPr lang="es-MX" sz="1100" b="0" i="0" u="none" strike="noStrike" dirty="0">
                          <a:solidFill>
                            <a:srgbClr val="000000"/>
                          </a:solidFill>
                          <a:effectLst/>
                          <a:latin typeface="Arial"/>
                        </a:rPr>
                        <a:t>Falta de progreso del estado</a:t>
                      </a:r>
                    </a:p>
                  </a:txBody>
                  <a:tcPr marL="90000" marR="90000" marT="18000" marB="18000" anchor="ctr">
                    <a:lnL>
                      <a:noFill/>
                    </a:lnL>
                    <a:lnR>
                      <a:noFill/>
                    </a:lnR>
                    <a:lnT>
                      <a:noFill/>
                    </a:lnT>
                    <a:lnB>
                      <a:noFill/>
                    </a:lnB>
                    <a:noFill/>
                  </a:tcPr>
                </a:tc>
                <a:tc>
                  <a:txBody>
                    <a:bodyPr/>
                    <a:lstStyle/>
                    <a:p>
                      <a:pPr algn="ctr" fontAlgn="b"/>
                      <a:r>
                        <a:rPr lang="es-MX" sz="1100" b="0" i="0" u="none" strike="noStrike" dirty="0">
                          <a:solidFill>
                            <a:srgbClr val="000000"/>
                          </a:solidFill>
                          <a:effectLst/>
                          <a:latin typeface="Arial"/>
                        </a:rPr>
                        <a:t>8%</a:t>
                      </a:r>
                    </a:p>
                  </a:txBody>
                  <a:tcPr marL="90000" marR="90000" marT="18000" marB="18000" anchor="ctr">
                    <a:lnL>
                      <a:noFill/>
                    </a:lnL>
                    <a:lnR>
                      <a:noFill/>
                    </a:lnR>
                    <a:lnT>
                      <a:noFill/>
                    </a:lnT>
                    <a:lnB>
                      <a:noFill/>
                    </a:lnB>
                    <a:noFill/>
                  </a:tcPr>
                </a:tc>
              </a:tr>
              <a:tr h="242878">
                <a:tc>
                  <a:txBody>
                    <a:bodyPr/>
                    <a:lstStyle/>
                    <a:p>
                      <a:pPr algn="l" fontAlgn="b"/>
                      <a:r>
                        <a:rPr lang="es-MX" sz="1100" b="0" i="0" u="none" strike="noStrike" dirty="0">
                          <a:solidFill>
                            <a:srgbClr val="000000"/>
                          </a:solidFill>
                          <a:effectLst/>
                          <a:latin typeface="Arial"/>
                        </a:rPr>
                        <a:t>Gobierno dividido</a:t>
                      </a:r>
                    </a:p>
                  </a:txBody>
                  <a:tcPr marL="90000" marR="90000" marT="18000" marB="18000" anchor="ctr">
                    <a:lnL>
                      <a:noFill/>
                    </a:lnL>
                    <a:lnR>
                      <a:noFill/>
                    </a:lnR>
                    <a:lnT>
                      <a:noFill/>
                    </a:lnT>
                    <a:lnB>
                      <a:noFill/>
                    </a:lnB>
                    <a:solidFill>
                      <a:srgbClr val="FFFF99"/>
                    </a:solidFill>
                  </a:tcPr>
                </a:tc>
                <a:tc>
                  <a:txBody>
                    <a:bodyPr/>
                    <a:lstStyle/>
                    <a:p>
                      <a:pPr algn="ctr" fontAlgn="b"/>
                      <a:r>
                        <a:rPr lang="es-MX" sz="1100" b="0" i="0" u="none" strike="noStrike" dirty="0">
                          <a:solidFill>
                            <a:srgbClr val="000000"/>
                          </a:solidFill>
                          <a:effectLst/>
                          <a:latin typeface="Arial"/>
                        </a:rPr>
                        <a:t>8%</a:t>
                      </a:r>
                    </a:p>
                  </a:txBody>
                  <a:tcPr marL="90000" marR="90000" marT="18000" marB="18000" anchor="ctr">
                    <a:lnL>
                      <a:noFill/>
                    </a:lnL>
                    <a:lnR>
                      <a:noFill/>
                    </a:lnR>
                    <a:lnT>
                      <a:noFill/>
                    </a:lnT>
                    <a:lnB>
                      <a:noFill/>
                    </a:lnB>
                    <a:solidFill>
                      <a:srgbClr val="FFFF99"/>
                    </a:solidFill>
                  </a:tcPr>
                </a:tc>
              </a:tr>
              <a:tr h="242878">
                <a:tc>
                  <a:txBody>
                    <a:bodyPr/>
                    <a:lstStyle/>
                    <a:p>
                      <a:pPr algn="l" fontAlgn="b"/>
                      <a:r>
                        <a:rPr lang="es-MX" sz="1100" b="0" i="0" u="none" strike="noStrike" dirty="0">
                          <a:solidFill>
                            <a:srgbClr val="000000"/>
                          </a:solidFill>
                          <a:effectLst/>
                          <a:latin typeface="Arial"/>
                        </a:rPr>
                        <a:t>Impunidad</a:t>
                      </a:r>
                    </a:p>
                  </a:txBody>
                  <a:tcPr marL="90000" marR="90000" marT="18000" marB="18000" anchor="ctr">
                    <a:lnL>
                      <a:noFill/>
                    </a:lnL>
                    <a:lnR>
                      <a:noFill/>
                    </a:lnR>
                    <a:lnT>
                      <a:noFill/>
                    </a:lnT>
                    <a:lnB>
                      <a:noFill/>
                    </a:lnB>
                    <a:noFill/>
                  </a:tcPr>
                </a:tc>
                <a:tc>
                  <a:txBody>
                    <a:bodyPr/>
                    <a:lstStyle/>
                    <a:p>
                      <a:pPr algn="ctr" fontAlgn="b"/>
                      <a:r>
                        <a:rPr lang="es-MX" sz="1100" b="0" i="0" u="none" strike="noStrike" dirty="0">
                          <a:solidFill>
                            <a:srgbClr val="000000"/>
                          </a:solidFill>
                          <a:effectLst/>
                          <a:latin typeface="Arial"/>
                        </a:rPr>
                        <a:t>8%</a:t>
                      </a:r>
                    </a:p>
                  </a:txBody>
                  <a:tcPr marL="90000" marR="90000" marT="18000" marB="18000" anchor="ctr">
                    <a:lnL>
                      <a:noFill/>
                    </a:lnL>
                    <a:lnR>
                      <a:noFill/>
                    </a:lnR>
                    <a:lnT>
                      <a:noFill/>
                    </a:lnT>
                    <a:lnB>
                      <a:noFill/>
                    </a:lnB>
                    <a:noFill/>
                  </a:tcPr>
                </a:tc>
              </a:tr>
              <a:tr h="442820">
                <a:tc>
                  <a:txBody>
                    <a:bodyPr/>
                    <a:lstStyle/>
                    <a:p>
                      <a:pPr algn="l" fontAlgn="b"/>
                      <a:r>
                        <a:rPr lang="es-MX" sz="1100" b="0" i="0" u="none" strike="noStrike" dirty="0">
                          <a:solidFill>
                            <a:srgbClr val="000000"/>
                          </a:solidFill>
                          <a:effectLst/>
                          <a:latin typeface="Arial"/>
                        </a:rPr>
                        <a:t>No cumplir promesas de campaña</a:t>
                      </a:r>
                    </a:p>
                  </a:txBody>
                  <a:tcPr marL="90000" marR="90000" marT="18000" marB="18000" anchor="ctr">
                    <a:lnL>
                      <a:noFill/>
                    </a:lnL>
                    <a:lnR>
                      <a:noFill/>
                    </a:lnR>
                    <a:lnT>
                      <a:noFill/>
                    </a:lnT>
                    <a:lnB>
                      <a:noFill/>
                    </a:lnB>
                    <a:solidFill>
                      <a:srgbClr val="FFFF99"/>
                    </a:solidFill>
                  </a:tcPr>
                </a:tc>
                <a:tc>
                  <a:txBody>
                    <a:bodyPr/>
                    <a:lstStyle/>
                    <a:p>
                      <a:pPr algn="ctr" fontAlgn="b"/>
                      <a:r>
                        <a:rPr lang="es-MX" sz="1100" b="0" i="0" u="none" strike="noStrike" dirty="0">
                          <a:solidFill>
                            <a:srgbClr val="000000"/>
                          </a:solidFill>
                          <a:effectLst/>
                          <a:latin typeface="Arial"/>
                        </a:rPr>
                        <a:t>8%</a:t>
                      </a:r>
                    </a:p>
                  </a:txBody>
                  <a:tcPr marL="90000" marR="90000" marT="18000" marB="18000" anchor="ctr">
                    <a:lnL>
                      <a:noFill/>
                    </a:lnL>
                    <a:lnR>
                      <a:noFill/>
                    </a:lnR>
                    <a:lnT>
                      <a:noFill/>
                    </a:lnT>
                    <a:lnB>
                      <a:noFill/>
                    </a:lnB>
                    <a:solidFill>
                      <a:srgbClr val="FFFF99"/>
                    </a:solidFill>
                  </a:tcPr>
                </a:tc>
              </a:tr>
              <a:tr h="400005">
                <a:tc>
                  <a:txBody>
                    <a:bodyPr/>
                    <a:lstStyle/>
                    <a:p>
                      <a:pPr algn="l" fontAlgn="b"/>
                      <a:r>
                        <a:rPr lang="es-MX" sz="1100" b="0" i="0" u="none" strike="noStrike" dirty="0">
                          <a:solidFill>
                            <a:srgbClr val="000000"/>
                          </a:solidFill>
                          <a:effectLst/>
                          <a:latin typeface="Arial"/>
                        </a:rPr>
                        <a:t>Mal uso de los recursos del estado</a:t>
                      </a:r>
                    </a:p>
                  </a:txBody>
                  <a:tcPr marL="90000" marR="90000" marT="18000" marB="18000" anchor="ctr">
                    <a:lnL>
                      <a:noFill/>
                    </a:lnL>
                    <a:lnR>
                      <a:noFill/>
                    </a:lnR>
                    <a:lnT>
                      <a:noFill/>
                    </a:lnT>
                    <a:lnB>
                      <a:noFill/>
                    </a:lnB>
                    <a:noFill/>
                  </a:tcPr>
                </a:tc>
                <a:tc>
                  <a:txBody>
                    <a:bodyPr/>
                    <a:lstStyle/>
                    <a:p>
                      <a:pPr algn="ctr" fontAlgn="b"/>
                      <a:r>
                        <a:rPr lang="es-MX" sz="1100" b="0" i="0" u="none" strike="noStrike" dirty="0">
                          <a:solidFill>
                            <a:srgbClr val="000000"/>
                          </a:solidFill>
                          <a:effectLst/>
                          <a:latin typeface="Arial"/>
                        </a:rPr>
                        <a:t>8%</a:t>
                      </a:r>
                    </a:p>
                  </a:txBody>
                  <a:tcPr marL="90000" marR="90000" marT="18000" marB="18000" anchor="ctr">
                    <a:lnL>
                      <a:noFill/>
                    </a:lnL>
                    <a:lnR>
                      <a:noFill/>
                    </a:lnR>
                    <a:lnT>
                      <a:noFill/>
                    </a:lnT>
                    <a:lnB>
                      <a:noFill/>
                    </a:lnB>
                    <a:noFill/>
                  </a:tcPr>
                </a:tc>
              </a:tr>
              <a:tr h="442820">
                <a:tc>
                  <a:txBody>
                    <a:bodyPr/>
                    <a:lstStyle/>
                    <a:p>
                      <a:pPr algn="l" fontAlgn="b"/>
                      <a:r>
                        <a:rPr lang="es-MX" sz="1100" b="0" i="0" u="none" strike="noStrike" dirty="0">
                          <a:solidFill>
                            <a:srgbClr val="000000"/>
                          </a:solidFill>
                          <a:effectLst/>
                          <a:latin typeface="Arial"/>
                        </a:rPr>
                        <a:t>No baso su </a:t>
                      </a:r>
                      <a:r>
                        <a:rPr lang="es-MX" sz="1100" b="0" i="0" u="none" strike="noStrike" dirty="0" smtClean="0">
                          <a:solidFill>
                            <a:srgbClr val="000000"/>
                          </a:solidFill>
                          <a:effectLst/>
                          <a:latin typeface="Arial"/>
                        </a:rPr>
                        <a:t>política </a:t>
                      </a:r>
                      <a:r>
                        <a:rPr lang="es-MX" sz="1100" b="0" i="0" u="none" strike="noStrike" dirty="0">
                          <a:solidFill>
                            <a:srgbClr val="000000"/>
                          </a:solidFill>
                          <a:effectLst/>
                          <a:latin typeface="Arial"/>
                        </a:rPr>
                        <a:t>en las necesidades del estado</a:t>
                      </a:r>
                    </a:p>
                  </a:txBody>
                  <a:tcPr marL="90000" marR="90000" marT="18000" marB="18000" anchor="ctr">
                    <a:lnL>
                      <a:noFill/>
                    </a:lnL>
                    <a:lnR>
                      <a:noFill/>
                    </a:lnR>
                    <a:lnT>
                      <a:noFill/>
                    </a:lnT>
                    <a:lnB>
                      <a:noFill/>
                    </a:lnB>
                    <a:solidFill>
                      <a:srgbClr val="FFFF99"/>
                    </a:solidFill>
                  </a:tcPr>
                </a:tc>
                <a:tc>
                  <a:txBody>
                    <a:bodyPr/>
                    <a:lstStyle/>
                    <a:p>
                      <a:pPr algn="ctr" fontAlgn="b"/>
                      <a:r>
                        <a:rPr lang="es-MX" sz="1100" b="0" i="0" u="none" strike="noStrike" dirty="0">
                          <a:solidFill>
                            <a:srgbClr val="000000"/>
                          </a:solidFill>
                          <a:effectLst/>
                          <a:latin typeface="Arial"/>
                        </a:rPr>
                        <a:t>8%</a:t>
                      </a:r>
                    </a:p>
                  </a:txBody>
                  <a:tcPr marL="90000" marR="90000" marT="18000" marB="18000" anchor="ctr">
                    <a:lnL>
                      <a:noFill/>
                    </a:lnL>
                    <a:lnR>
                      <a:noFill/>
                    </a:lnR>
                    <a:lnT>
                      <a:noFill/>
                    </a:lnT>
                    <a:lnB>
                      <a:noFill/>
                    </a:lnB>
                    <a:solidFill>
                      <a:srgbClr val="FFFF99"/>
                    </a:solidFill>
                  </a:tcPr>
                </a:tc>
              </a:tr>
              <a:tr h="251129">
                <a:tc>
                  <a:txBody>
                    <a:bodyPr/>
                    <a:lstStyle/>
                    <a:p>
                      <a:pPr algn="l" fontAlgn="b"/>
                      <a:r>
                        <a:rPr lang="es-MX" sz="1100" b="0" i="0" u="none" strike="noStrike" dirty="0">
                          <a:solidFill>
                            <a:srgbClr val="000000"/>
                          </a:solidFill>
                          <a:effectLst/>
                          <a:latin typeface="Arial"/>
                        </a:rPr>
                        <a:t>Violencia</a:t>
                      </a:r>
                    </a:p>
                  </a:txBody>
                  <a:tcPr marL="90000" marR="90000" marT="18000" marB="18000" anchor="ctr">
                    <a:lnL>
                      <a:noFill/>
                    </a:lnL>
                    <a:lnR>
                      <a:noFill/>
                    </a:lnR>
                    <a:lnT>
                      <a:noFill/>
                    </a:lnT>
                    <a:lnB>
                      <a:noFill/>
                    </a:lnB>
                    <a:noFill/>
                  </a:tcPr>
                </a:tc>
                <a:tc>
                  <a:txBody>
                    <a:bodyPr/>
                    <a:lstStyle/>
                    <a:p>
                      <a:pPr algn="ctr" fontAlgn="b"/>
                      <a:r>
                        <a:rPr lang="es-MX" sz="1100" b="0" i="0" u="none" strike="noStrike" dirty="0">
                          <a:solidFill>
                            <a:srgbClr val="000000"/>
                          </a:solidFill>
                          <a:effectLst/>
                          <a:latin typeface="Arial"/>
                        </a:rPr>
                        <a:t>8%</a:t>
                      </a:r>
                    </a:p>
                  </a:txBody>
                  <a:tcPr marL="90000" marR="90000" marT="18000" marB="18000" anchor="ctr">
                    <a:lnL>
                      <a:noFill/>
                    </a:lnL>
                    <a:lnR>
                      <a:noFill/>
                    </a:lnR>
                    <a:lnT>
                      <a:noFill/>
                    </a:lnT>
                    <a:lnB>
                      <a:noFill/>
                    </a:lnB>
                    <a:noFill/>
                  </a:tcPr>
                </a:tc>
              </a:tr>
              <a:tr h="308651">
                <a:tc>
                  <a:txBody>
                    <a:bodyPr/>
                    <a:lstStyle/>
                    <a:p>
                      <a:pPr algn="l" fontAlgn="b"/>
                      <a:r>
                        <a:rPr lang="es-MX" sz="1100" b="0" i="0" u="none" strike="noStrike" dirty="0">
                          <a:solidFill>
                            <a:srgbClr val="000000"/>
                          </a:solidFill>
                          <a:effectLst/>
                          <a:latin typeface="Arial"/>
                        </a:rPr>
                        <a:t>Transparencia</a:t>
                      </a:r>
                    </a:p>
                  </a:txBody>
                  <a:tcPr marL="90000" marR="90000" marT="18000" marB="18000" anchor="ctr">
                    <a:lnL>
                      <a:noFill/>
                    </a:lnL>
                    <a:lnR>
                      <a:noFill/>
                    </a:lnR>
                    <a:lnT>
                      <a:noFill/>
                    </a:lnT>
                    <a:lnB w="12700" cap="flat" cmpd="sng" algn="ctr">
                      <a:solidFill>
                        <a:schemeClr val="tx1">
                          <a:lumMod val="50000"/>
                        </a:schemeClr>
                      </a:solidFill>
                      <a:prstDash val="solid"/>
                      <a:round/>
                      <a:headEnd type="none" w="med" len="med"/>
                      <a:tailEnd type="none" w="med" len="med"/>
                    </a:lnB>
                    <a:solidFill>
                      <a:srgbClr val="FFFF99"/>
                    </a:solidFill>
                  </a:tcPr>
                </a:tc>
                <a:tc>
                  <a:txBody>
                    <a:bodyPr/>
                    <a:lstStyle/>
                    <a:p>
                      <a:pPr algn="ctr" fontAlgn="b"/>
                      <a:r>
                        <a:rPr lang="es-MX" sz="1100" b="0" i="0" u="none" strike="noStrike" dirty="0">
                          <a:solidFill>
                            <a:srgbClr val="000000"/>
                          </a:solidFill>
                          <a:effectLst/>
                          <a:latin typeface="Arial"/>
                        </a:rPr>
                        <a:t>8%</a:t>
                      </a:r>
                    </a:p>
                  </a:txBody>
                  <a:tcPr marL="90000" marR="90000" marT="18000" marB="18000" anchor="ctr">
                    <a:lnL>
                      <a:noFill/>
                    </a:lnL>
                    <a:lnR>
                      <a:noFill/>
                    </a:lnR>
                    <a:lnT>
                      <a:noFill/>
                    </a:lnT>
                    <a:lnB w="12700" cap="flat" cmpd="sng" algn="ctr">
                      <a:solidFill>
                        <a:schemeClr val="tx1">
                          <a:lumMod val="50000"/>
                        </a:schemeClr>
                      </a:solidFill>
                      <a:prstDash val="solid"/>
                      <a:round/>
                      <a:headEnd type="none" w="med" len="med"/>
                      <a:tailEnd type="none" w="med" len="med"/>
                    </a:lnB>
                    <a:solidFill>
                      <a:srgbClr val="FFFF99"/>
                    </a:solidFill>
                  </a:tcPr>
                </a:tc>
              </a:tr>
            </a:tbl>
          </a:graphicData>
        </a:graphic>
      </p:graphicFrame>
      <p:sp>
        <p:nvSpPr>
          <p:cNvPr id="12" name="Rectángulo 11"/>
          <p:cNvSpPr/>
          <p:nvPr/>
        </p:nvSpPr>
        <p:spPr>
          <a:xfrm>
            <a:off x="179512" y="89674"/>
            <a:ext cx="1718099" cy="338554"/>
          </a:xfrm>
          <a:prstGeom prst="rect">
            <a:avLst/>
          </a:prstGeom>
        </p:spPr>
        <p:txBody>
          <a:bodyPr wrap="none">
            <a:spAutoFit/>
          </a:bodyPr>
          <a:lstStyle/>
          <a:p>
            <a:r>
              <a:rPr lang="es-MX" sz="1600" dirty="0" smtClean="0">
                <a:solidFill>
                  <a:schemeClr val="tx1">
                    <a:lumMod val="65000"/>
                  </a:schemeClr>
                </a:solidFill>
                <a:latin typeface="Franklin Gothic Demi Cond" panose="020B0706030402020204" pitchFamily="34" charset="0"/>
              </a:rPr>
              <a:t>Temas coyunturales</a:t>
            </a:r>
            <a:endParaRPr lang="es-MX" sz="1600" dirty="0">
              <a:solidFill>
                <a:schemeClr val="tx1">
                  <a:lumMod val="65000"/>
                </a:schemeClr>
              </a:solidFill>
              <a:latin typeface="Franklin Gothic Demi Cond" panose="020B0706030402020204" pitchFamily="34" charset="0"/>
            </a:endParaRPr>
          </a:p>
        </p:txBody>
      </p:sp>
      <p:sp>
        <p:nvSpPr>
          <p:cNvPr id="13" name="Rectángulo redondeado 12">
            <a:hlinkClick r:id="rId3" action="ppaction://hlinksldjump"/>
          </p:cNvPr>
          <p:cNvSpPr/>
          <p:nvPr/>
        </p:nvSpPr>
        <p:spPr bwMode="auto">
          <a:xfrm>
            <a:off x="4051548" y="6381328"/>
            <a:ext cx="1112912" cy="346175"/>
          </a:xfrm>
          <a:prstGeom prst="roundRect">
            <a:avLst/>
          </a:prstGeom>
          <a:solidFill>
            <a:srgbClr val="C000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s-MX" sz="1400" b="1" i="0" u="none" strike="noStrike" cap="none" normalizeH="0" baseline="0" dirty="0" smtClean="0">
                <a:ln>
                  <a:noFill/>
                </a:ln>
                <a:solidFill>
                  <a:schemeClr val="tx1"/>
                </a:solidFill>
                <a:effectLst/>
                <a:latin typeface="Arial Narrow" panose="020B0606020202030204" pitchFamily="34" charset="0"/>
              </a:rPr>
              <a:t>Regresar</a:t>
            </a:r>
          </a:p>
        </p:txBody>
      </p:sp>
    </p:spTree>
    <p:extLst>
      <p:ext uri="{BB962C8B-B14F-4D97-AF65-F5344CB8AC3E}">
        <p14:creationId xmlns:p14="http://schemas.microsoft.com/office/powerpoint/2010/main" val="1228766982"/>
      </p:ext>
    </p:extLst>
  </p:cSld>
  <p:clrMapOvr>
    <a:masterClrMapping/>
  </p:clrMapOvr>
  <p:transition>
    <p:randomBa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a:t>Evaluación de funcionarios</a:t>
            </a:r>
          </a:p>
        </p:txBody>
      </p:sp>
      <p:sp>
        <p:nvSpPr>
          <p:cNvPr id="4" name="3 Marcador de número de diapositiva"/>
          <p:cNvSpPr>
            <a:spLocks noGrp="1"/>
          </p:cNvSpPr>
          <p:nvPr>
            <p:ph type="sldNum" sz="quarter" idx="10"/>
          </p:nvPr>
        </p:nvSpPr>
        <p:spPr/>
        <p:txBody>
          <a:bodyPr/>
          <a:lstStyle/>
          <a:p>
            <a:pPr>
              <a:defRPr/>
            </a:pPr>
            <a:fld id="{0D534D2B-3B87-48F5-9D26-805FA5575DED}" type="slidenum">
              <a:rPr lang="es-ES" smtClean="0"/>
              <a:pPr>
                <a:defRPr/>
              </a:pPr>
              <a:t>49</a:t>
            </a:fld>
            <a:endParaRPr lang="es-ES" dirty="0"/>
          </a:p>
        </p:txBody>
      </p:sp>
      <p:sp>
        <p:nvSpPr>
          <p:cNvPr id="5" name="4 CuadroTexto"/>
          <p:cNvSpPr txBox="1"/>
          <p:nvPr/>
        </p:nvSpPr>
        <p:spPr>
          <a:xfrm>
            <a:off x="899592" y="764704"/>
            <a:ext cx="7560840" cy="646331"/>
          </a:xfrm>
          <a:prstGeom prst="rect">
            <a:avLst/>
          </a:prstGeom>
          <a:noFill/>
        </p:spPr>
        <p:txBody>
          <a:bodyPr wrap="square" rtlCol="0">
            <a:spAutoFit/>
          </a:bodyPr>
          <a:lstStyle/>
          <a:p>
            <a:pPr algn="ctr"/>
            <a:r>
              <a:rPr lang="es-MX" sz="1200" b="1" dirty="0"/>
              <a:t>En una escala de 1 al 10, donde 1 es pésimo y 10 es excelente, ¿cómo califica lo que al momento han realizado en su gestión los siguientes funcionarios públicos?</a:t>
            </a:r>
            <a:r>
              <a:rPr lang="es-MX" sz="1200" dirty="0"/>
              <a:t> </a:t>
            </a:r>
            <a:endParaRPr lang="es-MX" sz="1200" dirty="0" smtClean="0"/>
          </a:p>
          <a:p>
            <a:pPr algn="ctr"/>
            <a:r>
              <a:rPr lang="es-MX" sz="1100" dirty="0" smtClean="0"/>
              <a:t>(% de cada grupo de entrevistados)</a:t>
            </a:r>
            <a:endParaRPr lang="es-MX" sz="1100" dirty="0"/>
          </a:p>
        </p:txBody>
      </p:sp>
      <p:graphicFrame>
        <p:nvGraphicFramePr>
          <p:cNvPr id="7" name="6 Tabla"/>
          <p:cNvGraphicFramePr>
            <a:graphicFrameLocks noGrp="1"/>
          </p:cNvGraphicFramePr>
          <p:nvPr>
            <p:extLst>
              <p:ext uri="{D42A27DB-BD31-4B8C-83A1-F6EECF244321}">
                <p14:modId xmlns:p14="http://schemas.microsoft.com/office/powerpoint/2010/main" val="1553384318"/>
              </p:ext>
            </p:extLst>
          </p:nvPr>
        </p:nvGraphicFramePr>
        <p:xfrm>
          <a:off x="611560" y="1484784"/>
          <a:ext cx="7920880" cy="2335680"/>
        </p:xfrm>
        <a:graphic>
          <a:graphicData uri="http://schemas.openxmlformats.org/drawingml/2006/table">
            <a:tbl>
              <a:tblPr>
                <a:tableStyleId>{5C22544A-7EE6-4342-B048-85BDC9FD1C3A}</a:tableStyleId>
              </a:tblPr>
              <a:tblGrid>
                <a:gridCol w="1584176"/>
                <a:gridCol w="1584176"/>
                <a:gridCol w="1584176"/>
                <a:gridCol w="1584176"/>
                <a:gridCol w="1584176"/>
              </a:tblGrid>
              <a:tr h="631705">
                <a:tc>
                  <a:txBody>
                    <a:bodyPr/>
                    <a:lstStyle/>
                    <a:p>
                      <a:pPr algn="ctr" fontAlgn="b"/>
                      <a:r>
                        <a:rPr lang="es-MX" sz="1100" b="1" i="0" u="none" strike="noStrike" dirty="0" smtClean="0">
                          <a:solidFill>
                            <a:schemeClr val="tx1"/>
                          </a:solidFill>
                          <a:effectLst/>
                          <a:latin typeface="+mj-lt"/>
                        </a:rPr>
                        <a:t>Tipo de</a:t>
                      </a:r>
                      <a:r>
                        <a:rPr lang="es-MX" sz="1100" b="1" i="0" u="none" strike="noStrike" baseline="0" dirty="0" smtClean="0">
                          <a:solidFill>
                            <a:schemeClr val="tx1"/>
                          </a:solidFill>
                          <a:effectLst/>
                          <a:latin typeface="+mj-lt"/>
                        </a:rPr>
                        <a:t> encuesta</a:t>
                      </a:r>
                      <a:endParaRPr lang="es-MX" sz="1100" b="1" i="0" u="none" strike="noStrike" dirty="0">
                        <a:solidFill>
                          <a:schemeClr val="tx1"/>
                        </a:solidFill>
                        <a:effectLst/>
                        <a:latin typeface="+mj-lt"/>
                      </a:endParaRPr>
                    </a:p>
                  </a:txBody>
                  <a:tcPr marL="90000" marR="90000" marT="18000" marB="18000" anchor="ctr">
                    <a:solidFill>
                      <a:srgbClr val="C00000"/>
                    </a:solidFill>
                  </a:tcPr>
                </a:tc>
                <a:tc>
                  <a:txBody>
                    <a:bodyPr/>
                    <a:lstStyle/>
                    <a:p>
                      <a:pPr algn="ctr" fontAlgn="b"/>
                      <a:r>
                        <a:rPr lang="es-MX" sz="1100" b="1" u="none" strike="noStrike" dirty="0">
                          <a:solidFill>
                            <a:schemeClr val="tx1"/>
                          </a:solidFill>
                          <a:effectLst/>
                          <a:latin typeface="+mj-lt"/>
                        </a:rPr>
                        <a:t>Mario López Valdez, Gobernador de Sinaloa</a:t>
                      </a:r>
                      <a:endParaRPr lang="es-MX" sz="1100" b="1" i="0" u="none" strike="noStrike" dirty="0">
                        <a:solidFill>
                          <a:schemeClr val="tx1"/>
                        </a:solidFill>
                        <a:effectLst/>
                        <a:latin typeface="+mj-lt"/>
                      </a:endParaRPr>
                    </a:p>
                  </a:txBody>
                  <a:tcPr marL="90000" marR="90000" marT="18000" marB="18000" anchor="ctr">
                    <a:solidFill>
                      <a:srgbClr val="C00000"/>
                    </a:solidFill>
                  </a:tcPr>
                </a:tc>
                <a:tc>
                  <a:txBody>
                    <a:bodyPr/>
                    <a:lstStyle/>
                    <a:p>
                      <a:pPr algn="ctr" fontAlgn="b"/>
                      <a:r>
                        <a:rPr lang="es-MX" sz="1100" b="1" u="none" strike="noStrike" dirty="0">
                          <a:solidFill>
                            <a:schemeClr val="tx1"/>
                          </a:solidFill>
                          <a:effectLst/>
                          <a:latin typeface="+mj-lt"/>
                        </a:rPr>
                        <a:t>Gerardo Vargas Landeros, Secretario de Gobierno Estatal</a:t>
                      </a:r>
                      <a:endParaRPr lang="es-MX" sz="1100" b="1" i="0" u="none" strike="noStrike" dirty="0">
                        <a:solidFill>
                          <a:schemeClr val="tx1"/>
                        </a:solidFill>
                        <a:effectLst/>
                        <a:latin typeface="+mj-lt"/>
                      </a:endParaRPr>
                    </a:p>
                  </a:txBody>
                  <a:tcPr marL="90000" marR="90000" marT="18000" marB="18000" anchor="ctr">
                    <a:solidFill>
                      <a:srgbClr val="C00000"/>
                    </a:solidFill>
                  </a:tcPr>
                </a:tc>
                <a:tc>
                  <a:txBody>
                    <a:bodyPr/>
                    <a:lstStyle/>
                    <a:p>
                      <a:pPr algn="ctr" fontAlgn="b"/>
                      <a:r>
                        <a:rPr lang="es-MX" sz="1100" b="1" u="none" strike="noStrike" dirty="0">
                          <a:solidFill>
                            <a:schemeClr val="tx1"/>
                          </a:solidFill>
                          <a:effectLst/>
                          <a:latin typeface="+mj-lt"/>
                        </a:rPr>
                        <a:t>Armando Villarreal, Secretario de Administración del Gobierno Estatal</a:t>
                      </a:r>
                      <a:endParaRPr lang="es-MX" sz="1100" b="1" i="0" u="none" strike="noStrike" dirty="0">
                        <a:solidFill>
                          <a:schemeClr val="tx1"/>
                        </a:solidFill>
                        <a:effectLst/>
                        <a:latin typeface="+mj-lt"/>
                      </a:endParaRPr>
                    </a:p>
                  </a:txBody>
                  <a:tcPr marL="90000" marR="90000" marT="18000" marB="18000" anchor="ctr">
                    <a:solidFill>
                      <a:srgbClr val="C00000"/>
                    </a:solidFill>
                  </a:tcPr>
                </a:tc>
                <a:tc>
                  <a:txBody>
                    <a:bodyPr/>
                    <a:lstStyle/>
                    <a:p>
                      <a:pPr algn="ctr" fontAlgn="b"/>
                      <a:r>
                        <a:rPr lang="es-MX" sz="1100" b="1" u="none" strike="noStrike" dirty="0">
                          <a:solidFill>
                            <a:schemeClr val="tx1"/>
                          </a:solidFill>
                          <a:effectLst/>
                          <a:latin typeface="+mj-lt"/>
                        </a:rPr>
                        <a:t>Enrique Peña Nieto, Presidente de México</a:t>
                      </a:r>
                      <a:endParaRPr lang="es-MX" sz="1100" b="1" i="0" u="none" strike="noStrike" dirty="0">
                        <a:solidFill>
                          <a:schemeClr val="tx1"/>
                        </a:solidFill>
                        <a:effectLst/>
                        <a:latin typeface="+mj-lt"/>
                      </a:endParaRPr>
                    </a:p>
                  </a:txBody>
                  <a:tcPr marL="90000" marR="90000" marT="18000" marB="18000" anchor="ctr">
                    <a:solidFill>
                      <a:srgbClr val="C00000"/>
                    </a:solidFill>
                  </a:tcPr>
                </a:tc>
              </a:tr>
              <a:tr h="182066">
                <a:tc>
                  <a:txBody>
                    <a:bodyPr/>
                    <a:lstStyle/>
                    <a:p>
                      <a:pPr algn="l" fontAlgn="b"/>
                      <a:r>
                        <a:rPr lang="es-MX" sz="1100" b="0" i="0" u="none" strike="noStrike" dirty="0" smtClean="0">
                          <a:solidFill>
                            <a:srgbClr val="000000"/>
                          </a:solidFill>
                          <a:effectLst/>
                          <a:latin typeface="+mj-lt"/>
                        </a:rPr>
                        <a:t>Total</a:t>
                      </a:r>
                      <a:endParaRPr lang="es-MX" sz="1100" b="0" i="0" u="none" strike="noStrike" dirty="0">
                        <a:solidFill>
                          <a:srgbClr val="000000"/>
                        </a:solidFill>
                        <a:effectLst/>
                        <a:latin typeface="+mj-lt"/>
                      </a:endParaRPr>
                    </a:p>
                  </a:txBody>
                  <a:tcPr marL="90000" marR="90000" marT="18000" marB="18000" anchor="ctr">
                    <a:noFill/>
                  </a:tcPr>
                </a:tc>
                <a:tc>
                  <a:txBody>
                    <a:bodyPr/>
                    <a:lstStyle/>
                    <a:p>
                      <a:pPr algn="ctr" fontAlgn="b"/>
                      <a:r>
                        <a:rPr lang="es-MX" sz="1100" b="0" i="0" u="none" strike="noStrike" dirty="0" smtClean="0">
                          <a:solidFill>
                            <a:srgbClr val="000000"/>
                          </a:solidFill>
                          <a:effectLst/>
                          <a:latin typeface="+mj-lt"/>
                        </a:rPr>
                        <a:t>4.8</a:t>
                      </a:r>
                      <a:endParaRPr lang="es-MX" sz="1100" b="0" i="0" u="none" strike="noStrike" dirty="0">
                        <a:solidFill>
                          <a:srgbClr val="000000"/>
                        </a:solidFill>
                        <a:effectLst/>
                        <a:latin typeface="+mj-lt"/>
                      </a:endParaRPr>
                    </a:p>
                  </a:txBody>
                  <a:tcPr marL="90000" marR="90000" marT="18000" marB="18000" anchor="ctr">
                    <a:noFill/>
                  </a:tcPr>
                </a:tc>
                <a:tc>
                  <a:txBody>
                    <a:bodyPr/>
                    <a:lstStyle/>
                    <a:p>
                      <a:pPr algn="ctr" fontAlgn="b"/>
                      <a:r>
                        <a:rPr lang="es-MX" sz="1100" b="0" i="0" u="none" strike="noStrike" dirty="0" smtClean="0">
                          <a:solidFill>
                            <a:srgbClr val="000000"/>
                          </a:solidFill>
                          <a:effectLst/>
                          <a:latin typeface="+mj-lt"/>
                        </a:rPr>
                        <a:t>4.4</a:t>
                      </a:r>
                      <a:endParaRPr lang="es-MX" sz="1100" b="0" i="0" u="none" strike="noStrike" dirty="0">
                        <a:solidFill>
                          <a:srgbClr val="000000"/>
                        </a:solidFill>
                        <a:effectLst/>
                        <a:latin typeface="+mj-lt"/>
                      </a:endParaRPr>
                    </a:p>
                  </a:txBody>
                  <a:tcPr marL="90000" marR="90000" marT="18000" marB="18000" anchor="ctr">
                    <a:noFill/>
                  </a:tcPr>
                </a:tc>
                <a:tc>
                  <a:txBody>
                    <a:bodyPr/>
                    <a:lstStyle/>
                    <a:p>
                      <a:pPr algn="ctr" fontAlgn="b"/>
                      <a:r>
                        <a:rPr lang="es-MX" sz="1100" b="0" i="0" u="none" strike="noStrike" dirty="0" smtClean="0">
                          <a:solidFill>
                            <a:srgbClr val="000000"/>
                          </a:solidFill>
                          <a:effectLst/>
                          <a:latin typeface="+mj-lt"/>
                        </a:rPr>
                        <a:t>4.4</a:t>
                      </a:r>
                      <a:endParaRPr lang="es-MX" sz="1100" b="0" i="0" u="none" strike="noStrike" dirty="0">
                        <a:solidFill>
                          <a:srgbClr val="000000"/>
                        </a:solidFill>
                        <a:effectLst/>
                        <a:latin typeface="+mj-lt"/>
                      </a:endParaRPr>
                    </a:p>
                  </a:txBody>
                  <a:tcPr marL="90000" marR="90000" marT="18000" marB="18000" anchor="ctr">
                    <a:noFill/>
                  </a:tcPr>
                </a:tc>
                <a:tc>
                  <a:txBody>
                    <a:bodyPr/>
                    <a:lstStyle/>
                    <a:p>
                      <a:pPr algn="ctr" fontAlgn="b"/>
                      <a:r>
                        <a:rPr lang="es-MX" sz="1100" b="0" i="0" u="none" strike="noStrike" dirty="0" smtClean="0">
                          <a:solidFill>
                            <a:srgbClr val="000000"/>
                          </a:solidFill>
                          <a:effectLst/>
                          <a:latin typeface="+mj-lt"/>
                        </a:rPr>
                        <a:t>4.6</a:t>
                      </a:r>
                      <a:endParaRPr lang="es-MX" sz="1100" b="0" i="0" u="none" strike="noStrike" dirty="0">
                        <a:solidFill>
                          <a:srgbClr val="000000"/>
                        </a:solidFill>
                        <a:effectLst/>
                        <a:latin typeface="+mj-lt"/>
                      </a:endParaRPr>
                    </a:p>
                  </a:txBody>
                  <a:tcPr marL="90000" marR="90000" marT="18000" marB="18000" anchor="ctr">
                    <a:noFill/>
                  </a:tcPr>
                </a:tc>
              </a:tr>
              <a:tr h="182066">
                <a:tc>
                  <a:txBody>
                    <a:bodyPr/>
                    <a:lstStyle/>
                    <a:p>
                      <a:pPr algn="l" fontAlgn="b"/>
                      <a:r>
                        <a:rPr lang="es-MX" sz="1100" u="none" strike="noStrike" dirty="0">
                          <a:effectLst/>
                          <a:latin typeface="+mj-lt"/>
                        </a:rPr>
                        <a:t>S/D</a:t>
                      </a:r>
                      <a:endParaRPr lang="es-MX" sz="1100" b="0" i="0" u="none" strike="noStrike" dirty="0">
                        <a:solidFill>
                          <a:srgbClr val="000000"/>
                        </a:solidFill>
                        <a:effectLst/>
                        <a:latin typeface="+mj-lt"/>
                      </a:endParaRPr>
                    </a:p>
                  </a:txBody>
                  <a:tcPr marL="90000" marR="90000" marT="18000" marB="18000" anchor="ctr">
                    <a:solidFill>
                      <a:srgbClr val="FFFF99"/>
                    </a:solidFill>
                  </a:tcPr>
                </a:tc>
                <a:tc>
                  <a:txBody>
                    <a:bodyPr/>
                    <a:lstStyle/>
                    <a:p>
                      <a:pPr algn="ctr" fontAlgn="b"/>
                      <a:r>
                        <a:rPr lang="es-MX" sz="1100" u="none" strike="noStrike" dirty="0">
                          <a:effectLst/>
                          <a:latin typeface="+mj-lt"/>
                        </a:rPr>
                        <a:t>4.9</a:t>
                      </a:r>
                      <a:endParaRPr lang="es-MX" sz="1100" b="0" i="0" u="none" strike="noStrike" dirty="0">
                        <a:solidFill>
                          <a:srgbClr val="000000"/>
                        </a:solidFill>
                        <a:effectLst/>
                        <a:latin typeface="+mj-lt"/>
                      </a:endParaRPr>
                    </a:p>
                  </a:txBody>
                  <a:tcPr marL="90000" marR="90000" marT="18000" marB="18000" anchor="ctr">
                    <a:solidFill>
                      <a:srgbClr val="FFFF99"/>
                    </a:solidFill>
                  </a:tcPr>
                </a:tc>
                <a:tc>
                  <a:txBody>
                    <a:bodyPr/>
                    <a:lstStyle/>
                    <a:p>
                      <a:pPr algn="ctr" fontAlgn="b"/>
                      <a:r>
                        <a:rPr lang="es-MX" sz="1100" u="none" strike="noStrike" dirty="0">
                          <a:effectLst/>
                          <a:latin typeface="+mj-lt"/>
                        </a:rPr>
                        <a:t>4.4</a:t>
                      </a:r>
                      <a:endParaRPr lang="es-MX" sz="1100" b="0" i="0" u="none" strike="noStrike" dirty="0">
                        <a:solidFill>
                          <a:srgbClr val="000000"/>
                        </a:solidFill>
                        <a:effectLst/>
                        <a:latin typeface="+mj-lt"/>
                      </a:endParaRPr>
                    </a:p>
                  </a:txBody>
                  <a:tcPr marL="90000" marR="90000" marT="18000" marB="18000" anchor="ctr">
                    <a:solidFill>
                      <a:srgbClr val="FFFF99"/>
                    </a:solidFill>
                  </a:tcPr>
                </a:tc>
                <a:tc>
                  <a:txBody>
                    <a:bodyPr/>
                    <a:lstStyle/>
                    <a:p>
                      <a:pPr algn="ctr" fontAlgn="b"/>
                      <a:r>
                        <a:rPr lang="es-MX" sz="1100" u="none" strike="noStrike" dirty="0">
                          <a:effectLst/>
                          <a:latin typeface="+mj-lt"/>
                        </a:rPr>
                        <a:t>4.4</a:t>
                      </a:r>
                      <a:endParaRPr lang="es-MX" sz="1100" b="0" i="0" u="none" strike="noStrike" dirty="0">
                        <a:solidFill>
                          <a:srgbClr val="000000"/>
                        </a:solidFill>
                        <a:effectLst/>
                        <a:latin typeface="+mj-lt"/>
                      </a:endParaRPr>
                    </a:p>
                  </a:txBody>
                  <a:tcPr marL="90000" marR="90000" marT="18000" marB="18000" anchor="ctr">
                    <a:solidFill>
                      <a:srgbClr val="FFFF99"/>
                    </a:solidFill>
                  </a:tcPr>
                </a:tc>
                <a:tc>
                  <a:txBody>
                    <a:bodyPr/>
                    <a:lstStyle/>
                    <a:p>
                      <a:pPr algn="ctr" fontAlgn="b"/>
                      <a:r>
                        <a:rPr lang="es-MX" sz="1100" u="none" strike="noStrike" dirty="0">
                          <a:effectLst/>
                          <a:latin typeface="+mj-lt"/>
                        </a:rPr>
                        <a:t>4.5</a:t>
                      </a:r>
                      <a:endParaRPr lang="es-MX" sz="1100" b="0" i="0" u="none" strike="noStrike" dirty="0">
                        <a:solidFill>
                          <a:srgbClr val="000000"/>
                        </a:solidFill>
                        <a:effectLst/>
                        <a:latin typeface="+mj-lt"/>
                      </a:endParaRPr>
                    </a:p>
                  </a:txBody>
                  <a:tcPr marL="90000" marR="90000" marT="18000" marB="18000" anchor="ctr">
                    <a:solidFill>
                      <a:srgbClr val="FFFF99"/>
                    </a:solidFill>
                  </a:tcPr>
                </a:tc>
              </a:tr>
              <a:tr h="182066">
                <a:tc>
                  <a:txBody>
                    <a:bodyPr/>
                    <a:lstStyle/>
                    <a:p>
                      <a:pPr algn="l" fontAlgn="b"/>
                      <a:r>
                        <a:rPr lang="es-MX" sz="1100" u="none" strike="noStrike" dirty="0">
                          <a:effectLst/>
                          <a:latin typeface="+mj-lt"/>
                        </a:rPr>
                        <a:t>Empresarios</a:t>
                      </a:r>
                      <a:endParaRPr lang="es-MX" sz="1100" b="0" i="0" u="none" strike="noStrike" dirty="0">
                        <a:solidFill>
                          <a:srgbClr val="000000"/>
                        </a:solidFill>
                        <a:effectLst/>
                        <a:latin typeface="+mj-lt"/>
                      </a:endParaRPr>
                    </a:p>
                  </a:txBody>
                  <a:tcPr marL="90000" marR="90000" marT="18000" marB="18000" anchor="ctr">
                    <a:noFill/>
                  </a:tcPr>
                </a:tc>
                <a:tc>
                  <a:txBody>
                    <a:bodyPr/>
                    <a:lstStyle/>
                    <a:p>
                      <a:pPr algn="ctr" fontAlgn="b"/>
                      <a:r>
                        <a:rPr lang="es-MX" sz="1100" u="none" strike="noStrike" dirty="0">
                          <a:effectLst/>
                          <a:latin typeface="+mj-lt"/>
                        </a:rPr>
                        <a:t>4.7</a:t>
                      </a:r>
                      <a:endParaRPr lang="es-MX" sz="1100" b="0" i="0" u="none" strike="noStrike" dirty="0">
                        <a:solidFill>
                          <a:srgbClr val="000000"/>
                        </a:solidFill>
                        <a:effectLst/>
                        <a:latin typeface="+mj-lt"/>
                      </a:endParaRPr>
                    </a:p>
                  </a:txBody>
                  <a:tcPr marL="90000" marR="90000" marT="18000" marB="18000" anchor="ctr">
                    <a:noFill/>
                  </a:tcPr>
                </a:tc>
                <a:tc>
                  <a:txBody>
                    <a:bodyPr/>
                    <a:lstStyle/>
                    <a:p>
                      <a:pPr algn="ctr" fontAlgn="b"/>
                      <a:r>
                        <a:rPr lang="es-MX" sz="1100" u="none" strike="noStrike" dirty="0">
                          <a:effectLst/>
                          <a:latin typeface="+mj-lt"/>
                        </a:rPr>
                        <a:t>4.7</a:t>
                      </a:r>
                      <a:endParaRPr lang="es-MX" sz="1100" b="0" i="0" u="none" strike="noStrike" dirty="0">
                        <a:solidFill>
                          <a:srgbClr val="000000"/>
                        </a:solidFill>
                        <a:effectLst/>
                        <a:latin typeface="+mj-lt"/>
                      </a:endParaRPr>
                    </a:p>
                  </a:txBody>
                  <a:tcPr marL="90000" marR="90000" marT="18000" marB="18000" anchor="ctr">
                    <a:noFill/>
                  </a:tcPr>
                </a:tc>
                <a:tc>
                  <a:txBody>
                    <a:bodyPr/>
                    <a:lstStyle/>
                    <a:p>
                      <a:pPr algn="ctr" fontAlgn="b"/>
                      <a:r>
                        <a:rPr lang="es-MX" sz="1100" u="none" strike="noStrike" dirty="0">
                          <a:effectLst/>
                          <a:latin typeface="+mj-lt"/>
                        </a:rPr>
                        <a:t>5.2</a:t>
                      </a:r>
                      <a:endParaRPr lang="es-MX" sz="1100" b="0" i="0" u="none" strike="noStrike" dirty="0">
                        <a:solidFill>
                          <a:srgbClr val="000000"/>
                        </a:solidFill>
                        <a:effectLst/>
                        <a:latin typeface="+mj-lt"/>
                      </a:endParaRPr>
                    </a:p>
                  </a:txBody>
                  <a:tcPr marL="90000" marR="90000" marT="18000" marB="18000" anchor="ctr">
                    <a:noFill/>
                  </a:tcPr>
                </a:tc>
                <a:tc>
                  <a:txBody>
                    <a:bodyPr/>
                    <a:lstStyle/>
                    <a:p>
                      <a:pPr algn="ctr" fontAlgn="b"/>
                      <a:r>
                        <a:rPr lang="es-MX" sz="1100" u="none" strike="noStrike" dirty="0">
                          <a:effectLst/>
                          <a:latin typeface="+mj-lt"/>
                        </a:rPr>
                        <a:t>5.2</a:t>
                      </a:r>
                      <a:endParaRPr lang="es-MX" sz="1100" b="0" i="0" u="none" strike="noStrike" dirty="0">
                        <a:solidFill>
                          <a:srgbClr val="000000"/>
                        </a:solidFill>
                        <a:effectLst/>
                        <a:latin typeface="+mj-lt"/>
                      </a:endParaRPr>
                    </a:p>
                  </a:txBody>
                  <a:tcPr marL="90000" marR="90000" marT="18000" marB="18000" anchor="ctr">
                    <a:noFill/>
                  </a:tcPr>
                </a:tc>
              </a:tr>
              <a:tr h="182066">
                <a:tc>
                  <a:txBody>
                    <a:bodyPr/>
                    <a:lstStyle/>
                    <a:p>
                      <a:pPr algn="l" fontAlgn="b"/>
                      <a:r>
                        <a:rPr lang="es-MX" sz="1100" u="none" strike="noStrike" dirty="0">
                          <a:effectLst/>
                          <a:latin typeface="+mj-lt"/>
                        </a:rPr>
                        <a:t>Directivos</a:t>
                      </a:r>
                      <a:endParaRPr lang="es-MX" sz="1100" b="0" i="0" u="none" strike="noStrike" dirty="0">
                        <a:solidFill>
                          <a:srgbClr val="000000"/>
                        </a:solidFill>
                        <a:effectLst/>
                        <a:latin typeface="+mj-lt"/>
                      </a:endParaRPr>
                    </a:p>
                  </a:txBody>
                  <a:tcPr marL="90000" marR="90000" marT="18000" marB="18000" anchor="ctr">
                    <a:solidFill>
                      <a:srgbClr val="FFFF99"/>
                    </a:solidFill>
                  </a:tcPr>
                </a:tc>
                <a:tc>
                  <a:txBody>
                    <a:bodyPr/>
                    <a:lstStyle/>
                    <a:p>
                      <a:pPr algn="ctr" fontAlgn="b"/>
                      <a:r>
                        <a:rPr lang="es-MX" sz="1100" u="none" strike="noStrike" dirty="0">
                          <a:effectLst/>
                          <a:latin typeface="+mj-lt"/>
                        </a:rPr>
                        <a:t>4.7</a:t>
                      </a:r>
                      <a:endParaRPr lang="es-MX" sz="1100" b="0" i="0" u="none" strike="noStrike" dirty="0">
                        <a:solidFill>
                          <a:srgbClr val="000000"/>
                        </a:solidFill>
                        <a:effectLst/>
                        <a:latin typeface="+mj-lt"/>
                      </a:endParaRPr>
                    </a:p>
                  </a:txBody>
                  <a:tcPr marL="90000" marR="90000" marT="18000" marB="18000" anchor="ctr">
                    <a:solidFill>
                      <a:srgbClr val="FFFF99"/>
                    </a:solidFill>
                  </a:tcPr>
                </a:tc>
                <a:tc>
                  <a:txBody>
                    <a:bodyPr/>
                    <a:lstStyle/>
                    <a:p>
                      <a:pPr algn="ctr" fontAlgn="b"/>
                      <a:r>
                        <a:rPr lang="es-MX" sz="1100" u="none" strike="noStrike" dirty="0">
                          <a:effectLst/>
                          <a:latin typeface="+mj-lt"/>
                        </a:rPr>
                        <a:t>3.5</a:t>
                      </a:r>
                      <a:endParaRPr lang="es-MX" sz="1100" b="0" i="0" u="none" strike="noStrike" dirty="0">
                        <a:solidFill>
                          <a:srgbClr val="000000"/>
                        </a:solidFill>
                        <a:effectLst/>
                        <a:latin typeface="+mj-lt"/>
                      </a:endParaRPr>
                    </a:p>
                  </a:txBody>
                  <a:tcPr marL="90000" marR="90000" marT="18000" marB="18000" anchor="ctr">
                    <a:solidFill>
                      <a:srgbClr val="FFFF99"/>
                    </a:solidFill>
                  </a:tcPr>
                </a:tc>
                <a:tc>
                  <a:txBody>
                    <a:bodyPr/>
                    <a:lstStyle/>
                    <a:p>
                      <a:pPr algn="ctr" fontAlgn="b"/>
                      <a:r>
                        <a:rPr lang="es-MX" sz="1100" u="none" strike="noStrike" dirty="0">
                          <a:effectLst/>
                          <a:latin typeface="+mj-lt"/>
                        </a:rPr>
                        <a:t>3.9</a:t>
                      </a:r>
                      <a:endParaRPr lang="es-MX" sz="1100" b="0" i="0" u="none" strike="noStrike" dirty="0">
                        <a:solidFill>
                          <a:srgbClr val="000000"/>
                        </a:solidFill>
                        <a:effectLst/>
                        <a:latin typeface="+mj-lt"/>
                      </a:endParaRPr>
                    </a:p>
                  </a:txBody>
                  <a:tcPr marL="90000" marR="90000" marT="18000" marB="18000" anchor="ctr">
                    <a:solidFill>
                      <a:srgbClr val="FFFF99"/>
                    </a:solidFill>
                  </a:tcPr>
                </a:tc>
                <a:tc>
                  <a:txBody>
                    <a:bodyPr/>
                    <a:lstStyle/>
                    <a:p>
                      <a:pPr algn="ctr" fontAlgn="b"/>
                      <a:r>
                        <a:rPr lang="es-MX" sz="1100" u="none" strike="noStrike" dirty="0">
                          <a:effectLst/>
                          <a:latin typeface="+mj-lt"/>
                        </a:rPr>
                        <a:t>3.6</a:t>
                      </a:r>
                      <a:endParaRPr lang="es-MX" sz="1100" b="0" i="0" u="none" strike="noStrike" dirty="0">
                        <a:solidFill>
                          <a:srgbClr val="000000"/>
                        </a:solidFill>
                        <a:effectLst/>
                        <a:latin typeface="+mj-lt"/>
                      </a:endParaRPr>
                    </a:p>
                  </a:txBody>
                  <a:tcPr marL="90000" marR="90000" marT="18000" marB="18000" anchor="ctr">
                    <a:solidFill>
                      <a:srgbClr val="FFFF99"/>
                    </a:solidFill>
                  </a:tcPr>
                </a:tc>
              </a:tr>
              <a:tr h="182066">
                <a:tc>
                  <a:txBody>
                    <a:bodyPr/>
                    <a:lstStyle/>
                    <a:p>
                      <a:pPr algn="l" fontAlgn="b"/>
                      <a:r>
                        <a:rPr lang="es-MX" sz="1100" u="none" strike="noStrike" dirty="0" smtClean="0">
                          <a:effectLst/>
                          <a:latin typeface="+mj-lt"/>
                        </a:rPr>
                        <a:t>Profesionistas</a:t>
                      </a:r>
                      <a:endParaRPr lang="es-MX" sz="1100" b="0" i="0" u="none" strike="noStrike" dirty="0">
                        <a:solidFill>
                          <a:srgbClr val="000000"/>
                        </a:solidFill>
                        <a:effectLst/>
                        <a:latin typeface="+mj-lt"/>
                      </a:endParaRPr>
                    </a:p>
                  </a:txBody>
                  <a:tcPr marL="90000" marR="90000" marT="18000" marB="18000" anchor="ctr">
                    <a:noFill/>
                  </a:tcPr>
                </a:tc>
                <a:tc>
                  <a:txBody>
                    <a:bodyPr/>
                    <a:lstStyle/>
                    <a:p>
                      <a:pPr algn="ctr" fontAlgn="b"/>
                      <a:r>
                        <a:rPr lang="es-MX" sz="1100" u="none" strike="noStrike" dirty="0">
                          <a:effectLst/>
                          <a:latin typeface="+mj-lt"/>
                        </a:rPr>
                        <a:t>5.2</a:t>
                      </a:r>
                      <a:endParaRPr lang="es-MX" sz="1100" b="0" i="0" u="none" strike="noStrike" dirty="0">
                        <a:solidFill>
                          <a:srgbClr val="000000"/>
                        </a:solidFill>
                        <a:effectLst/>
                        <a:latin typeface="+mj-lt"/>
                      </a:endParaRPr>
                    </a:p>
                  </a:txBody>
                  <a:tcPr marL="90000" marR="90000" marT="18000" marB="18000" anchor="ctr">
                    <a:noFill/>
                  </a:tcPr>
                </a:tc>
                <a:tc>
                  <a:txBody>
                    <a:bodyPr/>
                    <a:lstStyle/>
                    <a:p>
                      <a:pPr algn="ctr" fontAlgn="b"/>
                      <a:r>
                        <a:rPr lang="es-MX" sz="1100" u="none" strike="noStrike" dirty="0">
                          <a:effectLst/>
                          <a:latin typeface="+mj-lt"/>
                        </a:rPr>
                        <a:t>4.4</a:t>
                      </a:r>
                      <a:endParaRPr lang="es-MX" sz="1100" b="0" i="0" u="none" strike="noStrike" dirty="0">
                        <a:solidFill>
                          <a:srgbClr val="000000"/>
                        </a:solidFill>
                        <a:effectLst/>
                        <a:latin typeface="+mj-lt"/>
                      </a:endParaRPr>
                    </a:p>
                  </a:txBody>
                  <a:tcPr marL="90000" marR="90000" marT="18000" marB="18000" anchor="ctr">
                    <a:noFill/>
                  </a:tcPr>
                </a:tc>
                <a:tc>
                  <a:txBody>
                    <a:bodyPr/>
                    <a:lstStyle/>
                    <a:p>
                      <a:pPr algn="ctr" fontAlgn="b"/>
                      <a:r>
                        <a:rPr lang="es-MX" sz="1100" u="none" strike="noStrike" dirty="0">
                          <a:effectLst/>
                          <a:latin typeface="+mj-lt"/>
                        </a:rPr>
                        <a:t>4.1</a:t>
                      </a:r>
                      <a:endParaRPr lang="es-MX" sz="1100" b="0" i="0" u="none" strike="noStrike" dirty="0">
                        <a:solidFill>
                          <a:srgbClr val="000000"/>
                        </a:solidFill>
                        <a:effectLst/>
                        <a:latin typeface="+mj-lt"/>
                      </a:endParaRPr>
                    </a:p>
                  </a:txBody>
                  <a:tcPr marL="90000" marR="90000" marT="18000" marB="18000" anchor="ctr">
                    <a:noFill/>
                  </a:tcPr>
                </a:tc>
                <a:tc>
                  <a:txBody>
                    <a:bodyPr/>
                    <a:lstStyle/>
                    <a:p>
                      <a:pPr algn="ctr" fontAlgn="b"/>
                      <a:r>
                        <a:rPr lang="es-MX" sz="1100" u="none" strike="noStrike" dirty="0">
                          <a:effectLst/>
                          <a:latin typeface="+mj-lt"/>
                        </a:rPr>
                        <a:t>5.7</a:t>
                      </a:r>
                      <a:endParaRPr lang="es-MX" sz="1100" b="0" i="0" u="none" strike="noStrike" dirty="0">
                        <a:solidFill>
                          <a:srgbClr val="000000"/>
                        </a:solidFill>
                        <a:effectLst/>
                        <a:latin typeface="+mj-lt"/>
                      </a:endParaRPr>
                    </a:p>
                  </a:txBody>
                  <a:tcPr marL="90000" marR="90000" marT="18000" marB="18000" anchor="ctr">
                    <a:noFill/>
                  </a:tcPr>
                </a:tc>
              </a:tr>
              <a:tr h="182066">
                <a:tc>
                  <a:txBody>
                    <a:bodyPr/>
                    <a:lstStyle/>
                    <a:p>
                      <a:pPr algn="l" fontAlgn="b"/>
                      <a:r>
                        <a:rPr lang="es-MX" sz="1100" u="none" strike="noStrike" dirty="0">
                          <a:effectLst/>
                          <a:latin typeface="+mj-lt"/>
                        </a:rPr>
                        <a:t>Instituciones</a:t>
                      </a:r>
                      <a:endParaRPr lang="es-MX" sz="1100" b="0" i="0" u="none" strike="noStrike" dirty="0">
                        <a:solidFill>
                          <a:srgbClr val="000000"/>
                        </a:solidFill>
                        <a:effectLst/>
                        <a:latin typeface="+mj-lt"/>
                      </a:endParaRPr>
                    </a:p>
                  </a:txBody>
                  <a:tcPr marL="90000" marR="90000" marT="18000" marB="18000" anchor="ctr">
                    <a:solidFill>
                      <a:srgbClr val="FFFF99"/>
                    </a:solidFill>
                  </a:tcPr>
                </a:tc>
                <a:tc>
                  <a:txBody>
                    <a:bodyPr/>
                    <a:lstStyle/>
                    <a:p>
                      <a:pPr algn="ctr" fontAlgn="b"/>
                      <a:r>
                        <a:rPr lang="es-MX" sz="1100" u="none" strike="noStrike" dirty="0">
                          <a:effectLst/>
                          <a:latin typeface="+mj-lt"/>
                        </a:rPr>
                        <a:t>4.9</a:t>
                      </a:r>
                      <a:endParaRPr lang="es-MX" sz="1100" b="0" i="0" u="none" strike="noStrike" dirty="0">
                        <a:solidFill>
                          <a:srgbClr val="000000"/>
                        </a:solidFill>
                        <a:effectLst/>
                        <a:latin typeface="+mj-lt"/>
                      </a:endParaRPr>
                    </a:p>
                  </a:txBody>
                  <a:tcPr marL="90000" marR="90000" marT="18000" marB="18000" anchor="ctr">
                    <a:solidFill>
                      <a:srgbClr val="FFFF99"/>
                    </a:solidFill>
                  </a:tcPr>
                </a:tc>
                <a:tc>
                  <a:txBody>
                    <a:bodyPr/>
                    <a:lstStyle/>
                    <a:p>
                      <a:pPr algn="ctr" fontAlgn="b"/>
                      <a:r>
                        <a:rPr lang="es-MX" sz="1100" u="none" strike="noStrike" dirty="0">
                          <a:effectLst/>
                          <a:latin typeface="+mj-lt"/>
                        </a:rPr>
                        <a:t>4.9</a:t>
                      </a:r>
                      <a:endParaRPr lang="es-MX" sz="1100" b="0" i="0" u="none" strike="noStrike" dirty="0">
                        <a:solidFill>
                          <a:srgbClr val="000000"/>
                        </a:solidFill>
                        <a:effectLst/>
                        <a:latin typeface="+mj-lt"/>
                      </a:endParaRPr>
                    </a:p>
                  </a:txBody>
                  <a:tcPr marL="90000" marR="90000" marT="18000" marB="18000" anchor="ctr">
                    <a:solidFill>
                      <a:srgbClr val="FFFF99"/>
                    </a:solidFill>
                  </a:tcPr>
                </a:tc>
                <a:tc>
                  <a:txBody>
                    <a:bodyPr/>
                    <a:lstStyle/>
                    <a:p>
                      <a:pPr algn="ctr" fontAlgn="b"/>
                      <a:r>
                        <a:rPr lang="es-MX" sz="1100" u="none" strike="noStrike" dirty="0">
                          <a:effectLst/>
                          <a:latin typeface="+mj-lt"/>
                        </a:rPr>
                        <a:t>4.0</a:t>
                      </a:r>
                      <a:endParaRPr lang="es-MX" sz="1100" b="0" i="0" u="none" strike="noStrike" dirty="0">
                        <a:solidFill>
                          <a:srgbClr val="000000"/>
                        </a:solidFill>
                        <a:effectLst/>
                        <a:latin typeface="+mj-lt"/>
                      </a:endParaRPr>
                    </a:p>
                  </a:txBody>
                  <a:tcPr marL="90000" marR="90000" marT="18000" marB="18000" anchor="ctr">
                    <a:solidFill>
                      <a:srgbClr val="FFFF99"/>
                    </a:solidFill>
                  </a:tcPr>
                </a:tc>
                <a:tc>
                  <a:txBody>
                    <a:bodyPr/>
                    <a:lstStyle/>
                    <a:p>
                      <a:pPr algn="ctr" fontAlgn="b"/>
                      <a:r>
                        <a:rPr lang="es-MX" sz="1100" u="none" strike="noStrike" dirty="0">
                          <a:effectLst/>
                          <a:latin typeface="+mj-lt"/>
                        </a:rPr>
                        <a:t>4.2</a:t>
                      </a:r>
                      <a:endParaRPr lang="es-MX" sz="1100" b="0" i="0" u="none" strike="noStrike" dirty="0">
                        <a:solidFill>
                          <a:srgbClr val="000000"/>
                        </a:solidFill>
                        <a:effectLst/>
                        <a:latin typeface="+mj-lt"/>
                      </a:endParaRPr>
                    </a:p>
                  </a:txBody>
                  <a:tcPr marL="90000" marR="90000" marT="18000" marB="18000" anchor="ctr">
                    <a:solidFill>
                      <a:srgbClr val="FFFF99"/>
                    </a:solidFill>
                  </a:tcPr>
                </a:tc>
              </a:tr>
              <a:tr h="182066">
                <a:tc>
                  <a:txBody>
                    <a:bodyPr/>
                    <a:lstStyle/>
                    <a:p>
                      <a:pPr algn="l" fontAlgn="b"/>
                      <a:r>
                        <a:rPr lang="es-MX" sz="1100" u="none" strike="noStrike" dirty="0">
                          <a:effectLst/>
                          <a:latin typeface="+mj-lt"/>
                        </a:rPr>
                        <a:t>Políticos/funcionarios</a:t>
                      </a:r>
                      <a:endParaRPr lang="es-MX" sz="1100" b="0" i="0" u="none" strike="noStrike" dirty="0">
                        <a:solidFill>
                          <a:srgbClr val="000000"/>
                        </a:solidFill>
                        <a:effectLst/>
                        <a:latin typeface="+mj-lt"/>
                      </a:endParaRPr>
                    </a:p>
                  </a:txBody>
                  <a:tcPr marL="90000" marR="90000" marT="18000" marB="18000" anchor="ctr">
                    <a:noFill/>
                  </a:tcPr>
                </a:tc>
                <a:tc>
                  <a:txBody>
                    <a:bodyPr/>
                    <a:lstStyle/>
                    <a:p>
                      <a:pPr algn="ctr" fontAlgn="b"/>
                      <a:r>
                        <a:rPr lang="es-MX" sz="1100" u="none" strike="noStrike" dirty="0">
                          <a:effectLst/>
                          <a:latin typeface="+mj-lt"/>
                        </a:rPr>
                        <a:t>5.1</a:t>
                      </a:r>
                      <a:endParaRPr lang="es-MX" sz="1100" b="0" i="0" u="none" strike="noStrike" dirty="0">
                        <a:solidFill>
                          <a:srgbClr val="000000"/>
                        </a:solidFill>
                        <a:effectLst/>
                        <a:latin typeface="+mj-lt"/>
                      </a:endParaRPr>
                    </a:p>
                  </a:txBody>
                  <a:tcPr marL="90000" marR="90000" marT="18000" marB="18000" anchor="ctr">
                    <a:noFill/>
                  </a:tcPr>
                </a:tc>
                <a:tc>
                  <a:txBody>
                    <a:bodyPr/>
                    <a:lstStyle/>
                    <a:p>
                      <a:pPr algn="ctr" fontAlgn="b"/>
                      <a:r>
                        <a:rPr lang="es-MX" sz="1100" u="none" strike="noStrike" dirty="0">
                          <a:effectLst/>
                          <a:latin typeface="+mj-lt"/>
                        </a:rPr>
                        <a:t>6.5</a:t>
                      </a:r>
                      <a:endParaRPr lang="es-MX" sz="1100" b="0" i="0" u="none" strike="noStrike" dirty="0">
                        <a:solidFill>
                          <a:srgbClr val="000000"/>
                        </a:solidFill>
                        <a:effectLst/>
                        <a:latin typeface="+mj-lt"/>
                      </a:endParaRPr>
                    </a:p>
                  </a:txBody>
                  <a:tcPr marL="90000" marR="90000" marT="18000" marB="18000" anchor="ctr">
                    <a:noFill/>
                  </a:tcPr>
                </a:tc>
                <a:tc>
                  <a:txBody>
                    <a:bodyPr/>
                    <a:lstStyle/>
                    <a:p>
                      <a:pPr algn="ctr" fontAlgn="b"/>
                      <a:r>
                        <a:rPr lang="es-MX" sz="1100" u="none" strike="noStrike" dirty="0">
                          <a:effectLst/>
                          <a:latin typeface="+mj-lt"/>
                        </a:rPr>
                        <a:t>4.3</a:t>
                      </a:r>
                      <a:endParaRPr lang="es-MX" sz="1100" b="0" i="0" u="none" strike="noStrike" dirty="0">
                        <a:solidFill>
                          <a:srgbClr val="000000"/>
                        </a:solidFill>
                        <a:effectLst/>
                        <a:latin typeface="+mj-lt"/>
                      </a:endParaRPr>
                    </a:p>
                  </a:txBody>
                  <a:tcPr marL="90000" marR="90000" marT="18000" marB="18000" anchor="ctr">
                    <a:noFill/>
                  </a:tcPr>
                </a:tc>
                <a:tc>
                  <a:txBody>
                    <a:bodyPr/>
                    <a:lstStyle/>
                    <a:p>
                      <a:pPr algn="ctr" fontAlgn="b"/>
                      <a:r>
                        <a:rPr lang="es-MX" sz="1100" u="none" strike="noStrike" dirty="0">
                          <a:effectLst/>
                          <a:latin typeface="+mj-lt"/>
                        </a:rPr>
                        <a:t>6.6</a:t>
                      </a:r>
                      <a:endParaRPr lang="es-MX" sz="1100" b="0" i="0" u="none" strike="noStrike" dirty="0">
                        <a:solidFill>
                          <a:srgbClr val="000000"/>
                        </a:solidFill>
                        <a:effectLst/>
                        <a:latin typeface="+mj-lt"/>
                      </a:endParaRPr>
                    </a:p>
                  </a:txBody>
                  <a:tcPr marL="90000" marR="90000" marT="18000" marB="18000" anchor="ctr">
                    <a:noFill/>
                  </a:tcPr>
                </a:tc>
              </a:tr>
              <a:tr h="182066">
                <a:tc>
                  <a:txBody>
                    <a:bodyPr/>
                    <a:lstStyle/>
                    <a:p>
                      <a:pPr algn="l" fontAlgn="b"/>
                      <a:r>
                        <a:rPr lang="es-MX" sz="1100" u="none" strike="noStrike" dirty="0" smtClean="0">
                          <a:effectLst/>
                          <a:latin typeface="+mj-lt"/>
                        </a:rPr>
                        <a:t>Académicos</a:t>
                      </a:r>
                      <a:endParaRPr lang="es-MX" sz="1100" b="0" i="0" u="none" strike="noStrike" dirty="0">
                        <a:solidFill>
                          <a:srgbClr val="000000"/>
                        </a:solidFill>
                        <a:effectLst/>
                        <a:latin typeface="+mj-lt"/>
                      </a:endParaRPr>
                    </a:p>
                  </a:txBody>
                  <a:tcPr marL="90000" marR="90000" marT="18000" marB="18000" anchor="ctr">
                    <a:lnB w="12700" cap="flat" cmpd="sng" algn="ctr">
                      <a:solidFill>
                        <a:schemeClr val="tx1">
                          <a:lumMod val="50000"/>
                        </a:schemeClr>
                      </a:solidFill>
                      <a:prstDash val="solid"/>
                      <a:round/>
                      <a:headEnd type="none" w="med" len="med"/>
                      <a:tailEnd type="none" w="med" len="med"/>
                    </a:lnB>
                    <a:solidFill>
                      <a:srgbClr val="FFFF99"/>
                    </a:solidFill>
                  </a:tcPr>
                </a:tc>
                <a:tc>
                  <a:txBody>
                    <a:bodyPr/>
                    <a:lstStyle/>
                    <a:p>
                      <a:pPr algn="ctr" fontAlgn="b"/>
                      <a:r>
                        <a:rPr lang="es-MX" sz="1100" u="none" strike="noStrike" dirty="0">
                          <a:effectLst/>
                          <a:latin typeface="+mj-lt"/>
                        </a:rPr>
                        <a:t>4.7</a:t>
                      </a:r>
                      <a:endParaRPr lang="es-MX" sz="1100" b="0" i="0" u="none" strike="noStrike" dirty="0">
                        <a:solidFill>
                          <a:srgbClr val="000000"/>
                        </a:solidFill>
                        <a:effectLst/>
                        <a:latin typeface="+mj-lt"/>
                      </a:endParaRPr>
                    </a:p>
                  </a:txBody>
                  <a:tcPr marL="90000" marR="90000" marT="18000" marB="18000" anchor="ctr">
                    <a:lnB w="12700" cap="flat" cmpd="sng" algn="ctr">
                      <a:solidFill>
                        <a:schemeClr val="tx1">
                          <a:lumMod val="50000"/>
                        </a:schemeClr>
                      </a:solidFill>
                      <a:prstDash val="solid"/>
                      <a:round/>
                      <a:headEnd type="none" w="med" len="med"/>
                      <a:tailEnd type="none" w="med" len="med"/>
                    </a:lnB>
                    <a:solidFill>
                      <a:srgbClr val="FFFF99"/>
                    </a:solidFill>
                  </a:tcPr>
                </a:tc>
                <a:tc>
                  <a:txBody>
                    <a:bodyPr/>
                    <a:lstStyle/>
                    <a:p>
                      <a:pPr algn="ctr" fontAlgn="b"/>
                      <a:r>
                        <a:rPr lang="es-MX" sz="1100" u="none" strike="noStrike" dirty="0">
                          <a:effectLst/>
                          <a:latin typeface="+mj-lt"/>
                        </a:rPr>
                        <a:t>4.3</a:t>
                      </a:r>
                      <a:endParaRPr lang="es-MX" sz="1100" b="0" i="0" u="none" strike="noStrike" dirty="0">
                        <a:solidFill>
                          <a:srgbClr val="000000"/>
                        </a:solidFill>
                        <a:effectLst/>
                        <a:latin typeface="+mj-lt"/>
                      </a:endParaRPr>
                    </a:p>
                  </a:txBody>
                  <a:tcPr marL="90000" marR="90000" marT="18000" marB="18000" anchor="ctr">
                    <a:lnB w="12700" cap="flat" cmpd="sng" algn="ctr">
                      <a:solidFill>
                        <a:schemeClr val="tx1">
                          <a:lumMod val="50000"/>
                        </a:schemeClr>
                      </a:solidFill>
                      <a:prstDash val="solid"/>
                      <a:round/>
                      <a:headEnd type="none" w="med" len="med"/>
                      <a:tailEnd type="none" w="med" len="med"/>
                    </a:lnB>
                    <a:solidFill>
                      <a:srgbClr val="FFFF99"/>
                    </a:solidFill>
                  </a:tcPr>
                </a:tc>
                <a:tc>
                  <a:txBody>
                    <a:bodyPr/>
                    <a:lstStyle/>
                    <a:p>
                      <a:pPr algn="ctr" fontAlgn="b"/>
                      <a:r>
                        <a:rPr lang="es-MX" sz="1100" u="none" strike="noStrike" dirty="0">
                          <a:effectLst/>
                          <a:latin typeface="+mj-lt"/>
                        </a:rPr>
                        <a:t>3.7</a:t>
                      </a:r>
                      <a:endParaRPr lang="es-MX" sz="1100" b="0" i="0" u="none" strike="noStrike" dirty="0">
                        <a:solidFill>
                          <a:srgbClr val="000000"/>
                        </a:solidFill>
                        <a:effectLst/>
                        <a:latin typeface="+mj-lt"/>
                      </a:endParaRPr>
                    </a:p>
                  </a:txBody>
                  <a:tcPr marL="90000" marR="90000" marT="18000" marB="18000" anchor="ctr">
                    <a:lnB w="12700" cap="flat" cmpd="sng" algn="ctr">
                      <a:solidFill>
                        <a:schemeClr val="tx1">
                          <a:lumMod val="50000"/>
                        </a:schemeClr>
                      </a:solidFill>
                      <a:prstDash val="solid"/>
                      <a:round/>
                      <a:headEnd type="none" w="med" len="med"/>
                      <a:tailEnd type="none" w="med" len="med"/>
                    </a:lnB>
                    <a:solidFill>
                      <a:srgbClr val="FFFF99"/>
                    </a:solidFill>
                  </a:tcPr>
                </a:tc>
                <a:tc>
                  <a:txBody>
                    <a:bodyPr/>
                    <a:lstStyle/>
                    <a:p>
                      <a:pPr algn="ctr" fontAlgn="b"/>
                      <a:r>
                        <a:rPr lang="es-MX" sz="1100" u="none" strike="noStrike" dirty="0">
                          <a:effectLst/>
                          <a:latin typeface="+mj-lt"/>
                        </a:rPr>
                        <a:t>4.2</a:t>
                      </a:r>
                      <a:endParaRPr lang="es-MX" sz="1100" b="0" i="0" u="none" strike="noStrike" dirty="0">
                        <a:solidFill>
                          <a:srgbClr val="000000"/>
                        </a:solidFill>
                        <a:effectLst/>
                        <a:latin typeface="+mj-lt"/>
                      </a:endParaRPr>
                    </a:p>
                  </a:txBody>
                  <a:tcPr marL="90000" marR="90000" marT="18000" marB="18000" anchor="ctr">
                    <a:lnB w="12700" cap="flat" cmpd="sng" algn="ctr">
                      <a:solidFill>
                        <a:schemeClr val="tx1">
                          <a:lumMod val="50000"/>
                        </a:schemeClr>
                      </a:solidFill>
                      <a:prstDash val="solid"/>
                      <a:round/>
                      <a:headEnd type="none" w="med" len="med"/>
                      <a:tailEnd type="none" w="med" len="med"/>
                    </a:lnB>
                    <a:solidFill>
                      <a:srgbClr val="FFFF99"/>
                    </a:solidFill>
                  </a:tcPr>
                </a:tc>
              </a:tr>
            </a:tbl>
          </a:graphicData>
        </a:graphic>
      </p:graphicFrame>
      <p:graphicFrame>
        <p:nvGraphicFramePr>
          <p:cNvPr id="8" name="7 Tabla"/>
          <p:cNvGraphicFramePr>
            <a:graphicFrameLocks noGrp="1"/>
          </p:cNvGraphicFramePr>
          <p:nvPr>
            <p:extLst>
              <p:ext uri="{D42A27DB-BD31-4B8C-83A1-F6EECF244321}">
                <p14:modId xmlns:p14="http://schemas.microsoft.com/office/powerpoint/2010/main" val="1516129917"/>
              </p:ext>
            </p:extLst>
          </p:nvPr>
        </p:nvGraphicFramePr>
        <p:xfrm>
          <a:off x="611560" y="4550592"/>
          <a:ext cx="7920880" cy="1686720"/>
        </p:xfrm>
        <a:graphic>
          <a:graphicData uri="http://schemas.openxmlformats.org/drawingml/2006/table">
            <a:tbl>
              <a:tblPr>
                <a:tableStyleId>{5C22544A-7EE6-4342-B048-85BDC9FD1C3A}</a:tableStyleId>
              </a:tblPr>
              <a:tblGrid>
                <a:gridCol w="1835759"/>
                <a:gridCol w="792088"/>
                <a:gridCol w="1008112"/>
                <a:gridCol w="720080"/>
                <a:gridCol w="936104"/>
                <a:gridCol w="936104"/>
                <a:gridCol w="864096"/>
                <a:gridCol w="828537"/>
              </a:tblGrid>
              <a:tr h="227782">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s-MX" sz="1100" b="1" i="0" u="none" strike="noStrike" kern="1200" dirty="0" smtClean="0">
                          <a:solidFill>
                            <a:schemeClr val="tx1"/>
                          </a:solidFill>
                          <a:effectLst/>
                          <a:latin typeface="+mn-lt"/>
                          <a:ea typeface="+mn-ea"/>
                          <a:cs typeface="+mn-cs"/>
                        </a:rPr>
                        <a:t>Tipo de</a:t>
                      </a:r>
                      <a:r>
                        <a:rPr lang="es-MX" sz="1100" b="1" i="0" u="none" strike="noStrike" kern="1200" baseline="0" dirty="0" smtClean="0">
                          <a:solidFill>
                            <a:schemeClr val="tx1"/>
                          </a:solidFill>
                          <a:effectLst/>
                          <a:latin typeface="+mn-lt"/>
                          <a:ea typeface="+mn-ea"/>
                          <a:cs typeface="+mn-cs"/>
                        </a:rPr>
                        <a:t> encuesta</a:t>
                      </a:r>
                      <a:endParaRPr lang="es-MX" sz="1100" b="1" i="0" u="none" strike="noStrike" kern="1200" dirty="0" smtClean="0">
                        <a:solidFill>
                          <a:schemeClr val="tx1"/>
                        </a:solidFill>
                        <a:effectLst/>
                        <a:latin typeface="+mn-lt"/>
                        <a:ea typeface="+mn-ea"/>
                        <a:cs typeface="+mn-cs"/>
                      </a:endParaRPr>
                    </a:p>
                  </a:txBody>
                  <a:tcPr marL="90000" marR="90000" marT="46800" marB="46800" anchor="ctr">
                    <a:solidFill>
                      <a:srgbClr val="C00000"/>
                    </a:solidFill>
                  </a:tcPr>
                </a:tc>
                <a:tc>
                  <a:txBody>
                    <a:bodyPr/>
                    <a:lstStyle/>
                    <a:p>
                      <a:pPr algn="ctr" fontAlgn="b"/>
                      <a:r>
                        <a:rPr lang="es-MX" sz="1100" b="1" i="0" u="none" strike="noStrike" dirty="0">
                          <a:solidFill>
                            <a:schemeClr val="tx1"/>
                          </a:solidFill>
                          <a:effectLst/>
                          <a:latin typeface="Arial"/>
                        </a:rPr>
                        <a:t>Ahome</a:t>
                      </a:r>
                    </a:p>
                  </a:txBody>
                  <a:tcPr marL="90000" marR="90000" marT="46800" marB="46800" anchor="ctr">
                    <a:solidFill>
                      <a:srgbClr val="C00000"/>
                    </a:solidFill>
                  </a:tcPr>
                </a:tc>
                <a:tc>
                  <a:txBody>
                    <a:bodyPr/>
                    <a:lstStyle/>
                    <a:p>
                      <a:pPr algn="ctr" fontAlgn="b"/>
                      <a:r>
                        <a:rPr lang="es-MX" sz="1100" b="1" i="0" u="none" strike="noStrike" dirty="0">
                          <a:solidFill>
                            <a:schemeClr val="tx1"/>
                          </a:solidFill>
                          <a:effectLst/>
                          <a:latin typeface="Arial"/>
                        </a:rPr>
                        <a:t>Badiraguato</a:t>
                      </a:r>
                    </a:p>
                  </a:txBody>
                  <a:tcPr marL="90000" marR="90000" marT="46800" marB="46800" anchor="ctr">
                    <a:solidFill>
                      <a:srgbClr val="C00000"/>
                    </a:solidFill>
                  </a:tcPr>
                </a:tc>
                <a:tc>
                  <a:txBody>
                    <a:bodyPr/>
                    <a:lstStyle/>
                    <a:p>
                      <a:pPr algn="ctr" fontAlgn="b"/>
                      <a:r>
                        <a:rPr lang="es-MX" sz="1100" b="1" i="0" u="none" strike="noStrike" dirty="0">
                          <a:solidFill>
                            <a:schemeClr val="tx1"/>
                          </a:solidFill>
                          <a:effectLst/>
                          <a:latin typeface="Arial"/>
                        </a:rPr>
                        <a:t>Choix</a:t>
                      </a:r>
                    </a:p>
                  </a:txBody>
                  <a:tcPr marL="90000" marR="90000" marT="46800" marB="46800" anchor="ctr">
                    <a:solidFill>
                      <a:srgbClr val="C00000"/>
                    </a:solidFill>
                  </a:tcPr>
                </a:tc>
                <a:tc>
                  <a:txBody>
                    <a:bodyPr/>
                    <a:lstStyle/>
                    <a:p>
                      <a:pPr algn="ctr" fontAlgn="b"/>
                      <a:r>
                        <a:rPr lang="es-MX" sz="1100" b="1" i="0" u="none" strike="noStrike" dirty="0">
                          <a:solidFill>
                            <a:schemeClr val="tx1"/>
                          </a:solidFill>
                          <a:effectLst/>
                          <a:latin typeface="Arial"/>
                        </a:rPr>
                        <a:t>Culiacán</a:t>
                      </a:r>
                    </a:p>
                  </a:txBody>
                  <a:tcPr marL="90000" marR="90000" marT="46800" marB="46800" anchor="ctr">
                    <a:solidFill>
                      <a:srgbClr val="C00000"/>
                    </a:solidFill>
                  </a:tcPr>
                </a:tc>
                <a:tc>
                  <a:txBody>
                    <a:bodyPr/>
                    <a:lstStyle/>
                    <a:p>
                      <a:pPr algn="ctr" fontAlgn="b"/>
                      <a:r>
                        <a:rPr lang="es-MX" sz="1100" b="1" i="0" u="none" strike="noStrike" dirty="0">
                          <a:solidFill>
                            <a:schemeClr val="tx1"/>
                          </a:solidFill>
                          <a:effectLst/>
                          <a:latin typeface="Arial"/>
                        </a:rPr>
                        <a:t>El Fuerte</a:t>
                      </a:r>
                    </a:p>
                  </a:txBody>
                  <a:tcPr marL="90000" marR="90000" marT="46800" marB="46800" anchor="ctr">
                    <a:solidFill>
                      <a:srgbClr val="C00000"/>
                    </a:solidFill>
                  </a:tcPr>
                </a:tc>
                <a:tc>
                  <a:txBody>
                    <a:bodyPr/>
                    <a:lstStyle/>
                    <a:p>
                      <a:pPr algn="ctr" fontAlgn="b"/>
                      <a:r>
                        <a:rPr lang="es-MX" sz="1100" b="1" i="0" u="none" strike="noStrike" dirty="0">
                          <a:solidFill>
                            <a:schemeClr val="tx1"/>
                          </a:solidFill>
                          <a:effectLst/>
                          <a:latin typeface="Arial"/>
                        </a:rPr>
                        <a:t>Mazatlán</a:t>
                      </a:r>
                    </a:p>
                  </a:txBody>
                  <a:tcPr marL="90000" marR="90000" marT="46800" marB="46800" anchor="ctr">
                    <a:solidFill>
                      <a:srgbClr val="C00000"/>
                    </a:solidFill>
                  </a:tcPr>
                </a:tc>
                <a:tc>
                  <a:txBody>
                    <a:bodyPr/>
                    <a:lstStyle/>
                    <a:p>
                      <a:pPr algn="ctr" fontAlgn="b"/>
                      <a:r>
                        <a:rPr lang="es-MX" sz="1100" b="1" i="0" u="none" strike="noStrike" dirty="0">
                          <a:solidFill>
                            <a:schemeClr val="tx1"/>
                          </a:solidFill>
                          <a:effectLst/>
                          <a:latin typeface="Arial"/>
                        </a:rPr>
                        <a:t>Sinaloa</a:t>
                      </a:r>
                    </a:p>
                  </a:txBody>
                  <a:tcPr marL="90000" marR="90000" marT="46800" marB="46800" anchor="ctr">
                    <a:solidFill>
                      <a:srgbClr val="C00000"/>
                    </a:solidFill>
                  </a:tcPr>
                </a:tc>
              </a:tr>
              <a:tr h="177559">
                <a:tc>
                  <a:txBody>
                    <a:bodyPr/>
                    <a:lstStyle/>
                    <a:p>
                      <a:pPr algn="l" fontAlgn="b"/>
                      <a:r>
                        <a:rPr lang="es-MX" sz="1100" b="0" i="0" u="none" strike="noStrike" dirty="0">
                          <a:solidFill>
                            <a:srgbClr val="000000"/>
                          </a:solidFill>
                          <a:effectLst/>
                          <a:latin typeface="Arial"/>
                        </a:rPr>
                        <a:t>S/D</a:t>
                      </a:r>
                    </a:p>
                  </a:txBody>
                  <a:tcPr marL="90000" marR="90000" marT="18000" marB="18000" anchor="ctr">
                    <a:noFill/>
                  </a:tcPr>
                </a:tc>
                <a:tc>
                  <a:txBody>
                    <a:bodyPr/>
                    <a:lstStyle/>
                    <a:p>
                      <a:pPr algn="ctr" fontAlgn="b"/>
                      <a:r>
                        <a:rPr lang="es-MX" sz="1100" b="0" i="0" u="none" strike="noStrike" dirty="0">
                          <a:solidFill>
                            <a:srgbClr val="000000"/>
                          </a:solidFill>
                          <a:effectLst/>
                          <a:latin typeface="Arial"/>
                        </a:rPr>
                        <a:t>-</a:t>
                      </a:r>
                    </a:p>
                  </a:txBody>
                  <a:tcPr marL="90000" marR="90000" marT="18000" marB="18000" anchor="ctr">
                    <a:noFill/>
                  </a:tcPr>
                </a:tc>
                <a:tc>
                  <a:txBody>
                    <a:bodyPr/>
                    <a:lstStyle/>
                    <a:p>
                      <a:pPr algn="ctr" fontAlgn="b"/>
                      <a:r>
                        <a:rPr lang="es-MX" sz="1100" b="0" i="0" u="none" strike="noStrike" dirty="0">
                          <a:solidFill>
                            <a:srgbClr val="000000"/>
                          </a:solidFill>
                          <a:effectLst/>
                          <a:latin typeface="Arial"/>
                        </a:rPr>
                        <a:t>-</a:t>
                      </a:r>
                    </a:p>
                  </a:txBody>
                  <a:tcPr marL="90000" marR="90000" marT="18000" marB="18000" anchor="ctr">
                    <a:noFill/>
                  </a:tcPr>
                </a:tc>
                <a:tc>
                  <a:txBody>
                    <a:bodyPr/>
                    <a:lstStyle/>
                    <a:p>
                      <a:pPr algn="ctr" fontAlgn="b"/>
                      <a:r>
                        <a:rPr lang="es-MX" sz="1100" b="0" i="0" u="none" strike="noStrike" dirty="0">
                          <a:solidFill>
                            <a:srgbClr val="000000"/>
                          </a:solidFill>
                          <a:effectLst/>
                          <a:latin typeface="Arial"/>
                        </a:rPr>
                        <a:t>-</a:t>
                      </a:r>
                    </a:p>
                  </a:txBody>
                  <a:tcPr marL="90000" marR="90000" marT="18000" marB="18000" anchor="ctr">
                    <a:noFill/>
                  </a:tcPr>
                </a:tc>
                <a:tc>
                  <a:txBody>
                    <a:bodyPr/>
                    <a:lstStyle/>
                    <a:p>
                      <a:pPr algn="ctr" fontAlgn="b"/>
                      <a:r>
                        <a:rPr lang="es-MX" sz="1100" b="0" i="0" u="none" strike="noStrike" dirty="0">
                          <a:solidFill>
                            <a:srgbClr val="000000"/>
                          </a:solidFill>
                          <a:effectLst/>
                          <a:latin typeface="Arial"/>
                        </a:rPr>
                        <a:t>5.4</a:t>
                      </a:r>
                    </a:p>
                  </a:txBody>
                  <a:tcPr marL="90000" marR="90000" marT="18000" marB="18000" anchor="ctr">
                    <a:noFill/>
                  </a:tcPr>
                </a:tc>
                <a:tc>
                  <a:txBody>
                    <a:bodyPr/>
                    <a:lstStyle/>
                    <a:p>
                      <a:pPr algn="ctr" fontAlgn="b"/>
                      <a:r>
                        <a:rPr lang="es-MX" sz="1100" b="0" i="0" u="none" strike="noStrike" dirty="0">
                          <a:solidFill>
                            <a:srgbClr val="000000"/>
                          </a:solidFill>
                          <a:effectLst/>
                          <a:latin typeface="Arial"/>
                        </a:rPr>
                        <a:t>-</a:t>
                      </a:r>
                    </a:p>
                  </a:txBody>
                  <a:tcPr marL="90000" marR="90000" marT="18000" marB="18000" anchor="ctr">
                    <a:noFill/>
                  </a:tcPr>
                </a:tc>
                <a:tc>
                  <a:txBody>
                    <a:bodyPr/>
                    <a:lstStyle/>
                    <a:p>
                      <a:pPr algn="ctr" fontAlgn="b"/>
                      <a:r>
                        <a:rPr lang="es-MX" sz="1100" b="0" i="0" u="none" strike="noStrike" dirty="0">
                          <a:solidFill>
                            <a:srgbClr val="000000"/>
                          </a:solidFill>
                          <a:effectLst/>
                          <a:latin typeface="Arial"/>
                        </a:rPr>
                        <a:t>-</a:t>
                      </a:r>
                    </a:p>
                  </a:txBody>
                  <a:tcPr marL="90000" marR="90000" marT="18000" marB="18000" anchor="ctr">
                    <a:noFill/>
                  </a:tcPr>
                </a:tc>
                <a:tc>
                  <a:txBody>
                    <a:bodyPr/>
                    <a:lstStyle/>
                    <a:p>
                      <a:pPr algn="ctr" fontAlgn="b"/>
                      <a:r>
                        <a:rPr lang="es-MX" sz="1100" b="0" i="0" u="none" strike="noStrike" dirty="0">
                          <a:solidFill>
                            <a:srgbClr val="000000"/>
                          </a:solidFill>
                          <a:effectLst/>
                          <a:latin typeface="Arial"/>
                        </a:rPr>
                        <a:t>-</a:t>
                      </a:r>
                    </a:p>
                  </a:txBody>
                  <a:tcPr marL="90000" marR="90000" marT="18000" marB="18000" anchor="ctr">
                    <a:noFill/>
                  </a:tcPr>
                </a:tc>
              </a:tr>
              <a:tr h="177559">
                <a:tc>
                  <a:txBody>
                    <a:bodyPr/>
                    <a:lstStyle/>
                    <a:p>
                      <a:pPr algn="l" fontAlgn="b"/>
                      <a:r>
                        <a:rPr lang="es-MX" sz="1100" b="0" i="0" u="none" strike="noStrike" dirty="0">
                          <a:solidFill>
                            <a:srgbClr val="000000"/>
                          </a:solidFill>
                          <a:effectLst/>
                          <a:latin typeface="Arial"/>
                        </a:rPr>
                        <a:t>Empresarios</a:t>
                      </a:r>
                    </a:p>
                  </a:txBody>
                  <a:tcPr marL="90000" marR="90000" marT="18000" marB="18000" anchor="ctr">
                    <a:solidFill>
                      <a:srgbClr val="FFFF99"/>
                    </a:solidFill>
                  </a:tcPr>
                </a:tc>
                <a:tc>
                  <a:txBody>
                    <a:bodyPr/>
                    <a:lstStyle/>
                    <a:p>
                      <a:pPr algn="ctr" fontAlgn="b"/>
                      <a:r>
                        <a:rPr lang="es-MX" sz="1100" b="0" i="0" u="none" strike="noStrike" dirty="0">
                          <a:solidFill>
                            <a:srgbClr val="000000"/>
                          </a:solidFill>
                          <a:effectLst/>
                          <a:latin typeface="Arial"/>
                        </a:rPr>
                        <a:t>6</a:t>
                      </a:r>
                    </a:p>
                  </a:txBody>
                  <a:tcPr marL="90000" marR="90000" marT="18000" marB="18000" anchor="ctr">
                    <a:solidFill>
                      <a:srgbClr val="FFFF99"/>
                    </a:solidFill>
                  </a:tcPr>
                </a:tc>
                <a:tc>
                  <a:txBody>
                    <a:bodyPr/>
                    <a:lstStyle/>
                    <a:p>
                      <a:pPr algn="ctr" fontAlgn="b"/>
                      <a:r>
                        <a:rPr lang="es-MX" sz="1100" b="0" i="0" u="none" strike="noStrike" dirty="0">
                          <a:solidFill>
                            <a:srgbClr val="000000"/>
                          </a:solidFill>
                          <a:effectLst/>
                          <a:latin typeface="Arial"/>
                        </a:rPr>
                        <a:t>-</a:t>
                      </a:r>
                    </a:p>
                  </a:txBody>
                  <a:tcPr marL="90000" marR="90000" marT="18000" marB="18000" anchor="ctr">
                    <a:solidFill>
                      <a:srgbClr val="FFFF99"/>
                    </a:solidFill>
                  </a:tcPr>
                </a:tc>
                <a:tc>
                  <a:txBody>
                    <a:bodyPr/>
                    <a:lstStyle/>
                    <a:p>
                      <a:pPr algn="ctr" fontAlgn="b"/>
                      <a:r>
                        <a:rPr lang="es-MX" sz="1100" b="0" i="0" u="none" strike="noStrike" dirty="0">
                          <a:solidFill>
                            <a:srgbClr val="000000"/>
                          </a:solidFill>
                          <a:effectLst/>
                          <a:latin typeface="Arial"/>
                        </a:rPr>
                        <a:t>7</a:t>
                      </a:r>
                    </a:p>
                  </a:txBody>
                  <a:tcPr marL="90000" marR="90000" marT="18000" marB="18000" anchor="ctr">
                    <a:solidFill>
                      <a:srgbClr val="FFFF99"/>
                    </a:solidFill>
                  </a:tcPr>
                </a:tc>
                <a:tc>
                  <a:txBody>
                    <a:bodyPr/>
                    <a:lstStyle/>
                    <a:p>
                      <a:pPr algn="ctr" fontAlgn="b"/>
                      <a:r>
                        <a:rPr lang="es-MX" sz="1100" b="0" i="0" u="none" strike="noStrike" dirty="0">
                          <a:solidFill>
                            <a:srgbClr val="000000"/>
                          </a:solidFill>
                          <a:effectLst/>
                          <a:latin typeface="Arial"/>
                        </a:rPr>
                        <a:t>5.4</a:t>
                      </a:r>
                    </a:p>
                  </a:txBody>
                  <a:tcPr marL="90000" marR="90000" marT="18000" marB="18000" anchor="ctr">
                    <a:solidFill>
                      <a:srgbClr val="FFFF99"/>
                    </a:solidFill>
                  </a:tcPr>
                </a:tc>
                <a:tc>
                  <a:txBody>
                    <a:bodyPr/>
                    <a:lstStyle/>
                    <a:p>
                      <a:pPr algn="ctr" fontAlgn="b"/>
                      <a:r>
                        <a:rPr lang="es-MX" sz="1100" b="0" i="0" u="none" strike="noStrike" dirty="0">
                          <a:solidFill>
                            <a:srgbClr val="000000"/>
                          </a:solidFill>
                          <a:effectLst/>
                          <a:latin typeface="Arial"/>
                        </a:rPr>
                        <a:t>9</a:t>
                      </a:r>
                    </a:p>
                  </a:txBody>
                  <a:tcPr marL="90000" marR="90000" marT="18000" marB="18000" anchor="ctr">
                    <a:solidFill>
                      <a:srgbClr val="FFFF99"/>
                    </a:solidFill>
                  </a:tcPr>
                </a:tc>
                <a:tc>
                  <a:txBody>
                    <a:bodyPr/>
                    <a:lstStyle/>
                    <a:p>
                      <a:pPr algn="ctr" fontAlgn="b"/>
                      <a:r>
                        <a:rPr lang="es-MX" sz="1100" b="0" i="0" u="none" strike="noStrike" dirty="0">
                          <a:solidFill>
                            <a:srgbClr val="000000"/>
                          </a:solidFill>
                          <a:effectLst/>
                          <a:latin typeface="Arial"/>
                        </a:rPr>
                        <a:t>-</a:t>
                      </a:r>
                    </a:p>
                  </a:txBody>
                  <a:tcPr marL="90000" marR="90000" marT="18000" marB="18000" anchor="ctr">
                    <a:solidFill>
                      <a:srgbClr val="FFFF99"/>
                    </a:solidFill>
                  </a:tcPr>
                </a:tc>
                <a:tc>
                  <a:txBody>
                    <a:bodyPr/>
                    <a:lstStyle/>
                    <a:p>
                      <a:pPr algn="ctr" fontAlgn="b"/>
                      <a:r>
                        <a:rPr lang="es-MX" sz="1100" b="0" i="0" u="none" strike="noStrike" dirty="0">
                          <a:solidFill>
                            <a:srgbClr val="000000"/>
                          </a:solidFill>
                          <a:effectLst/>
                          <a:latin typeface="Arial"/>
                        </a:rPr>
                        <a:t>-</a:t>
                      </a:r>
                    </a:p>
                  </a:txBody>
                  <a:tcPr marL="90000" marR="90000" marT="18000" marB="18000" anchor="ctr">
                    <a:solidFill>
                      <a:srgbClr val="FFFF99"/>
                    </a:solidFill>
                  </a:tcPr>
                </a:tc>
              </a:tr>
              <a:tr h="177559">
                <a:tc>
                  <a:txBody>
                    <a:bodyPr/>
                    <a:lstStyle/>
                    <a:p>
                      <a:pPr algn="l" fontAlgn="b"/>
                      <a:r>
                        <a:rPr lang="es-MX" sz="1100" b="0" i="0" u="none" strike="noStrike" dirty="0">
                          <a:solidFill>
                            <a:srgbClr val="000000"/>
                          </a:solidFill>
                          <a:effectLst/>
                          <a:latin typeface="Arial"/>
                        </a:rPr>
                        <a:t>Directivos</a:t>
                      </a:r>
                    </a:p>
                  </a:txBody>
                  <a:tcPr marL="90000" marR="90000" marT="18000" marB="18000" anchor="ctr">
                    <a:noFill/>
                  </a:tcPr>
                </a:tc>
                <a:tc>
                  <a:txBody>
                    <a:bodyPr/>
                    <a:lstStyle/>
                    <a:p>
                      <a:pPr algn="ctr" fontAlgn="b"/>
                      <a:r>
                        <a:rPr lang="es-MX" sz="1100" b="0" i="0" u="none" strike="noStrike" dirty="0">
                          <a:solidFill>
                            <a:srgbClr val="000000"/>
                          </a:solidFill>
                          <a:effectLst/>
                          <a:latin typeface="Arial"/>
                        </a:rPr>
                        <a:t>5.3</a:t>
                      </a:r>
                    </a:p>
                  </a:txBody>
                  <a:tcPr marL="90000" marR="90000" marT="18000" marB="18000" anchor="ctr">
                    <a:noFill/>
                  </a:tcPr>
                </a:tc>
                <a:tc>
                  <a:txBody>
                    <a:bodyPr/>
                    <a:lstStyle/>
                    <a:p>
                      <a:pPr algn="ctr" fontAlgn="b"/>
                      <a:r>
                        <a:rPr lang="es-MX" sz="1100" b="0" i="0" u="none" strike="noStrike" dirty="0">
                          <a:solidFill>
                            <a:srgbClr val="000000"/>
                          </a:solidFill>
                          <a:effectLst/>
                          <a:latin typeface="Arial"/>
                        </a:rPr>
                        <a:t>2</a:t>
                      </a:r>
                    </a:p>
                  </a:txBody>
                  <a:tcPr marL="90000" marR="90000" marT="18000" marB="18000" anchor="ctr">
                    <a:noFill/>
                  </a:tcPr>
                </a:tc>
                <a:tc>
                  <a:txBody>
                    <a:bodyPr/>
                    <a:lstStyle/>
                    <a:p>
                      <a:pPr algn="ctr" fontAlgn="b"/>
                      <a:r>
                        <a:rPr lang="es-MX" sz="1100" b="0" i="0" u="none" strike="noStrike" dirty="0">
                          <a:solidFill>
                            <a:srgbClr val="000000"/>
                          </a:solidFill>
                          <a:effectLst/>
                          <a:latin typeface="Arial"/>
                        </a:rPr>
                        <a:t>-</a:t>
                      </a:r>
                    </a:p>
                  </a:txBody>
                  <a:tcPr marL="90000" marR="90000" marT="18000" marB="18000" anchor="ctr">
                    <a:noFill/>
                  </a:tcPr>
                </a:tc>
                <a:tc>
                  <a:txBody>
                    <a:bodyPr/>
                    <a:lstStyle/>
                    <a:p>
                      <a:pPr algn="ctr" fontAlgn="b"/>
                      <a:r>
                        <a:rPr lang="es-MX" sz="1100" b="0" i="0" u="none" strike="noStrike" dirty="0">
                          <a:solidFill>
                            <a:srgbClr val="000000"/>
                          </a:solidFill>
                          <a:effectLst/>
                          <a:latin typeface="Arial"/>
                        </a:rPr>
                        <a:t>4.5</a:t>
                      </a:r>
                    </a:p>
                  </a:txBody>
                  <a:tcPr marL="90000" marR="90000" marT="18000" marB="18000" anchor="ctr">
                    <a:noFill/>
                  </a:tcPr>
                </a:tc>
                <a:tc>
                  <a:txBody>
                    <a:bodyPr/>
                    <a:lstStyle/>
                    <a:p>
                      <a:pPr algn="ctr" fontAlgn="b"/>
                      <a:r>
                        <a:rPr lang="es-MX" sz="1100" b="0" i="0" u="none" strike="noStrike" dirty="0">
                          <a:solidFill>
                            <a:srgbClr val="000000"/>
                          </a:solidFill>
                          <a:effectLst/>
                          <a:latin typeface="Arial"/>
                        </a:rPr>
                        <a:t>-</a:t>
                      </a:r>
                    </a:p>
                  </a:txBody>
                  <a:tcPr marL="90000" marR="90000" marT="18000" marB="18000" anchor="ctr">
                    <a:noFill/>
                  </a:tcPr>
                </a:tc>
                <a:tc>
                  <a:txBody>
                    <a:bodyPr/>
                    <a:lstStyle/>
                    <a:p>
                      <a:pPr algn="ctr" fontAlgn="b"/>
                      <a:r>
                        <a:rPr lang="es-MX" sz="1100" b="0" i="0" u="none" strike="noStrike" dirty="0">
                          <a:solidFill>
                            <a:srgbClr val="000000"/>
                          </a:solidFill>
                          <a:effectLst/>
                          <a:latin typeface="Arial"/>
                        </a:rPr>
                        <a:t>-</a:t>
                      </a:r>
                    </a:p>
                  </a:txBody>
                  <a:tcPr marL="90000" marR="90000" marT="18000" marB="18000" anchor="ctr">
                    <a:noFill/>
                  </a:tcPr>
                </a:tc>
                <a:tc>
                  <a:txBody>
                    <a:bodyPr/>
                    <a:lstStyle/>
                    <a:p>
                      <a:pPr algn="ctr" fontAlgn="b"/>
                      <a:r>
                        <a:rPr lang="es-MX" sz="1100" b="0" i="0" u="none" strike="noStrike" dirty="0">
                          <a:solidFill>
                            <a:srgbClr val="000000"/>
                          </a:solidFill>
                          <a:effectLst/>
                          <a:latin typeface="Arial"/>
                        </a:rPr>
                        <a:t>8</a:t>
                      </a:r>
                    </a:p>
                  </a:txBody>
                  <a:tcPr marL="90000" marR="90000" marT="18000" marB="18000" anchor="ctr">
                    <a:noFill/>
                  </a:tcPr>
                </a:tc>
              </a:tr>
              <a:tr h="177559">
                <a:tc>
                  <a:txBody>
                    <a:bodyPr/>
                    <a:lstStyle/>
                    <a:p>
                      <a:pPr algn="l" fontAlgn="b"/>
                      <a:r>
                        <a:rPr lang="es-MX" sz="1100" b="0" i="0" u="none" strike="noStrike" dirty="0">
                          <a:solidFill>
                            <a:srgbClr val="000000"/>
                          </a:solidFill>
                          <a:effectLst/>
                          <a:latin typeface="Arial"/>
                        </a:rPr>
                        <a:t>Profesionistas</a:t>
                      </a:r>
                    </a:p>
                  </a:txBody>
                  <a:tcPr marL="90000" marR="90000" marT="18000" marB="18000" anchor="ctr">
                    <a:solidFill>
                      <a:srgbClr val="FFFF99"/>
                    </a:solidFill>
                  </a:tcPr>
                </a:tc>
                <a:tc>
                  <a:txBody>
                    <a:bodyPr/>
                    <a:lstStyle/>
                    <a:p>
                      <a:pPr algn="ctr" fontAlgn="b"/>
                      <a:r>
                        <a:rPr lang="es-MX" sz="1100" b="0" i="0" u="none" strike="noStrike" dirty="0">
                          <a:solidFill>
                            <a:srgbClr val="000000"/>
                          </a:solidFill>
                          <a:effectLst/>
                          <a:latin typeface="Arial"/>
                        </a:rPr>
                        <a:t>8</a:t>
                      </a:r>
                    </a:p>
                  </a:txBody>
                  <a:tcPr marL="90000" marR="90000" marT="18000" marB="18000" anchor="ctr">
                    <a:solidFill>
                      <a:srgbClr val="FFFF99"/>
                    </a:solidFill>
                  </a:tcPr>
                </a:tc>
                <a:tc>
                  <a:txBody>
                    <a:bodyPr/>
                    <a:lstStyle/>
                    <a:p>
                      <a:pPr algn="ctr" fontAlgn="b"/>
                      <a:r>
                        <a:rPr lang="es-MX" sz="1100" b="0" i="0" u="none" strike="noStrike" dirty="0">
                          <a:solidFill>
                            <a:srgbClr val="000000"/>
                          </a:solidFill>
                          <a:effectLst/>
                          <a:latin typeface="Arial"/>
                        </a:rPr>
                        <a:t>-</a:t>
                      </a:r>
                    </a:p>
                  </a:txBody>
                  <a:tcPr marL="90000" marR="90000" marT="18000" marB="18000" anchor="ctr">
                    <a:solidFill>
                      <a:srgbClr val="FFFF99"/>
                    </a:solidFill>
                  </a:tcPr>
                </a:tc>
                <a:tc>
                  <a:txBody>
                    <a:bodyPr/>
                    <a:lstStyle/>
                    <a:p>
                      <a:pPr algn="ctr" fontAlgn="b"/>
                      <a:r>
                        <a:rPr lang="es-MX" sz="1100" b="0" i="0" u="none" strike="noStrike" dirty="0">
                          <a:solidFill>
                            <a:srgbClr val="000000"/>
                          </a:solidFill>
                          <a:effectLst/>
                          <a:latin typeface="Arial"/>
                        </a:rPr>
                        <a:t>-</a:t>
                      </a:r>
                    </a:p>
                  </a:txBody>
                  <a:tcPr marL="90000" marR="90000" marT="18000" marB="18000" anchor="ctr">
                    <a:solidFill>
                      <a:srgbClr val="FFFF99"/>
                    </a:solidFill>
                  </a:tcPr>
                </a:tc>
                <a:tc>
                  <a:txBody>
                    <a:bodyPr/>
                    <a:lstStyle/>
                    <a:p>
                      <a:pPr algn="ctr" fontAlgn="b"/>
                      <a:r>
                        <a:rPr lang="es-MX" sz="1100" b="0" i="0" u="none" strike="noStrike" dirty="0">
                          <a:solidFill>
                            <a:srgbClr val="000000"/>
                          </a:solidFill>
                          <a:effectLst/>
                          <a:latin typeface="Arial"/>
                        </a:rPr>
                        <a:t>5.6</a:t>
                      </a:r>
                    </a:p>
                  </a:txBody>
                  <a:tcPr marL="90000" marR="90000" marT="18000" marB="18000" anchor="ctr">
                    <a:solidFill>
                      <a:srgbClr val="FFFF99"/>
                    </a:solidFill>
                  </a:tcPr>
                </a:tc>
                <a:tc>
                  <a:txBody>
                    <a:bodyPr/>
                    <a:lstStyle/>
                    <a:p>
                      <a:pPr algn="ctr" fontAlgn="b"/>
                      <a:r>
                        <a:rPr lang="es-MX" sz="1100" b="0" i="0" u="none" strike="noStrike" dirty="0">
                          <a:solidFill>
                            <a:srgbClr val="000000"/>
                          </a:solidFill>
                          <a:effectLst/>
                          <a:latin typeface="Arial"/>
                        </a:rPr>
                        <a:t>-</a:t>
                      </a:r>
                    </a:p>
                  </a:txBody>
                  <a:tcPr marL="90000" marR="90000" marT="18000" marB="18000" anchor="ctr">
                    <a:solidFill>
                      <a:srgbClr val="FFFF99"/>
                    </a:solidFill>
                  </a:tcPr>
                </a:tc>
                <a:tc>
                  <a:txBody>
                    <a:bodyPr/>
                    <a:lstStyle/>
                    <a:p>
                      <a:pPr algn="ctr" fontAlgn="b"/>
                      <a:r>
                        <a:rPr lang="es-MX" sz="1100" b="0" i="0" u="none" strike="noStrike" dirty="0">
                          <a:solidFill>
                            <a:srgbClr val="000000"/>
                          </a:solidFill>
                          <a:effectLst/>
                          <a:latin typeface="Arial"/>
                        </a:rPr>
                        <a:t>5</a:t>
                      </a:r>
                    </a:p>
                  </a:txBody>
                  <a:tcPr marL="90000" marR="90000" marT="18000" marB="18000" anchor="ctr">
                    <a:solidFill>
                      <a:srgbClr val="FFFF99"/>
                    </a:solidFill>
                  </a:tcPr>
                </a:tc>
                <a:tc>
                  <a:txBody>
                    <a:bodyPr/>
                    <a:lstStyle/>
                    <a:p>
                      <a:pPr algn="ctr" fontAlgn="b"/>
                      <a:r>
                        <a:rPr lang="es-MX" sz="1100" b="0" i="0" u="none" strike="noStrike" dirty="0">
                          <a:solidFill>
                            <a:srgbClr val="000000"/>
                          </a:solidFill>
                          <a:effectLst/>
                          <a:latin typeface="Arial"/>
                        </a:rPr>
                        <a:t>-</a:t>
                      </a:r>
                    </a:p>
                  </a:txBody>
                  <a:tcPr marL="90000" marR="90000" marT="18000" marB="18000" anchor="ctr">
                    <a:solidFill>
                      <a:srgbClr val="FFFF99"/>
                    </a:solidFill>
                  </a:tcPr>
                </a:tc>
              </a:tr>
              <a:tr h="177559">
                <a:tc>
                  <a:txBody>
                    <a:bodyPr/>
                    <a:lstStyle/>
                    <a:p>
                      <a:pPr algn="l" fontAlgn="b"/>
                      <a:r>
                        <a:rPr lang="es-MX" sz="1100" b="0" i="0" u="none" strike="noStrike" dirty="0">
                          <a:solidFill>
                            <a:srgbClr val="000000"/>
                          </a:solidFill>
                          <a:effectLst/>
                          <a:latin typeface="Arial"/>
                        </a:rPr>
                        <a:t>Instituciones</a:t>
                      </a:r>
                    </a:p>
                  </a:txBody>
                  <a:tcPr marL="90000" marR="90000" marT="18000" marB="18000" anchor="ctr">
                    <a:noFill/>
                  </a:tcPr>
                </a:tc>
                <a:tc>
                  <a:txBody>
                    <a:bodyPr/>
                    <a:lstStyle/>
                    <a:p>
                      <a:pPr algn="ctr" fontAlgn="b"/>
                      <a:r>
                        <a:rPr lang="es-MX" sz="1100" b="0" i="0" u="none" strike="noStrike" dirty="0">
                          <a:solidFill>
                            <a:srgbClr val="000000"/>
                          </a:solidFill>
                          <a:effectLst/>
                          <a:latin typeface="Arial"/>
                        </a:rPr>
                        <a:t>4</a:t>
                      </a:r>
                    </a:p>
                  </a:txBody>
                  <a:tcPr marL="90000" marR="90000" marT="18000" marB="18000" anchor="ctr">
                    <a:noFill/>
                  </a:tcPr>
                </a:tc>
                <a:tc>
                  <a:txBody>
                    <a:bodyPr/>
                    <a:lstStyle/>
                    <a:p>
                      <a:pPr algn="ctr" fontAlgn="b"/>
                      <a:r>
                        <a:rPr lang="es-MX" sz="1100" b="0" i="0" u="none" strike="noStrike" dirty="0">
                          <a:solidFill>
                            <a:srgbClr val="000000"/>
                          </a:solidFill>
                          <a:effectLst/>
                          <a:latin typeface="Arial"/>
                        </a:rPr>
                        <a:t>-</a:t>
                      </a:r>
                    </a:p>
                  </a:txBody>
                  <a:tcPr marL="90000" marR="90000" marT="18000" marB="18000" anchor="ctr">
                    <a:noFill/>
                  </a:tcPr>
                </a:tc>
                <a:tc>
                  <a:txBody>
                    <a:bodyPr/>
                    <a:lstStyle/>
                    <a:p>
                      <a:pPr algn="ctr" fontAlgn="b"/>
                      <a:r>
                        <a:rPr lang="es-MX" sz="1100" b="0" i="0" u="none" strike="noStrike" dirty="0">
                          <a:solidFill>
                            <a:srgbClr val="000000"/>
                          </a:solidFill>
                          <a:effectLst/>
                          <a:latin typeface="Arial"/>
                        </a:rPr>
                        <a:t>-</a:t>
                      </a:r>
                    </a:p>
                  </a:txBody>
                  <a:tcPr marL="90000" marR="90000" marT="18000" marB="18000" anchor="ctr">
                    <a:noFill/>
                  </a:tcPr>
                </a:tc>
                <a:tc>
                  <a:txBody>
                    <a:bodyPr/>
                    <a:lstStyle/>
                    <a:p>
                      <a:pPr algn="ctr" fontAlgn="b"/>
                      <a:r>
                        <a:rPr lang="es-MX" sz="1100" b="0" i="0" u="none" strike="noStrike" dirty="0">
                          <a:solidFill>
                            <a:srgbClr val="000000"/>
                          </a:solidFill>
                          <a:effectLst/>
                          <a:latin typeface="Arial"/>
                        </a:rPr>
                        <a:t>4.2</a:t>
                      </a:r>
                    </a:p>
                  </a:txBody>
                  <a:tcPr marL="90000" marR="90000" marT="18000" marB="18000" anchor="ctr">
                    <a:noFill/>
                  </a:tcPr>
                </a:tc>
                <a:tc>
                  <a:txBody>
                    <a:bodyPr/>
                    <a:lstStyle/>
                    <a:p>
                      <a:pPr algn="ctr" fontAlgn="b"/>
                      <a:r>
                        <a:rPr lang="es-MX" sz="1100" b="0" i="0" u="none" strike="noStrike" dirty="0">
                          <a:solidFill>
                            <a:srgbClr val="000000"/>
                          </a:solidFill>
                          <a:effectLst/>
                          <a:latin typeface="Arial"/>
                        </a:rPr>
                        <a:t>-</a:t>
                      </a:r>
                    </a:p>
                  </a:txBody>
                  <a:tcPr marL="90000" marR="90000" marT="18000" marB="18000" anchor="ctr">
                    <a:noFill/>
                  </a:tcPr>
                </a:tc>
                <a:tc>
                  <a:txBody>
                    <a:bodyPr/>
                    <a:lstStyle/>
                    <a:p>
                      <a:pPr algn="ctr" fontAlgn="b"/>
                      <a:r>
                        <a:rPr lang="es-MX" sz="1100" b="0" i="0" u="none" strike="noStrike" dirty="0">
                          <a:solidFill>
                            <a:srgbClr val="000000"/>
                          </a:solidFill>
                          <a:effectLst/>
                          <a:latin typeface="Arial"/>
                        </a:rPr>
                        <a:t>6</a:t>
                      </a:r>
                    </a:p>
                  </a:txBody>
                  <a:tcPr marL="90000" marR="90000" marT="18000" marB="18000" anchor="ctr">
                    <a:noFill/>
                  </a:tcPr>
                </a:tc>
                <a:tc>
                  <a:txBody>
                    <a:bodyPr/>
                    <a:lstStyle/>
                    <a:p>
                      <a:pPr algn="ctr" fontAlgn="b"/>
                      <a:r>
                        <a:rPr lang="es-MX" sz="1100" b="0" i="0" u="none" strike="noStrike" dirty="0">
                          <a:solidFill>
                            <a:srgbClr val="000000"/>
                          </a:solidFill>
                          <a:effectLst/>
                          <a:latin typeface="Arial"/>
                        </a:rPr>
                        <a:t>-</a:t>
                      </a:r>
                    </a:p>
                  </a:txBody>
                  <a:tcPr marL="90000" marR="90000" marT="18000" marB="18000" anchor="ctr">
                    <a:noFill/>
                  </a:tcPr>
                </a:tc>
              </a:tr>
              <a:tr h="177559">
                <a:tc>
                  <a:txBody>
                    <a:bodyPr/>
                    <a:lstStyle/>
                    <a:p>
                      <a:pPr algn="l" fontAlgn="b"/>
                      <a:r>
                        <a:rPr lang="es-MX" sz="1100" b="0" i="0" u="none" strike="noStrike" dirty="0">
                          <a:solidFill>
                            <a:srgbClr val="000000"/>
                          </a:solidFill>
                          <a:effectLst/>
                          <a:latin typeface="Arial"/>
                        </a:rPr>
                        <a:t>Políticos/funcionarios</a:t>
                      </a:r>
                    </a:p>
                  </a:txBody>
                  <a:tcPr marL="90000" marR="90000" marT="18000" marB="18000" anchor="ctr">
                    <a:solidFill>
                      <a:srgbClr val="FFFF99"/>
                    </a:solidFill>
                  </a:tcPr>
                </a:tc>
                <a:tc>
                  <a:txBody>
                    <a:bodyPr/>
                    <a:lstStyle/>
                    <a:p>
                      <a:pPr algn="ctr" fontAlgn="b"/>
                      <a:r>
                        <a:rPr lang="es-MX" sz="1100" b="0" i="0" u="none" strike="noStrike" dirty="0">
                          <a:solidFill>
                            <a:srgbClr val="000000"/>
                          </a:solidFill>
                          <a:effectLst/>
                          <a:latin typeface="Arial"/>
                        </a:rPr>
                        <a:t>-</a:t>
                      </a:r>
                    </a:p>
                  </a:txBody>
                  <a:tcPr marL="90000" marR="90000" marT="18000" marB="18000" anchor="ctr">
                    <a:solidFill>
                      <a:srgbClr val="FFFF99"/>
                    </a:solidFill>
                  </a:tcPr>
                </a:tc>
                <a:tc>
                  <a:txBody>
                    <a:bodyPr/>
                    <a:lstStyle/>
                    <a:p>
                      <a:pPr algn="ctr" fontAlgn="b"/>
                      <a:r>
                        <a:rPr lang="es-MX" sz="1100" b="0" i="0" u="none" strike="noStrike" dirty="0">
                          <a:solidFill>
                            <a:srgbClr val="000000"/>
                          </a:solidFill>
                          <a:effectLst/>
                          <a:latin typeface="Arial"/>
                        </a:rPr>
                        <a:t>-</a:t>
                      </a:r>
                    </a:p>
                  </a:txBody>
                  <a:tcPr marL="90000" marR="90000" marT="18000" marB="18000" anchor="ctr">
                    <a:solidFill>
                      <a:srgbClr val="FFFF99"/>
                    </a:solidFill>
                  </a:tcPr>
                </a:tc>
                <a:tc>
                  <a:txBody>
                    <a:bodyPr/>
                    <a:lstStyle/>
                    <a:p>
                      <a:pPr algn="ctr" fontAlgn="b"/>
                      <a:r>
                        <a:rPr lang="es-MX" sz="1100" b="0" i="0" u="none" strike="noStrike" dirty="0">
                          <a:solidFill>
                            <a:srgbClr val="000000"/>
                          </a:solidFill>
                          <a:effectLst/>
                          <a:latin typeface="Arial"/>
                        </a:rPr>
                        <a:t>-</a:t>
                      </a:r>
                    </a:p>
                  </a:txBody>
                  <a:tcPr marL="90000" marR="90000" marT="18000" marB="18000" anchor="ctr">
                    <a:solidFill>
                      <a:srgbClr val="FFFF99"/>
                    </a:solidFill>
                  </a:tcPr>
                </a:tc>
                <a:tc>
                  <a:txBody>
                    <a:bodyPr/>
                    <a:lstStyle/>
                    <a:p>
                      <a:pPr algn="ctr" fontAlgn="b"/>
                      <a:r>
                        <a:rPr lang="es-MX" sz="1100" b="0" i="0" u="none" strike="noStrike" dirty="0">
                          <a:solidFill>
                            <a:srgbClr val="000000"/>
                          </a:solidFill>
                          <a:effectLst/>
                          <a:latin typeface="Arial"/>
                        </a:rPr>
                        <a:t>4.8</a:t>
                      </a:r>
                    </a:p>
                  </a:txBody>
                  <a:tcPr marL="90000" marR="90000" marT="18000" marB="18000" anchor="ctr">
                    <a:solidFill>
                      <a:srgbClr val="FFFF99"/>
                    </a:solidFill>
                  </a:tcPr>
                </a:tc>
                <a:tc>
                  <a:txBody>
                    <a:bodyPr/>
                    <a:lstStyle/>
                    <a:p>
                      <a:pPr algn="ctr" fontAlgn="b"/>
                      <a:r>
                        <a:rPr lang="es-MX" sz="1100" b="0" i="0" u="none" strike="noStrike" dirty="0">
                          <a:solidFill>
                            <a:srgbClr val="000000"/>
                          </a:solidFill>
                          <a:effectLst/>
                          <a:latin typeface="Arial"/>
                        </a:rPr>
                        <a:t>-</a:t>
                      </a:r>
                    </a:p>
                  </a:txBody>
                  <a:tcPr marL="90000" marR="90000" marT="18000" marB="18000" anchor="ctr">
                    <a:solidFill>
                      <a:srgbClr val="FFFF99"/>
                    </a:solidFill>
                  </a:tcPr>
                </a:tc>
                <a:tc>
                  <a:txBody>
                    <a:bodyPr/>
                    <a:lstStyle/>
                    <a:p>
                      <a:pPr algn="ctr" fontAlgn="b"/>
                      <a:r>
                        <a:rPr lang="es-MX" sz="1100" b="0" i="0" u="none" strike="noStrike" dirty="0">
                          <a:solidFill>
                            <a:srgbClr val="000000"/>
                          </a:solidFill>
                          <a:effectLst/>
                          <a:latin typeface="Arial"/>
                        </a:rPr>
                        <a:t>6</a:t>
                      </a:r>
                    </a:p>
                  </a:txBody>
                  <a:tcPr marL="90000" marR="90000" marT="18000" marB="18000" anchor="ctr">
                    <a:solidFill>
                      <a:srgbClr val="FFFF99"/>
                    </a:solidFill>
                  </a:tcPr>
                </a:tc>
                <a:tc>
                  <a:txBody>
                    <a:bodyPr/>
                    <a:lstStyle/>
                    <a:p>
                      <a:pPr algn="ctr" fontAlgn="b"/>
                      <a:r>
                        <a:rPr lang="es-MX" sz="1100" b="0" i="0" u="none" strike="noStrike" dirty="0">
                          <a:solidFill>
                            <a:srgbClr val="000000"/>
                          </a:solidFill>
                          <a:effectLst/>
                          <a:latin typeface="Arial"/>
                        </a:rPr>
                        <a:t>-</a:t>
                      </a:r>
                    </a:p>
                  </a:txBody>
                  <a:tcPr marL="90000" marR="90000" marT="18000" marB="18000" anchor="ctr">
                    <a:solidFill>
                      <a:srgbClr val="FFFF99"/>
                    </a:solidFill>
                  </a:tcPr>
                </a:tc>
              </a:tr>
              <a:tr h="177559">
                <a:tc>
                  <a:txBody>
                    <a:bodyPr/>
                    <a:lstStyle/>
                    <a:p>
                      <a:pPr algn="l" fontAlgn="b"/>
                      <a:r>
                        <a:rPr lang="es-MX" sz="1100" b="0" i="0" u="none" strike="noStrike" dirty="0" smtClean="0">
                          <a:solidFill>
                            <a:srgbClr val="000000"/>
                          </a:solidFill>
                          <a:effectLst/>
                          <a:latin typeface="Arial"/>
                        </a:rPr>
                        <a:t>Académicos</a:t>
                      </a:r>
                      <a:endParaRPr lang="es-MX" sz="1100" b="0" i="0" u="none" strike="noStrike" dirty="0">
                        <a:solidFill>
                          <a:srgbClr val="000000"/>
                        </a:solidFill>
                        <a:effectLst/>
                        <a:latin typeface="Arial"/>
                      </a:endParaRPr>
                    </a:p>
                  </a:txBody>
                  <a:tcPr marL="90000" marR="90000" marT="18000" marB="18000" anchor="ctr">
                    <a:lnB w="12700" cap="flat" cmpd="sng" algn="ctr">
                      <a:solidFill>
                        <a:schemeClr val="tx1">
                          <a:lumMod val="50000"/>
                        </a:schemeClr>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Arial"/>
                        </a:rPr>
                        <a:t>-</a:t>
                      </a:r>
                    </a:p>
                  </a:txBody>
                  <a:tcPr marL="90000" marR="90000" marT="18000" marB="18000" anchor="ctr">
                    <a:lnB w="12700" cap="flat" cmpd="sng" algn="ctr">
                      <a:solidFill>
                        <a:schemeClr val="tx1">
                          <a:lumMod val="50000"/>
                        </a:schemeClr>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Arial"/>
                        </a:rPr>
                        <a:t>-</a:t>
                      </a:r>
                    </a:p>
                  </a:txBody>
                  <a:tcPr marL="90000" marR="90000" marT="18000" marB="18000" anchor="ctr">
                    <a:lnB w="12700" cap="flat" cmpd="sng" algn="ctr">
                      <a:solidFill>
                        <a:schemeClr val="tx1">
                          <a:lumMod val="50000"/>
                        </a:schemeClr>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Arial"/>
                        </a:rPr>
                        <a:t>-</a:t>
                      </a:r>
                    </a:p>
                  </a:txBody>
                  <a:tcPr marL="90000" marR="90000" marT="18000" marB="18000" anchor="ctr">
                    <a:lnB w="12700" cap="flat" cmpd="sng" algn="ctr">
                      <a:solidFill>
                        <a:schemeClr val="tx1">
                          <a:lumMod val="50000"/>
                        </a:schemeClr>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Arial"/>
                        </a:rPr>
                        <a:t>4.3</a:t>
                      </a:r>
                    </a:p>
                  </a:txBody>
                  <a:tcPr marL="90000" marR="90000" marT="18000" marB="18000" anchor="ctr">
                    <a:lnB w="12700" cap="flat" cmpd="sng" algn="ctr">
                      <a:solidFill>
                        <a:schemeClr val="tx1">
                          <a:lumMod val="50000"/>
                        </a:schemeClr>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Arial"/>
                        </a:rPr>
                        <a:t>-</a:t>
                      </a:r>
                    </a:p>
                  </a:txBody>
                  <a:tcPr marL="90000" marR="90000" marT="18000" marB="18000" anchor="ctr">
                    <a:lnB w="12700" cap="flat" cmpd="sng" algn="ctr">
                      <a:solidFill>
                        <a:schemeClr val="tx1">
                          <a:lumMod val="50000"/>
                        </a:schemeClr>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Arial"/>
                        </a:rPr>
                        <a:t>-</a:t>
                      </a:r>
                    </a:p>
                  </a:txBody>
                  <a:tcPr marL="90000" marR="90000" marT="18000" marB="18000" anchor="ctr">
                    <a:lnB w="12700" cap="flat" cmpd="sng" algn="ctr">
                      <a:solidFill>
                        <a:schemeClr val="tx1">
                          <a:lumMod val="50000"/>
                        </a:schemeClr>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Arial"/>
                        </a:rPr>
                        <a:t>-</a:t>
                      </a:r>
                    </a:p>
                  </a:txBody>
                  <a:tcPr marL="90000" marR="90000" marT="18000" marB="18000" anchor="ctr">
                    <a:lnB w="12700" cap="flat" cmpd="sng" algn="ctr">
                      <a:solidFill>
                        <a:schemeClr val="tx1">
                          <a:lumMod val="50000"/>
                        </a:schemeClr>
                      </a:solidFill>
                      <a:prstDash val="solid"/>
                      <a:round/>
                      <a:headEnd type="none" w="med" len="med"/>
                      <a:tailEnd type="none" w="med" len="med"/>
                    </a:lnB>
                    <a:noFill/>
                  </a:tcPr>
                </a:tc>
              </a:tr>
            </a:tbl>
          </a:graphicData>
        </a:graphic>
      </p:graphicFrame>
      <p:sp>
        <p:nvSpPr>
          <p:cNvPr id="9" name="8 CuadroTexto"/>
          <p:cNvSpPr txBox="1"/>
          <p:nvPr/>
        </p:nvSpPr>
        <p:spPr>
          <a:xfrm>
            <a:off x="899592" y="3842464"/>
            <a:ext cx="7560840" cy="646331"/>
          </a:xfrm>
          <a:prstGeom prst="rect">
            <a:avLst/>
          </a:prstGeom>
          <a:noFill/>
        </p:spPr>
        <p:txBody>
          <a:bodyPr wrap="square" rtlCol="0">
            <a:spAutoFit/>
          </a:bodyPr>
          <a:lstStyle/>
          <a:p>
            <a:pPr algn="ctr"/>
            <a:r>
              <a:rPr lang="es-MX" sz="1200" b="1" dirty="0"/>
              <a:t>En una escala de 1 al 10, donde 1 es pésimo y 10 es excelente, ¿cómo califica lo que al momento </a:t>
            </a:r>
            <a:r>
              <a:rPr lang="es-MX" sz="1200" b="1" dirty="0" smtClean="0"/>
              <a:t>ha </a:t>
            </a:r>
            <a:r>
              <a:rPr lang="es-MX" sz="1200" b="1" dirty="0"/>
              <a:t>realizado en su gestión </a:t>
            </a:r>
            <a:r>
              <a:rPr lang="es-MX" sz="1200" b="1" dirty="0" smtClean="0"/>
              <a:t>el actual presidente municipal?</a:t>
            </a:r>
            <a:r>
              <a:rPr lang="es-MX" sz="1200" dirty="0"/>
              <a:t> </a:t>
            </a:r>
            <a:endParaRPr lang="es-MX" sz="1200" dirty="0" smtClean="0"/>
          </a:p>
          <a:p>
            <a:pPr algn="ctr"/>
            <a:r>
              <a:rPr lang="es-MX" sz="1100" dirty="0" smtClean="0"/>
              <a:t>(% de cada grupo de entrevistados cruzado por el municipio correspondiente)</a:t>
            </a:r>
            <a:endParaRPr lang="es-MX" sz="1100" dirty="0"/>
          </a:p>
        </p:txBody>
      </p:sp>
      <p:sp>
        <p:nvSpPr>
          <p:cNvPr id="10" name="Rectángulo 9"/>
          <p:cNvSpPr/>
          <p:nvPr/>
        </p:nvSpPr>
        <p:spPr>
          <a:xfrm>
            <a:off x="179512" y="89674"/>
            <a:ext cx="1718099" cy="338554"/>
          </a:xfrm>
          <a:prstGeom prst="rect">
            <a:avLst/>
          </a:prstGeom>
        </p:spPr>
        <p:txBody>
          <a:bodyPr wrap="none">
            <a:spAutoFit/>
          </a:bodyPr>
          <a:lstStyle/>
          <a:p>
            <a:r>
              <a:rPr lang="es-MX" sz="1600" dirty="0" smtClean="0">
                <a:solidFill>
                  <a:schemeClr val="tx1">
                    <a:lumMod val="65000"/>
                  </a:schemeClr>
                </a:solidFill>
                <a:latin typeface="Franklin Gothic Demi Cond" panose="020B0706030402020204" pitchFamily="34" charset="0"/>
              </a:rPr>
              <a:t>Temas coyunturales</a:t>
            </a:r>
            <a:endParaRPr lang="es-MX" sz="1600" dirty="0">
              <a:solidFill>
                <a:schemeClr val="tx1">
                  <a:lumMod val="65000"/>
                </a:schemeClr>
              </a:solidFill>
              <a:latin typeface="Franklin Gothic Demi Cond" panose="020B0706030402020204" pitchFamily="34" charset="0"/>
            </a:endParaRPr>
          </a:p>
        </p:txBody>
      </p:sp>
      <p:sp>
        <p:nvSpPr>
          <p:cNvPr id="11" name="Rectángulo redondeado 10">
            <a:hlinkClick r:id="rId3" action="ppaction://hlinksldjump"/>
          </p:cNvPr>
          <p:cNvSpPr/>
          <p:nvPr/>
        </p:nvSpPr>
        <p:spPr bwMode="auto">
          <a:xfrm>
            <a:off x="4051548" y="6381328"/>
            <a:ext cx="1112912" cy="346175"/>
          </a:xfrm>
          <a:prstGeom prst="roundRect">
            <a:avLst/>
          </a:prstGeom>
          <a:solidFill>
            <a:srgbClr val="C000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s-MX" sz="1400" b="1" i="0" u="none" strike="noStrike" cap="none" normalizeH="0" baseline="0" dirty="0" smtClean="0">
                <a:ln>
                  <a:noFill/>
                </a:ln>
                <a:solidFill>
                  <a:schemeClr val="tx1"/>
                </a:solidFill>
                <a:effectLst/>
                <a:latin typeface="Arial Narrow" panose="020B0606020202030204" pitchFamily="34" charset="0"/>
              </a:rPr>
              <a:t>Regresar</a:t>
            </a:r>
          </a:p>
        </p:txBody>
      </p:sp>
    </p:spTree>
    <p:extLst>
      <p:ext uri="{BB962C8B-B14F-4D97-AF65-F5344CB8AC3E}">
        <p14:creationId xmlns:p14="http://schemas.microsoft.com/office/powerpoint/2010/main" val="698388774"/>
      </p:ext>
    </p:extLst>
  </p:cSld>
  <p:clrMapOvr>
    <a:masterClrMapping/>
  </p:clrMapOvr>
  <p:transition>
    <p:randomBa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r>
              <a:rPr lang="es-MX" dirty="0" smtClean="0"/>
              <a:t>Lo más relevante de la encuesta</a:t>
            </a:r>
            <a:endParaRPr lang="es-MX" dirty="0"/>
          </a:p>
        </p:txBody>
      </p:sp>
      <p:sp>
        <p:nvSpPr>
          <p:cNvPr id="5" name="4 Marcador de contenido"/>
          <p:cNvSpPr>
            <a:spLocks noGrp="1"/>
          </p:cNvSpPr>
          <p:nvPr>
            <p:ph sz="half" idx="1"/>
          </p:nvPr>
        </p:nvSpPr>
        <p:spPr/>
        <p:txBody>
          <a:bodyPr/>
          <a:lstStyle/>
          <a:p>
            <a:r>
              <a:rPr lang="es-MX" dirty="0" smtClean="0"/>
              <a:t>Los entrevistados manifiestan dos problemas principales que aquejan  a Sinaloa en este momento:</a:t>
            </a:r>
          </a:p>
          <a:p>
            <a:pPr marL="800100" lvl="1" indent="-342900">
              <a:buFont typeface="+mj-lt"/>
              <a:buAutoNum type="arabicPeriod"/>
            </a:pPr>
            <a:r>
              <a:rPr lang="es-MX" dirty="0" smtClean="0"/>
              <a:t>La inseguridad, delincuencia y violencia.</a:t>
            </a:r>
          </a:p>
          <a:p>
            <a:pPr marL="800100" lvl="1" indent="-342900">
              <a:buFont typeface="+mj-lt"/>
              <a:buAutoNum type="arabicPeriod"/>
            </a:pPr>
            <a:r>
              <a:rPr lang="es-MX" dirty="0" smtClean="0"/>
              <a:t>La corrupción del gobierno estatal.</a:t>
            </a:r>
          </a:p>
          <a:p>
            <a:r>
              <a:rPr lang="es-MX" dirty="0" smtClean="0"/>
              <a:t>Son justamente el combatir estos dos problemas lo que consideran debe ser la principal tarea del próximo gobernador del estado.</a:t>
            </a:r>
          </a:p>
          <a:p>
            <a:pPr lvl="1"/>
            <a:r>
              <a:rPr lang="es-MX" dirty="0" smtClean="0"/>
              <a:t>Cabe mencionar que son más los que opinan que debe primero enfocarse a atacar la corrupción, así como a tener una mayor transparencia y rendición de cuentas.</a:t>
            </a:r>
          </a:p>
          <a:p>
            <a:r>
              <a:rPr lang="es-MX" dirty="0" smtClean="0"/>
              <a:t>Poco menos de la mitad de los entrevistados (45%) opina que el gobernador Mario López Valdez no tiene algún logro que pueda considerarse como el más relevante de su mandato.</a:t>
            </a:r>
          </a:p>
          <a:p>
            <a:pPr lvl="1"/>
            <a:r>
              <a:rPr lang="es-MX" dirty="0" smtClean="0"/>
              <a:t>El primer logro mencionado, con apenas 9% de los entrevistados, es el gasoducto.</a:t>
            </a:r>
            <a:endParaRPr lang="es-MX" dirty="0"/>
          </a:p>
        </p:txBody>
      </p:sp>
      <p:sp>
        <p:nvSpPr>
          <p:cNvPr id="6" name="5 Marcador de contenido"/>
          <p:cNvSpPr>
            <a:spLocks noGrp="1"/>
          </p:cNvSpPr>
          <p:nvPr>
            <p:ph sz="half" idx="2"/>
          </p:nvPr>
        </p:nvSpPr>
        <p:spPr/>
        <p:txBody>
          <a:bodyPr/>
          <a:lstStyle/>
          <a:p>
            <a:r>
              <a:rPr lang="es-MX" dirty="0" smtClean="0"/>
              <a:t>Los participantes en la encuesta respondieron que las mayores fallas del gobierno de Mario López Valdez han sido el no  reducir la inseguridad, delincuencia y violencia.</a:t>
            </a:r>
          </a:p>
          <a:p>
            <a:pPr lvl="1"/>
            <a:r>
              <a:rPr lang="es-MX" dirty="0" smtClean="0"/>
              <a:t>En segundo término se encuentra la corrupción y la falta de transparencia en su actuar.</a:t>
            </a:r>
          </a:p>
          <a:p>
            <a:r>
              <a:rPr lang="es-MX" dirty="0" smtClean="0"/>
              <a:t>Se pidió calificar a cinco diferentes funcionarios: el presidente de México, el gobernador de Sinaloa, dos de sus principales funcionarios y el Presidente Municipal. Todos ellos obtuvieron una calificación reprobatoria, de 5 o menos o en una escala de 1 a 10.</a:t>
            </a:r>
          </a:p>
          <a:p>
            <a:pPr lvl="1"/>
            <a:r>
              <a:rPr lang="es-MX" dirty="0" smtClean="0"/>
              <a:t>Esto nos indica una clara inconformidad con relación al desempeño de los responsables de la función pública a nivel nacional, estatal y municipal.</a:t>
            </a:r>
          </a:p>
          <a:p>
            <a:r>
              <a:rPr lang="es-MX" dirty="0" smtClean="0"/>
              <a:t>Confirmando lo anterior, tenemos que casi 2 de cada 3 encuestados (64%) cree que el gobierno estatal anterior fue mejor que el actual. </a:t>
            </a:r>
          </a:p>
        </p:txBody>
      </p:sp>
      <p:sp>
        <p:nvSpPr>
          <p:cNvPr id="3" name="2 Marcador de número de diapositiva"/>
          <p:cNvSpPr>
            <a:spLocks noGrp="1"/>
          </p:cNvSpPr>
          <p:nvPr>
            <p:ph type="sldNum" sz="quarter" idx="10"/>
          </p:nvPr>
        </p:nvSpPr>
        <p:spPr/>
        <p:txBody>
          <a:bodyPr/>
          <a:lstStyle/>
          <a:p>
            <a:pPr>
              <a:defRPr/>
            </a:pPr>
            <a:fld id="{224C0BB5-8FD2-48FE-8BF9-0AB39B5B5644}" type="slidenum">
              <a:rPr lang="es-ES" smtClean="0"/>
              <a:pPr>
                <a:defRPr/>
              </a:pPr>
              <a:t>5</a:t>
            </a:fld>
            <a:endParaRPr lang="es-ES" dirty="0"/>
          </a:p>
        </p:txBody>
      </p:sp>
    </p:spTree>
  </p:cSld>
  <p:clrMapOvr>
    <a:masterClrMapping/>
  </p:clrMapOvr>
  <p:transition>
    <p:randomBa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2 Gráfico"/>
          <p:cNvGraphicFramePr>
            <a:graphicFrameLocks/>
          </p:cNvGraphicFramePr>
          <p:nvPr>
            <p:extLst>
              <p:ext uri="{D42A27DB-BD31-4B8C-83A1-F6EECF244321}">
                <p14:modId xmlns:p14="http://schemas.microsoft.com/office/powerpoint/2010/main" val="1749764812"/>
              </p:ext>
            </p:extLst>
          </p:nvPr>
        </p:nvGraphicFramePr>
        <p:xfrm>
          <a:off x="395536" y="1916832"/>
          <a:ext cx="8385720" cy="4032448"/>
        </p:xfrm>
        <a:graphic>
          <a:graphicData uri="http://schemas.openxmlformats.org/drawingml/2006/chart">
            <c:chart xmlns:c="http://schemas.openxmlformats.org/drawingml/2006/chart" xmlns:r="http://schemas.openxmlformats.org/officeDocument/2006/relationships" r:id="rId3"/>
          </a:graphicData>
        </a:graphic>
      </p:graphicFrame>
      <p:sp>
        <p:nvSpPr>
          <p:cNvPr id="2" name="1 Título"/>
          <p:cNvSpPr>
            <a:spLocks noGrp="1"/>
          </p:cNvSpPr>
          <p:nvPr>
            <p:ph type="title"/>
          </p:nvPr>
        </p:nvSpPr>
        <p:spPr/>
        <p:txBody>
          <a:bodyPr/>
          <a:lstStyle/>
          <a:p>
            <a:r>
              <a:rPr lang="es-MX" dirty="0" smtClean="0"/>
              <a:t>Comparativo de períodos gubernamentales</a:t>
            </a:r>
            <a:endParaRPr lang="es-MX" dirty="0"/>
          </a:p>
        </p:txBody>
      </p:sp>
      <p:sp>
        <p:nvSpPr>
          <p:cNvPr id="4" name="3 Marcador de número de diapositiva"/>
          <p:cNvSpPr>
            <a:spLocks noGrp="1"/>
          </p:cNvSpPr>
          <p:nvPr>
            <p:ph type="sldNum" sz="quarter" idx="10"/>
          </p:nvPr>
        </p:nvSpPr>
        <p:spPr/>
        <p:txBody>
          <a:bodyPr/>
          <a:lstStyle/>
          <a:p>
            <a:pPr>
              <a:defRPr/>
            </a:pPr>
            <a:fld id="{0D534D2B-3B87-48F5-9D26-805FA5575DED}" type="slidenum">
              <a:rPr lang="es-ES" smtClean="0"/>
              <a:pPr>
                <a:defRPr/>
              </a:pPr>
              <a:t>50</a:t>
            </a:fld>
            <a:endParaRPr lang="es-ES" dirty="0"/>
          </a:p>
        </p:txBody>
      </p:sp>
      <p:sp>
        <p:nvSpPr>
          <p:cNvPr id="5" name="4 CuadroTexto"/>
          <p:cNvSpPr txBox="1"/>
          <p:nvPr/>
        </p:nvSpPr>
        <p:spPr>
          <a:xfrm>
            <a:off x="899592" y="824588"/>
            <a:ext cx="7560840" cy="646331"/>
          </a:xfrm>
          <a:prstGeom prst="rect">
            <a:avLst/>
          </a:prstGeom>
          <a:noFill/>
        </p:spPr>
        <p:txBody>
          <a:bodyPr wrap="square" rtlCol="0">
            <a:spAutoFit/>
          </a:bodyPr>
          <a:lstStyle/>
          <a:p>
            <a:pPr algn="ctr"/>
            <a:r>
              <a:rPr lang="es-MX" sz="1200" b="1" dirty="0"/>
              <a:t>Comparando el actual periodo gubernamental con el anterior, </a:t>
            </a:r>
            <a:endParaRPr lang="es-MX" sz="1200" b="1" dirty="0" smtClean="0"/>
          </a:p>
          <a:p>
            <a:pPr algn="ctr"/>
            <a:r>
              <a:rPr lang="es-MX" sz="1200" b="1" dirty="0" smtClean="0"/>
              <a:t>¿</a:t>
            </a:r>
            <a:r>
              <a:rPr lang="es-MX" sz="1200" b="1" dirty="0"/>
              <a:t>cuál considera que ha sido mejor</a:t>
            </a:r>
            <a:r>
              <a:rPr lang="es-MX" sz="1200" dirty="0"/>
              <a:t> </a:t>
            </a:r>
            <a:endParaRPr lang="es-MX" sz="1200" dirty="0" smtClean="0"/>
          </a:p>
          <a:p>
            <a:pPr algn="ctr"/>
            <a:r>
              <a:rPr lang="es-MX" sz="1100" dirty="0" smtClean="0"/>
              <a:t>(% de cada grupo de entrevistados)</a:t>
            </a:r>
            <a:endParaRPr lang="es-MX" sz="1100" dirty="0"/>
          </a:p>
        </p:txBody>
      </p:sp>
      <p:sp>
        <p:nvSpPr>
          <p:cNvPr id="6" name="Rectángulo 5"/>
          <p:cNvSpPr/>
          <p:nvPr/>
        </p:nvSpPr>
        <p:spPr>
          <a:xfrm>
            <a:off x="179512" y="89674"/>
            <a:ext cx="1718099" cy="338554"/>
          </a:xfrm>
          <a:prstGeom prst="rect">
            <a:avLst/>
          </a:prstGeom>
        </p:spPr>
        <p:txBody>
          <a:bodyPr wrap="none">
            <a:spAutoFit/>
          </a:bodyPr>
          <a:lstStyle/>
          <a:p>
            <a:r>
              <a:rPr lang="es-MX" sz="1600" dirty="0" smtClean="0">
                <a:solidFill>
                  <a:schemeClr val="tx1">
                    <a:lumMod val="65000"/>
                  </a:schemeClr>
                </a:solidFill>
                <a:latin typeface="Franklin Gothic Demi Cond" panose="020B0706030402020204" pitchFamily="34" charset="0"/>
              </a:rPr>
              <a:t>Temas coyunturales</a:t>
            </a:r>
            <a:endParaRPr lang="es-MX" sz="1600" dirty="0">
              <a:solidFill>
                <a:schemeClr val="tx1">
                  <a:lumMod val="65000"/>
                </a:schemeClr>
              </a:solidFill>
              <a:latin typeface="Franklin Gothic Demi Cond" panose="020B0706030402020204" pitchFamily="34" charset="0"/>
            </a:endParaRPr>
          </a:p>
        </p:txBody>
      </p:sp>
      <p:sp>
        <p:nvSpPr>
          <p:cNvPr id="7" name="Rectángulo redondeado 6">
            <a:hlinkClick r:id="rId4" action="ppaction://hlinksldjump"/>
          </p:cNvPr>
          <p:cNvSpPr/>
          <p:nvPr/>
        </p:nvSpPr>
        <p:spPr bwMode="auto">
          <a:xfrm>
            <a:off x="4051548" y="6424264"/>
            <a:ext cx="1112912" cy="346175"/>
          </a:xfrm>
          <a:prstGeom prst="roundRect">
            <a:avLst/>
          </a:prstGeom>
          <a:solidFill>
            <a:srgbClr val="C000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s-MX" sz="1400" b="1" i="0" u="none" strike="noStrike" cap="none" normalizeH="0" baseline="0" dirty="0" smtClean="0">
                <a:ln>
                  <a:noFill/>
                </a:ln>
                <a:solidFill>
                  <a:schemeClr val="tx1"/>
                </a:solidFill>
                <a:effectLst/>
                <a:latin typeface="Arial Narrow" panose="020B0606020202030204" pitchFamily="34" charset="0"/>
              </a:rPr>
              <a:t>Regresar</a:t>
            </a:r>
          </a:p>
        </p:txBody>
      </p:sp>
    </p:spTree>
    <p:extLst>
      <p:ext uri="{BB962C8B-B14F-4D97-AF65-F5344CB8AC3E}">
        <p14:creationId xmlns:p14="http://schemas.microsoft.com/office/powerpoint/2010/main" val="2503273913"/>
      </p:ext>
    </p:extLst>
  </p:cSld>
  <p:clrMapOvr>
    <a:masterClrMapping/>
  </p:clrMapOvr>
  <p:transition>
    <p:randomBa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Sobre el partido político que </a:t>
            </a:r>
            <a:r>
              <a:rPr lang="es-MX" dirty="0" smtClean="0">
                <a:solidFill>
                  <a:srgbClr val="FFC000"/>
                </a:solidFill>
              </a:rPr>
              <a:t>cree</a:t>
            </a:r>
            <a:r>
              <a:rPr lang="es-MX" dirty="0" smtClean="0"/>
              <a:t> que va a ganar</a:t>
            </a:r>
            <a:endParaRPr lang="es-MX" dirty="0"/>
          </a:p>
        </p:txBody>
      </p:sp>
      <p:sp>
        <p:nvSpPr>
          <p:cNvPr id="4" name="3 Marcador de número de diapositiva"/>
          <p:cNvSpPr>
            <a:spLocks noGrp="1"/>
          </p:cNvSpPr>
          <p:nvPr>
            <p:ph type="sldNum" sz="quarter" idx="10"/>
          </p:nvPr>
        </p:nvSpPr>
        <p:spPr/>
        <p:txBody>
          <a:bodyPr/>
          <a:lstStyle/>
          <a:p>
            <a:pPr>
              <a:defRPr/>
            </a:pPr>
            <a:fld id="{0D534D2B-3B87-48F5-9D26-805FA5575DED}" type="slidenum">
              <a:rPr lang="es-ES" smtClean="0"/>
              <a:pPr>
                <a:defRPr/>
              </a:pPr>
              <a:t>51</a:t>
            </a:fld>
            <a:endParaRPr lang="es-ES" dirty="0"/>
          </a:p>
        </p:txBody>
      </p:sp>
      <p:sp>
        <p:nvSpPr>
          <p:cNvPr id="5" name="4 CuadroTexto"/>
          <p:cNvSpPr txBox="1"/>
          <p:nvPr/>
        </p:nvSpPr>
        <p:spPr>
          <a:xfrm>
            <a:off x="899592" y="824588"/>
            <a:ext cx="7560840" cy="646331"/>
          </a:xfrm>
          <a:prstGeom prst="rect">
            <a:avLst/>
          </a:prstGeom>
          <a:noFill/>
        </p:spPr>
        <p:txBody>
          <a:bodyPr wrap="square" rtlCol="0">
            <a:spAutoFit/>
          </a:bodyPr>
          <a:lstStyle/>
          <a:p>
            <a:pPr algn="ctr"/>
            <a:r>
              <a:rPr lang="es-MX" sz="1200" b="1" dirty="0" smtClean="0"/>
              <a:t>Hablando de un partido político, </a:t>
            </a:r>
            <a:r>
              <a:rPr lang="es-MX" sz="1200" b="1" dirty="0"/>
              <a:t>¿qué partido </a:t>
            </a:r>
            <a:r>
              <a:rPr lang="es-MX" sz="1200" b="1" u="sng" dirty="0"/>
              <a:t>cree</a:t>
            </a:r>
            <a:r>
              <a:rPr lang="es-MX" sz="1200" b="1" dirty="0"/>
              <a:t> usted que va a </a:t>
            </a:r>
            <a:r>
              <a:rPr lang="es-MX" sz="1200" b="1" dirty="0" smtClean="0"/>
              <a:t>ganar</a:t>
            </a:r>
          </a:p>
          <a:p>
            <a:pPr algn="ctr"/>
            <a:r>
              <a:rPr lang="es-MX" sz="1200" b="1" dirty="0" smtClean="0"/>
              <a:t>la </a:t>
            </a:r>
            <a:r>
              <a:rPr lang="es-MX" sz="1200" b="1" dirty="0"/>
              <a:t>próxima elección para Gobernador de Sinaloa?</a:t>
            </a:r>
            <a:r>
              <a:rPr lang="es-MX" sz="1200" dirty="0"/>
              <a:t> </a:t>
            </a:r>
            <a:endParaRPr lang="es-MX" sz="1200" dirty="0" smtClean="0"/>
          </a:p>
          <a:p>
            <a:pPr algn="ctr"/>
            <a:r>
              <a:rPr lang="es-MX" sz="1100" dirty="0" smtClean="0"/>
              <a:t>(% de cada grupo de entrevistados)</a:t>
            </a:r>
            <a:endParaRPr lang="es-MX" sz="1100" dirty="0"/>
          </a:p>
        </p:txBody>
      </p:sp>
      <p:graphicFrame>
        <p:nvGraphicFramePr>
          <p:cNvPr id="6" name="5 Tabla"/>
          <p:cNvGraphicFramePr>
            <a:graphicFrameLocks noGrp="1"/>
          </p:cNvGraphicFramePr>
          <p:nvPr>
            <p:extLst>
              <p:ext uri="{D42A27DB-BD31-4B8C-83A1-F6EECF244321}">
                <p14:modId xmlns:p14="http://schemas.microsoft.com/office/powerpoint/2010/main" val="48692257"/>
              </p:ext>
            </p:extLst>
          </p:nvPr>
        </p:nvGraphicFramePr>
        <p:xfrm>
          <a:off x="467544" y="1844822"/>
          <a:ext cx="8136904" cy="4176466"/>
        </p:xfrm>
        <a:graphic>
          <a:graphicData uri="http://schemas.openxmlformats.org/drawingml/2006/table">
            <a:tbl>
              <a:tblPr>
                <a:tableStyleId>{5C22544A-7EE6-4342-B048-85BDC9FD1C3A}</a:tableStyleId>
              </a:tblPr>
              <a:tblGrid>
                <a:gridCol w="1183552"/>
                <a:gridCol w="591775"/>
                <a:gridCol w="1257521"/>
                <a:gridCol w="887662"/>
                <a:gridCol w="1109577"/>
                <a:gridCol w="1109577"/>
                <a:gridCol w="1035606"/>
                <a:gridCol w="961634"/>
              </a:tblGrid>
              <a:tr h="598746">
                <a:tc>
                  <a:txBody>
                    <a:bodyPr/>
                    <a:lstStyle/>
                    <a:p>
                      <a:pPr algn="l" fontAlgn="b"/>
                      <a:r>
                        <a:rPr lang="es-MX" sz="1000" b="1" i="0" u="none" strike="noStrike" dirty="0" smtClean="0">
                          <a:solidFill>
                            <a:schemeClr val="tx1"/>
                          </a:solidFill>
                          <a:effectLst/>
                          <a:latin typeface="Arial"/>
                        </a:rPr>
                        <a:t>Partido</a:t>
                      </a:r>
                      <a:endParaRPr lang="es-MX" sz="1000" b="1" i="0" u="none" strike="noStrike" dirty="0">
                        <a:solidFill>
                          <a:schemeClr val="tx1"/>
                        </a:solidFill>
                        <a:effectLst/>
                        <a:latin typeface="Arial"/>
                      </a:endParaRPr>
                    </a:p>
                  </a:txBody>
                  <a:tcPr marL="90000" marR="90000" marT="18000" marB="18000" anchor="ctr">
                    <a:solidFill>
                      <a:srgbClr val="C00000"/>
                    </a:solidFill>
                  </a:tcPr>
                </a:tc>
                <a:tc>
                  <a:txBody>
                    <a:bodyPr/>
                    <a:lstStyle/>
                    <a:p>
                      <a:pPr algn="ctr" fontAlgn="b"/>
                      <a:r>
                        <a:rPr lang="es-MX" sz="1000" b="1" i="0" u="none" strike="noStrike" dirty="0">
                          <a:solidFill>
                            <a:schemeClr val="tx1"/>
                          </a:solidFill>
                          <a:effectLst/>
                          <a:latin typeface="Arial"/>
                        </a:rPr>
                        <a:t>S/D</a:t>
                      </a:r>
                    </a:p>
                  </a:txBody>
                  <a:tcPr marL="90000" marR="90000" marT="18000" marB="18000" anchor="ctr">
                    <a:solidFill>
                      <a:srgbClr val="C00000"/>
                    </a:solidFill>
                  </a:tcPr>
                </a:tc>
                <a:tc>
                  <a:txBody>
                    <a:bodyPr/>
                    <a:lstStyle/>
                    <a:p>
                      <a:pPr algn="ctr" fontAlgn="b"/>
                      <a:r>
                        <a:rPr lang="es-MX" sz="1000" b="1" i="0" u="none" strike="noStrike" dirty="0">
                          <a:solidFill>
                            <a:schemeClr val="tx1"/>
                          </a:solidFill>
                          <a:effectLst/>
                          <a:latin typeface="Arial"/>
                        </a:rPr>
                        <a:t>Empresarios</a:t>
                      </a:r>
                    </a:p>
                  </a:txBody>
                  <a:tcPr marL="90000" marR="90000" marT="18000" marB="18000" anchor="ctr">
                    <a:solidFill>
                      <a:srgbClr val="C00000"/>
                    </a:solidFill>
                  </a:tcPr>
                </a:tc>
                <a:tc>
                  <a:txBody>
                    <a:bodyPr/>
                    <a:lstStyle/>
                    <a:p>
                      <a:pPr algn="ctr" fontAlgn="b"/>
                      <a:r>
                        <a:rPr lang="es-MX" sz="1000" b="1" i="0" u="none" strike="noStrike" dirty="0">
                          <a:solidFill>
                            <a:schemeClr val="tx1"/>
                          </a:solidFill>
                          <a:effectLst/>
                          <a:latin typeface="Arial"/>
                        </a:rPr>
                        <a:t>Directivos</a:t>
                      </a:r>
                    </a:p>
                  </a:txBody>
                  <a:tcPr marL="90000" marR="90000" marT="18000" marB="18000" anchor="ctr">
                    <a:solidFill>
                      <a:srgbClr val="C00000"/>
                    </a:solidFill>
                  </a:tcPr>
                </a:tc>
                <a:tc>
                  <a:txBody>
                    <a:bodyPr/>
                    <a:lstStyle/>
                    <a:p>
                      <a:pPr algn="ctr" fontAlgn="b"/>
                      <a:r>
                        <a:rPr lang="es-MX" sz="1000" b="1" i="0" u="none" strike="noStrike" dirty="0">
                          <a:solidFill>
                            <a:schemeClr val="tx1"/>
                          </a:solidFill>
                          <a:effectLst/>
                          <a:latin typeface="Arial"/>
                        </a:rPr>
                        <a:t>Profesionistas</a:t>
                      </a:r>
                    </a:p>
                  </a:txBody>
                  <a:tcPr marL="90000" marR="90000" marT="18000" marB="18000" anchor="ctr">
                    <a:solidFill>
                      <a:srgbClr val="C00000"/>
                    </a:solidFill>
                  </a:tcPr>
                </a:tc>
                <a:tc>
                  <a:txBody>
                    <a:bodyPr/>
                    <a:lstStyle/>
                    <a:p>
                      <a:pPr algn="ctr" fontAlgn="b"/>
                      <a:r>
                        <a:rPr lang="es-MX" sz="1000" b="1" i="0" u="none" strike="noStrike" dirty="0">
                          <a:solidFill>
                            <a:schemeClr val="tx1"/>
                          </a:solidFill>
                          <a:effectLst/>
                          <a:latin typeface="Arial"/>
                        </a:rPr>
                        <a:t>Instituciones</a:t>
                      </a:r>
                    </a:p>
                  </a:txBody>
                  <a:tcPr marL="90000" marR="90000" marT="18000" marB="18000" anchor="ctr">
                    <a:solidFill>
                      <a:srgbClr val="C00000"/>
                    </a:solidFill>
                  </a:tcPr>
                </a:tc>
                <a:tc>
                  <a:txBody>
                    <a:bodyPr/>
                    <a:lstStyle/>
                    <a:p>
                      <a:pPr algn="ctr" fontAlgn="b"/>
                      <a:r>
                        <a:rPr lang="es-MX" sz="1000" b="1" i="0" u="none" strike="noStrike" dirty="0" smtClean="0">
                          <a:solidFill>
                            <a:schemeClr val="tx1"/>
                          </a:solidFill>
                          <a:effectLst/>
                          <a:latin typeface="Arial"/>
                        </a:rPr>
                        <a:t>Políticos / funcionarios</a:t>
                      </a:r>
                      <a:endParaRPr lang="es-MX" sz="1000" b="1" i="0" u="none" strike="noStrike" dirty="0">
                        <a:solidFill>
                          <a:schemeClr val="tx1"/>
                        </a:solidFill>
                        <a:effectLst/>
                        <a:latin typeface="Arial"/>
                      </a:endParaRPr>
                    </a:p>
                  </a:txBody>
                  <a:tcPr marL="90000" marR="90000" marT="18000" marB="18000" anchor="ctr">
                    <a:solidFill>
                      <a:srgbClr val="C00000"/>
                    </a:solidFill>
                  </a:tcPr>
                </a:tc>
                <a:tc>
                  <a:txBody>
                    <a:bodyPr/>
                    <a:lstStyle/>
                    <a:p>
                      <a:pPr algn="ctr" fontAlgn="b"/>
                      <a:r>
                        <a:rPr lang="es-MX" sz="1000" b="1" i="0" u="none" strike="noStrike" dirty="0" smtClean="0">
                          <a:solidFill>
                            <a:schemeClr val="tx1"/>
                          </a:solidFill>
                          <a:effectLst/>
                          <a:latin typeface="Arial"/>
                        </a:rPr>
                        <a:t>Académicos</a:t>
                      </a:r>
                      <a:endParaRPr lang="es-MX" sz="1000" b="1" i="0" u="none" strike="noStrike" dirty="0">
                        <a:solidFill>
                          <a:schemeClr val="tx1"/>
                        </a:solidFill>
                        <a:effectLst/>
                        <a:latin typeface="Arial"/>
                      </a:endParaRPr>
                    </a:p>
                  </a:txBody>
                  <a:tcPr marL="90000" marR="90000" marT="18000" marB="18000" anchor="ctr">
                    <a:solidFill>
                      <a:srgbClr val="C00000"/>
                    </a:solidFill>
                  </a:tcPr>
                </a:tc>
              </a:tr>
              <a:tr h="357772">
                <a:tc>
                  <a:txBody>
                    <a:bodyPr/>
                    <a:lstStyle/>
                    <a:p>
                      <a:pPr algn="l" fontAlgn="b"/>
                      <a:r>
                        <a:rPr lang="es-MX" sz="1100" b="0" i="0" u="none" strike="noStrike" dirty="0">
                          <a:solidFill>
                            <a:srgbClr val="000000"/>
                          </a:solidFill>
                          <a:effectLst/>
                          <a:latin typeface="Arial"/>
                        </a:rPr>
                        <a:t>PRI</a:t>
                      </a:r>
                    </a:p>
                  </a:txBody>
                  <a:tcPr marL="90000" marR="90000" marT="18000" marB="18000" anchor="ctr">
                    <a:noFill/>
                  </a:tcPr>
                </a:tc>
                <a:tc>
                  <a:txBody>
                    <a:bodyPr/>
                    <a:lstStyle/>
                    <a:p>
                      <a:pPr algn="ctr" fontAlgn="b"/>
                      <a:r>
                        <a:rPr lang="es-MX" sz="1100" b="0" i="0" u="none" strike="noStrike" dirty="0">
                          <a:solidFill>
                            <a:srgbClr val="000000"/>
                          </a:solidFill>
                          <a:effectLst/>
                          <a:latin typeface="Arial"/>
                        </a:rPr>
                        <a:t>47%</a:t>
                      </a:r>
                    </a:p>
                  </a:txBody>
                  <a:tcPr marL="90000" marR="90000" marT="18000" marB="18000" anchor="ctr">
                    <a:noFill/>
                  </a:tcPr>
                </a:tc>
                <a:tc>
                  <a:txBody>
                    <a:bodyPr/>
                    <a:lstStyle/>
                    <a:p>
                      <a:pPr algn="ctr" fontAlgn="b"/>
                      <a:r>
                        <a:rPr lang="es-MX" sz="1100" b="0" i="0" u="none" strike="noStrike" dirty="0">
                          <a:solidFill>
                            <a:srgbClr val="000000"/>
                          </a:solidFill>
                          <a:effectLst/>
                          <a:latin typeface="Arial"/>
                        </a:rPr>
                        <a:t>68%</a:t>
                      </a:r>
                    </a:p>
                  </a:txBody>
                  <a:tcPr marL="90000" marR="90000" marT="18000" marB="18000" anchor="ctr">
                    <a:noFill/>
                  </a:tcPr>
                </a:tc>
                <a:tc>
                  <a:txBody>
                    <a:bodyPr/>
                    <a:lstStyle/>
                    <a:p>
                      <a:pPr algn="ctr" fontAlgn="b"/>
                      <a:r>
                        <a:rPr lang="es-MX" sz="1100" b="0" i="0" u="none" strike="noStrike" dirty="0">
                          <a:solidFill>
                            <a:srgbClr val="000000"/>
                          </a:solidFill>
                          <a:effectLst/>
                          <a:latin typeface="Arial"/>
                        </a:rPr>
                        <a:t>45%</a:t>
                      </a:r>
                    </a:p>
                  </a:txBody>
                  <a:tcPr marL="90000" marR="90000" marT="18000" marB="18000" anchor="ctr">
                    <a:noFill/>
                  </a:tcPr>
                </a:tc>
                <a:tc>
                  <a:txBody>
                    <a:bodyPr/>
                    <a:lstStyle/>
                    <a:p>
                      <a:pPr algn="ctr" fontAlgn="b"/>
                      <a:r>
                        <a:rPr lang="es-MX" sz="1100" b="0" i="0" u="none" strike="noStrike" dirty="0">
                          <a:solidFill>
                            <a:srgbClr val="000000"/>
                          </a:solidFill>
                          <a:effectLst/>
                          <a:latin typeface="Arial"/>
                        </a:rPr>
                        <a:t>62%</a:t>
                      </a:r>
                    </a:p>
                  </a:txBody>
                  <a:tcPr marL="90000" marR="90000" marT="18000" marB="18000" anchor="ctr">
                    <a:noFill/>
                  </a:tcPr>
                </a:tc>
                <a:tc>
                  <a:txBody>
                    <a:bodyPr/>
                    <a:lstStyle/>
                    <a:p>
                      <a:pPr algn="ctr" fontAlgn="b"/>
                      <a:r>
                        <a:rPr lang="es-MX" sz="1100" b="0" i="0" u="none" strike="noStrike" dirty="0">
                          <a:solidFill>
                            <a:srgbClr val="000000"/>
                          </a:solidFill>
                          <a:effectLst/>
                          <a:latin typeface="Arial"/>
                        </a:rPr>
                        <a:t>62%</a:t>
                      </a:r>
                    </a:p>
                  </a:txBody>
                  <a:tcPr marL="90000" marR="90000" marT="18000" marB="18000" anchor="ctr">
                    <a:noFill/>
                  </a:tcPr>
                </a:tc>
                <a:tc>
                  <a:txBody>
                    <a:bodyPr/>
                    <a:lstStyle/>
                    <a:p>
                      <a:pPr algn="ctr" fontAlgn="b"/>
                      <a:r>
                        <a:rPr lang="es-MX" sz="1100" b="0" i="0" u="none" strike="noStrike" dirty="0">
                          <a:solidFill>
                            <a:srgbClr val="000000"/>
                          </a:solidFill>
                          <a:effectLst/>
                          <a:latin typeface="Arial"/>
                        </a:rPr>
                        <a:t>70%</a:t>
                      </a:r>
                    </a:p>
                  </a:txBody>
                  <a:tcPr marL="90000" marR="90000" marT="18000" marB="18000" anchor="ctr">
                    <a:noFill/>
                  </a:tcPr>
                </a:tc>
                <a:tc>
                  <a:txBody>
                    <a:bodyPr/>
                    <a:lstStyle/>
                    <a:p>
                      <a:pPr algn="ctr" fontAlgn="b"/>
                      <a:r>
                        <a:rPr lang="es-MX" sz="1100" b="0" i="0" u="none" strike="noStrike" dirty="0">
                          <a:solidFill>
                            <a:srgbClr val="000000"/>
                          </a:solidFill>
                          <a:effectLst/>
                          <a:latin typeface="Arial"/>
                        </a:rPr>
                        <a:t>50%</a:t>
                      </a:r>
                    </a:p>
                  </a:txBody>
                  <a:tcPr marL="90000" marR="90000" marT="18000" marB="18000" anchor="ctr">
                    <a:noFill/>
                  </a:tcPr>
                </a:tc>
              </a:tr>
              <a:tr h="357772">
                <a:tc>
                  <a:txBody>
                    <a:bodyPr/>
                    <a:lstStyle/>
                    <a:p>
                      <a:pPr algn="l" fontAlgn="b"/>
                      <a:r>
                        <a:rPr lang="es-MX" sz="1100" b="0" i="0" u="none" strike="noStrike" dirty="0">
                          <a:solidFill>
                            <a:srgbClr val="000000"/>
                          </a:solidFill>
                          <a:effectLst/>
                          <a:latin typeface="Arial"/>
                        </a:rPr>
                        <a:t>PAN</a:t>
                      </a:r>
                    </a:p>
                  </a:txBody>
                  <a:tcPr marL="90000" marR="90000" marT="18000" marB="18000" anchor="ctr">
                    <a:solidFill>
                      <a:srgbClr val="FFFF99"/>
                    </a:solidFill>
                  </a:tcPr>
                </a:tc>
                <a:tc>
                  <a:txBody>
                    <a:bodyPr/>
                    <a:lstStyle/>
                    <a:p>
                      <a:pPr algn="ctr" fontAlgn="b"/>
                      <a:r>
                        <a:rPr lang="es-MX" sz="1100" b="0" i="0" u="none" strike="noStrike" dirty="0">
                          <a:solidFill>
                            <a:srgbClr val="000000"/>
                          </a:solidFill>
                          <a:effectLst/>
                          <a:latin typeface="Arial"/>
                        </a:rPr>
                        <a:t>9%</a:t>
                      </a:r>
                    </a:p>
                  </a:txBody>
                  <a:tcPr marL="90000" marR="90000" marT="18000" marB="18000" anchor="ctr">
                    <a:solidFill>
                      <a:srgbClr val="FFFF99"/>
                    </a:solidFill>
                  </a:tcPr>
                </a:tc>
                <a:tc>
                  <a:txBody>
                    <a:bodyPr/>
                    <a:lstStyle/>
                    <a:p>
                      <a:pPr algn="ctr" fontAlgn="b"/>
                      <a:r>
                        <a:rPr lang="es-MX" sz="1100" b="0" i="0" u="none" strike="noStrike" dirty="0">
                          <a:solidFill>
                            <a:srgbClr val="000000"/>
                          </a:solidFill>
                          <a:effectLst/>
                          <a:latin typeface="Arial"/>
                        </a:rPr>
                        <a:t>8%</a:t>
                      </a:r>
                    </a:p>
                  </a:txBody>
                  <a:tcPr marL="90000" marR="90000" marT="18000" marB="18000" anchor="ctr">
                    <a:solidFill>
                      <a:srgbClr val="FFFF99"/>
                    </a:solidFill>
                  </a:tcPr>
                </a:tc>
                <a:tc>
                  <a:txBody>
                    <a:bodyPr/>
                    <a:lstStyle/>
                    <a:p>
                      <a:pPr algn="ctr" fontAlgn="b"/>
                      <a:r>
                        <a:rPr lang="es-MX" sz="1100" b="0" i="0" u="none" strike="noStrike" dirty="0">
                          <a:solidFill>
                            <a:srgbClr val="000000"/>
                          </a:solidFill>
                          <a:effectLst/>
                          <a:latin typeface="Arial"/>
                        </a:rPr>
                        <a:t>20%</a:t>
                      </a:r>
                    </a:p>
                  </a:txBody>
                  <a:tcPr marL="90000" marR="90000" marT="18000" marB="18000" anchor="ctr">
                    <a:solidFill>
                      <a:srgbClr val="FFFF99"/>
                    </a:solidFill>
                  </a:tcPr>
                </a:tc>
                <a:tc>
                  <a:txBody>
                    <a:bodyPr/>
                    <a:lstStyle/>
                    <a:p>
                      <a:pPr algn="ctr" fontAlgn="b"/>
                      <a:r>
                        <a:rPr lang="es-MX" sz="1100" b="0" i="0" u="none" strike="noStrike" dirty="0">
                          <a:solidFill>
                            <a:srgbClr val="000000"/>
                          </a:solidFill>
                          <a:effectLst/>
                          <a:latin typeface="Arial"/>
                        </a:rPr>
                        <a:t>10%</a:t>
                      </a:r>
                    </a:p>
                  </a:txBody>
                  <a:tcPr marL="90000" marR="90000" marT="18000" marB="18000" anchor="ctr">
                    <a:solidFill>
                      <a:srgbClr val="FFFF99"/>
                    </a:solidFill>
                  </a:tcPr>
                </a:tc>
                <a:tc>
                  <a:txBody>
                    <a:bodyPr/>
                    <a:lstStyle/>
                    <a:p>
                      <a:pPr algn="ctr" fontAlgn="b"/>
                      <a:r>
                        <a:rPr lang="es-MX" sz="1100" b="0" i="0" u="none" strike="noStrike" dirty="0">
                          <a:solidFill>
                            <a:srgbClr val="000000"/>
                          </a:solidFill>
                          <a:effectLst/>
                          <a:latin typeface="Arial"/>
                        </a:rPr>
                        <a:t>0%</a:t>
                      </a:r>
                    </a:p>
                  </a:txBody>
                  <a:tcPr marL="90000" marR="90000" marT="18000" marB="18000" anchor="ctr">
                    <a:solidFill>
                      <a:srgbClr val="FFFF99"/>
                    </a:solidFill>
                  </a:tcPr>
                </a:tc>
                <a:tc>
                  <a:txBody>
                    <a:bodyPr/>
                    <a:lstStyle/>
                    <a:p>
                      <a:pPr algn="ctr" fontAlgn="b"/>
                      <a:r>
                        <a:rPr lang="es-MX" sz="1100" b="0" i="0" u="none" strike="noStrike" dirty="0">
                          <a:solidFill>
                            <a:srgbClr val="000000"/>
                          </a:solidFill>
                          <a:effectLst/>
                          <a:latin typeface="Arial"/>
                        </a:rPr>
                        <a:t>0%</a:t>
                      </a:r>
                    </a:p>
                  </a:txBody>
                  <a:tcPr marL="90000" marR="90000" marT="18000" marB="18000" anchor="ctr">
                    <a:solidFill>
                      <a:srgbClr val="FFFF99"/>
                    </a:solidFill>
                  </a:tcPr>
                </a:tc>
                <a:tc>
                  <a:txBody>
                    <a:bodyPr/>
                    <a:lstStyle/>
                    <a:p>
                      <a:pPr algn="ctr" fontAlgn="b"/>
                      <a:r>
                        <a:rPr lang="es-MX" sz="1100" b="0" i="0" u="none" strike="noStrike" dirty="0">
                          <a:solidFill>
                            <a:srgbClr val="000000"/>
                          </a:solidFill>
                          <a:effectLst/>
                          <a:latin typeface="Arial"/>
                        </a:rPr>
                        <a:t>0%</a:t>
                      </a:r>
                    </a:p>
                  </a:txBody>
                  <a:tcPr marL="90000" marR="90000" marT="18000" marB="18000" anchor="ctr">
                    <a:solidFill>
                      <a:srgbClr val="FFFF99"/>
                    </a:solidFill>
                  </a:tcPr>
                </a:tc>
              </a:tr>
              <a:tr h="357772">
                <a:tc>
                  <a:txBody>
                    <a:bodyPr/>
                    <a:lstStyle/>
                    <a:p>
                      <a:pPr algn="l" fontAlgn="b"/>
                      <a:r>
                        <a:rPr lang="es-MX" sz="1100" b="0" i="0" u="none" strike="noStrike" dirty="0">
                          <a:solidFill>
                            <a:srgbClr val="000000"/>
                          </a:solidFill>
                          <a:effectLst/>
                          <a:latin typeface="Arial"/>
                        </a:rPr>
                        <a:t>PAS</a:t>
                      </a:r>
                    </a:p>
                  </a:txBody>
                  <a:tcPr marL="90000" marR="90000" marT="18000" marB="18000" anchor="ctr">
                    <a:noFill/>
                  </a:tcPr>
                </a:tc>
                <a:tc>
                  <a:txBody>
                    <a:bodyPr/>
                    <a:lstStyle/>
                    <a:p>
                      <a:pPr algn="ctr" fontAlgn="b"/>
                      <a:r>
                        <a:rPr lang="es-MX" sz="1100" b="0" i="0" u="none" strike="noStrike" dirty="0">
                          <a:solidFill>
                            <a:srgbClr val="000000"/>
                          </a:solidFill>
                          <a:effectLst/>
                          <a:latin typeface="Arial"/>
                        </a:rPr>
                        <a:t>4%</a:t>
                      </a:r>
                    </a:p>
                  </a:txBody>
                  <a:tcPr marL="90000" marR="90000" marT="18000" marB="18000" anchor="ctr">
                    <a:noFill/>
                  </a:tcPr>
                </a:tc>
                <a:tc>
                  <a:txBody>
                    <a:bodyPr/>
                    <a:lstStyle/>
                    <a:p>
                      <a:pPr algn="ctr" fontAlgn="b"/>
                      <a:r>
                        <a:rPr lang="es-MX" sz="1100" b="0" i="0" u="none" strike="noStrike" dirty="0">
                          <a:solidFill>
                            <a:srgbClr val="000000"/>
                          </a:solidFill>
                          <a:effectLst/>
                          <a:latin typeface="Arial"/>
                        </a:rPr>
                        <a:t>3%</a:t>
                      </a:r>
                    </a:p>
                  </a:txBody>
                  <a:tcPr marL="90000" marR="90000" marT="18000" marB="18000" anchor="ctr">
                    <a:noFill/>
                  </a:tcPr>
                </a:tc>
                <a:tc>
                  <a:txBody>
                    <a:bodyPr/>
                    <a:lstStyle/>
                    <a:p>
                      <a:pPr algn="ctr" fontAlgn="b"/>
                      <a:r>
                        <a:rPr lang="es-MX" sz="1100" b="0" i="0" u="none" strike="noStrike" dirty="0">
                          <a:solidFill>
                            <a:srgbClr val="000000"/>
                          </a:solidFill>
                          <a:effectLst/>
                          <a:latin typeface="Arial"/>
                        </a:rPr>
                        <a:t>4%</a:t>
                      </a:r>
                    </a:p>
                  </a:txBody>
                  <a:tcPr marL="90000" marR="90000" marT="18000" marB="18000" anchor="ctr">
                    <a:noFill/>
                  </a:tcPr>
                </a:tc>
                <a:tc>
                  <a:txBody>
                    <a:bodyPr/>
                    <a:lstStyle/>
                    <a:p>
                      <a:pPr algn="ctr" fontAlgn="b"/>
                      <a:r>
                        <a:rPr lang="es-MX" sz="1100" b="0" i="0" u="none" strike="noStrike" dirty="0">
                          <a:solidFill>
                            <a:srgbClr val="000000"/>
                          </a:solidFill>
                          <a:effectLst/>
                          <a:latin typeface="Arial"/>
                        </a:rPr>
                        <a:t>5%</a:t>
                      </a:r>
                    </a:p>
                  </a:txBody>
                  <a:tcPr marL="90000" marR="90000" marT="18000" marB="18000" anchor="ctr">
                    <a:noFill/>
                  </a:tcPr>
                </a:tc>
                <a:tc>
                  <a:txBody>
                    <a:bodyPr/>
                    <a:lstStyle/>
                    <a:p>
                      <a:pPr algn="ctr" fontAlgn="b"/>
                      <a:r>
                        <a:rPr lang="es-MX" sz="1100" b="0" i="0" u="none" strike="noStrike" dirty="0">
                          <a:solidFill>
                            <a:srgbClr val="000000"/>
                          </a:solidFill>
                          <a:effectLst/>
                          <a:latin typeface="Arial"/>
                        </a:rPr>
                        <a:t>0%</a:t>
                      </a:r>
                    </a:p>
                  </a:txBody>
                  <a:tcPr marL="90000" marR="90000" marT="18000" marB="18000" anchor="ctr">
                    <a:noFill/>
                  </a:tcPr>
                </a:tc>
                <a:tc>
                  <a:txBody>
                    <a:bodyPr/>
                    <a:lstStyle/>
                    <a:p>
                      <a:pPr algn="ctr" fontAlgn="b"/>
                      <a:r>
                        <a:rPr lang="es-MX" sz="1100" b="0" i="0" u="none" strike="noStrike" dirty="0">
                          <a:solidFill>
                            <a:srgbClr val="000000"/>
                          </a:solidFill>
                          <a:effectLst/>
                          <a:latin typeface="Arial"/>
                        </a:rPr>
                        <a:t>20%</a:t>
                      </a:r>
                    </a:p>
                  </a:txBody>
                  <a:tcPr marL="90000" marR="90000" marT="18000" marB="18000" anchor="ctr">
                    <a:noFill/>
                  </a:tcPr>
                </a:tc>
                <a:tc>
                  <a:txBody>
                    <a:bodyPr/>
                    <a:lstStyle/>
                    <a:p>
                      <a:pPr algn="ctr" fontAlgn="b"/>
                      <a:r>
                        <a:rPr lang="es-MX" sz="1100" b="0" i="0" u="none" strike="noStrike" dirty="0">
                          <a:solidFill>
                            <a:srgbClr val="000000"/>
                          </a:solidFill>
                          <a:effectLst/>
                          <a:latin typeface="Arial"/>
                        </a:rPr>
                        <a:t>0%</a:t>
                      </a:r>
                    </a:p>
                  </a:txBody>
                  <a:tcPr marL="90000" marR="90000" marT="18000" marB="18000" anchor="ctr">
                    <a:noFill/>
                  </a:tcPr>
                </a:tc>
              </a:tr>
              <a:tr h="357772">
                <a:tc>
                  <a:txBody>
                    <a:bodyPr/>
                    <a:lstStyle/>
                    <a:p>
                      <a:pPr algn="l" fontAlgn="b"/>
                      <a:r>
                        <a:rPr lang="es-MX" sz="1100" b="0" i="0" u="none" strike="noStrike" dirty="0">
                          <a:solidFill>
                            <a:srgbClr val="000000"/>
                          </a:solidFill>
                          <a:effectLst/>
                          <a:latin typeface="Arial"/>
                        </a:rPr>
                        <a:t>Morena</a:t>
                      </a:r>
                    </a:p>
                  </a:txBody>
                  <a:tcPr marL="90000" marR="90000" marT="18000" marB="18000" anchor="ctr">
                    <a:solidFill>
                      <a:srgbClr val="FFFF99"/>
                    </a:solidFill>
                  </a:tcPr>
                </a:tc>
                <a:tc>
                  <a:txBody>
                    <a:bodyPr/>
                    <a:lstStyle/>
                    <a:p>
                      <a:pPr algn="ctr" fontAlgn="b"/>
                      <a:r>
                        <a:rPr lang="es-MX" sz="1100" b="0" i="0" u="none" strike="noStrike" dirty="0">
                          <a:solidFill>
                            <a:srgbClr val="000000"/>
                          </a:solidFill>
                          <a:effectLst/>
                          <a:latin typeface="Arial"/>
                        </a:rPr>
                        <a:t>1%</a:t>
                      </a:r>
                    </a:p>
                  </a:txBody>
                  <a:tcPr marL="90000" marR="90000" marT="18000" marB="18000" anchor="ctr">
                    <a:solidFill>
                      <a:srgbClr val="FFFF99"/>
                    </a:solidFill>
                  </a:tcPr>
                </a:tc>
                <a:tc>
                  <a:txBody>
                    <a:bodyPr/>
                    <a:lstStyle/>
                    <a:p>
                      <a:pPr algn="ctr" fontAlgn="b"/>
                      <a:r>
                        <a:rPr lang="es-MX" sz="1100" b="0" i="0" u="none" strike="noStrike" dirty="0">
                          <a:solidFill>
                            <a:srgbClr val="000000"/>
                          </a:solidFill>
                          <a:effectLst/>
                          <a:latin typeface="Arial"/>
                        </a:rPr>
                        <a:t>0%</a:t>
                      </a:r>
                    </a:p>
                  </a:txBody>
                  <a:tcPr marL="90000" marR="90000" marT="18000" marB="18000" anchor="ctr">
                    <a:solidFill>
                      <a:srgbClr val="FFFF99"/>
                    </a:solidFill>
                  </a:tcPr>
                </a:tc>
                <a:tc>
                  <a:txBody>
                    <a:bodyPr/>
                    <a:lstStyle/>
                    <a:p>
                      <a:pPr algn="ctr" fontAlgn="b"/>
                      <a:r>
                        <a:rPr lang="es-MX" sz="1100" b="0" i="0" u="none" strike="noStrike" dirty="0">
                          <a:solidFill>
                            <a:srgbClr val="000000"/>
                          </a:solidFill>
                          <a:effectLst/>
                          <a:latin typeface="Arial"/>
                        </a:rPr>
                        <a:t>0%</a:t>
                      </a:r>
                    </a:p>
                  </a:txBody>
                  <a:tcPr marL="90000" marR="90000" marT="18000" marB="18000" anchor="ctr">
                    <a:solidFill>
                      <a:srgbClr val="FFFF99"/>
                    </a:solidFill>
                  </a:tcPr>
                </a:tc>
                <a:tc>
                  <a:txBody>
                    <a:bodyPr/>
                    <a:lstStyle/>
                    <a:p>
                      <a:pPr algn="ctr" fontAlgn="b"/>
                      <a:r>
                        <a:rPr lang="es-MX" sz="1100" b="0" i="0" u="none" strike="noStrike" dirty="0">
                          <a:solidFill>
                            <a:srgbClr val="000000"/>
                          </a:solidFill>
                          <a:effectLst/>
                          <a:latin typeface="Arial"/>
                        </a:rPr>
                        <a:t>0%</a:t>
                      </a:r>
                    </a:p>
                  </a:txBody>
                  <a:tcPr marL="90000" marR="90000" marT="18000" marB="18000" anchor="ctr">
                    <a:solidFill>
                      <a:srgbClr val="FFFF99"/>
                    </a:solidFill>
                  </a:tcPr>
                </a:tc>
                <a:tc>
                  <a:txBody>
                    <a:bodyPr/>
                    <a:lstStyle/>
                    <a:p>
                      <a:pPr algn="ctr" fontAlgn="b"/>
                      <a:r>
                        <a:rPr lang="es-MX" sz="1100" b="0" i="0" u="none" strike="noStrike" dirty="0">
                          <a:solidFill>
                            <a:srgbClr val="000000"/>
                          </a:solidFill>
                          <a:effectLst/>
                          <a:latin typeface="Arial"/>
                        </a:rPr>
                        <a:t>0%</a:t>
                      </a:r>
                    </a:p>
                  </a:txBody>
                  <a:tcPr marL="90000" marR="90000" marT="18000" marB="18000" anchor="ctr">
                    <a:solidFill>
                      <a:srgbClr val="FFFF99"/>
                    </a:solidFill>
                  </a:tcPr>
                </a:tc>
                <a:tc>
                  <a:txBody>
                    <a:bodyPr/>
                    <a:lstStyle/>
                    <a:p>
                      <a:pPr algn="ctr" fontAlgn="b"/>
                      <a:r>
                        <a:rPr lang="es-MX" sz="1100" b="0" i="0" u="none" strike="noStrike" dirty="0">
                          <a:solidFill>
                            <a:srgbClr val="000000"/>
                          </a:solidFill>
                          <a:effectLst/>
                          <a:latin typeface="Arial"/>
                        </a:rPr>
                        <a:t>0%</a:t>
                      </a:r>
                    </a:p>
                  </a:txBody>
                  <a:tcPr marL="90000" marR="90000" marT="18000" marB="18000" anchor="ctr">
                    <a:solidFill>
                      <a:srgbClr val="FFFF99"/>
                    </a:solidFill>
                  </a:tcPr>
                </a:tc>
                <a:tc>
                  <a:txBody>
                    <a:bodyPr/>
                    <a:lstStyle/>
                    <a:p>
                      <a:pPr algn="ctr" fontAlgn="b"/>
                      <a:r>
                        <a:rPr lang="es-MX" sz="1100" b="0" i="0" u="none" strike="noStrike" dirty="0">
                          <a:solidFill>
                            <a:srgbClr val="000000"/>
                          </a:solidFill>
                          <a:effectLst/>
                          <a:latin typeface="Arial"/>
                        </a:rPr>
                        <a:t>0%</a:t>
                      </a:r>
                    </a:p>
                  </a:txBody>
                  <a:tcPr marL="90000" marR="90000" marT="18000" marB="18000" anchor="ctr">
                    <a:solidFill>
                      <a:srgbClr val="FFFF99"/>
                    </a:solidFill>
                  </a:tcPr>
                </a:tc>
              </a:tr>
              <a:tr h="357772">
                <a:tc>
                  <a:txBody>
                    <a:bodyPr/>
                    <a:lstStyle/>
                    <a:p>
                      <a:pPr algn="l" fontAlgn="b"/>
                      <a:r>
                        <a:rPr lang="es-MX" sz="1100" b="0" i="0" u="none" strike="noStrike" dirty="0">
                          <a:solidFill>
                            <a:srgbClr val="000000"/>
                          </a:solidFill>
                          <a:effectLst/>
                          <a:latin typeface="Arial"/>
                        </a:rPr>
                        <a:t>Nueva Alianza</a:t>
                      </a:r>
                    </a:p>
                  </a:txBody>
                  <a:tcPr marL="90000" marR="90000" marT="18000" marB="18000" anchor="ctr">
                    <a:noFill/>
                  </a:tcPr>
                </a:tc>
                <a:tc>
                  <a:txBody>
                    <a:bodyPr/>
                    <a:lstStyle/>
                    <a:p>
                      <a:pPr algn="ctr" fontAlgn="b"/>
                      <a:r>
                        <a:rPr lang="es-MX" sz="1100" b="0" i="0" u="none" strike="noStrike" dirty="0">
                          <a:solidFill>
                            <a:srgbClr val="000000"/>
                          </a:solidFill>
                          <a:effectLst/>
                          <a:latin typeface="Arial"/>
                        </a:rPr>
                        <a:t>1%</a:t>
                      </a:r>
                    </a:p>
                  </a:txBody>
                  <a:tcPr marL="90000" marR="90000" marT="18000" marB="18000" anchor="ctr">
                    <a:noFill/>
                  </a:tcPr>
                </a:tc>
                <a:tc>
                  <a:txBody>
                    <a:bodyPr/>
                    <a:lstStyle/>
                    <a:p>
                      <a:pPr algn="ctr" fontAlgn="b"/>
                      <a:r>
                        <a:rPr lang="es-MX" sz="1100" b="0" i="0" u="none" strike="noStrike" dirty="0">
                          <a:solidFill>
                            <a:srgbClr val="000000"/>
                          </a:solidFill>
                          <a:effectLst/>
                          <a:latin typeface="Arial"/>
                        </a:rPr>
                        <a:t>0%</a:t>
                      </a:r>
                    </a:p>
                  </a:txBody>
                  <a:tcPr marL="90000" marR="90000" marT="18000" marB="18000" anchor="ctr">
                    <a:noFill/>
                  </a:tcPr>
                </a:tc>
                <a:tc>
                  <a:txBody>
                    <a:bodyPr/>
                    <a:lstStyle/>
                    <a:p>
                      <a:pPr algn="ctr" fontAlgn="b"/>
                      <a:r>
                        <a:rPr lang="es-MX" sz="1100" b="0" i="0" u="none" strike="noStrike" dirty="0">
                          <a:solidFill>
                            <a:srgbClr val="000000"/>
                          </a:solidFill>
                          <a:effectLst/>
                          <a:latin typeface="Arial"/>
                        </a:rPr>
                        <a:t>0%</a:t>
                      </a:r>
                    </a:p>
                  </a:txBody>
                  <a:tcPr marL="90000" marR="90000" marT="18000" marB="18000" anchor="ctr">
                    <a:noFill/>
                  </a:tcPr>
                </a:tc>
                <a:tc>
                  <a:txBody>
                    <a:bodyPr/>
                    <a:lstStyle/>
                    <a:p>
                      <a:pPr algn="ctr" fontAlgn="b"/>
                      <a:r>
                        <a:rPr lang="es-MX" sz="1100" b="0" i="0" u="none" strike="noStrike" dirty="0">
                          <a:solidFill>
                            <a:srgbClr val="000000"/>
                          </a:solidFill>
                          <a:effectLst/>
                          <a:latin typeface="Arial"/>
                        </a:rPr>
                        <a:t>0%</a:t>
                      </a:r>
                    </a:p>
                  </a:txBody>
                  <a:tcPr marL="90000" marR="90000" marT="18000" marB="18000" anchor="ctr">
                    <a:noFill/>
                  </a:tcPr>
                </a:tc>
                <a:tc>
                  <a:txBody>
                    <a:bodyPr/>
                    <a:lstStyle/>
                    <a:p>
                      <a:pPr algn="ctr" fontAlgn="b"/>
                      <a:r>
                        <a:rPr lang="es-MX" sz="1100" b="0" i="0" u="none" strike="noStrike" dirty="0">
                          <a:solidFill>
                            <a:srgbClr val="000000"/>
                          </a:solidFill>
                          <a:effectLst/>
                          <a:latin typeface="Arial"/>
                        </a:rPr>
                        <a:t>0%</a:t>
                      </a:r>
                    </a:p>
                  </a:txBody>
                  <a:tcPr marL="90000" marR="90000" marT="18000" marB="18000" anchor="ctr">
                    <a:noFill/>
                  </a:tcPr>
                </a:tc>
                <a:tc>
                  <a:txBody>
                    <a:bodyPr/>
                    <a:lstStyle/>
                    <a:p>
                      <a:pPr algn="ctr" fontAlgn="b"/>
                      <a:r>
                        <a:rPr lang="es-MX" sz="1100" b="0" i="0" u="none" strike="noStrike" dirty="0">
                          <a:solidFill>
                            <a:srgbClr val="000000"/>
                          </a:solidFill>
                          <a:effectLst/>
                          <a:latin typeface="Arial"/>
                        </a:rPr>
                        <a:t>0%</a:t>
                      </a:r>
                    </a:p>
                  </a:txBody>
                  <a:tcPr marL="90000" marR="90000" marT="18000" marB="18000" anchor="ctr">
                    <a:noFill/>
                  </a:tcPr>
                </a:tc>
                <a:tc>
                  <a:txBody>
                    <a:bodyPr/>
                    <a:lstStyle/>
                    <a:p>
                      <a:pPr algn="ctr" fontAlgn="b"/>
                      <a:r>
                        <a:rPr lang="es-MX" sz="1100" b="0" i="0" u="none" strike="noStrike" dirty="0">
                          <a:solidFill>
                            <a:srgbClr val="000000"/>
                          </a:solidFill>
                          <a:effectLst/>
                          <a:latin typeface="Arial"/>
                        </a:rPr>
                        <a:t>0%</a:t>
                      </a:r>
                    </a:p>
                  </a:txBody>
                  <a:tcPr marL="90000" marR="90000" marT="18000" marB="18000" anchor="ctr">
                    <a:noFill/>
                  </a:tcPr>
                </a:tc>
              </a:tr>
              <a:tr h="357772">
                <a:tc>
                  <a:txBody>
                    <a:bodyPr/>
                    <a:lstStyle/>
                    <a:p>
                      <a:pPr algn="l" fontAlgn="b"/>
                      <a:r>
                        <a:rPr lang="es-MX" sz="1100" b="0" i="0" u="none" strike="noStrike" dirty="0">
                          <a:solidFill>
                            <a:srgbClr val="000000"/>
                          </a:solidFill>
                          <a:effectLst/>
                          <a:latin typeface="Arial"/>
                        </a:rPr>
                        <a:t>PRD</a:t>
                      </a:r>
                    </a:p>
                  </a:txBody>
                  <a:tcPr marL="90000" marR="90000" marT="18000" marB="18000" anchor="ctr">
                    <a:solidFill>
                      <a:srgbClr val="FFFF99"/>
                    </a:solidFill>
                  </a:tcPr>
                </a:tc>
                <a:tc>
                  <a:txBody>
                    <a:bodyPr/>
                    <a:lstStyle/>
                    <a:p>
                      <a:pPr algn="ctr" fontAlgn="b"/>
                      <a:r>
                        <a:rPr lang="es-MX" sz="1100" b="0" i="0" u="none" strike="noStrike" dirty="0">
                          <a:solidFill>
                            <a:srgbClr val="000000"/>
                          </a:solidFill>
                          <a:effectLst/>
                          <a:latin typeface="Arial"/>
                        </a:rPr>
                        <a:t>0%</a:t>
                      </a:r>
                    </a:p>
                  </a:txBody>
                  <a:tcPr marL="90000" marR="90000" marT="18000" marB="18000" anchor="ctr">
                    <a:solidFill>
                      <a:srgbClr val="FFFF99"/>
                    </a:solidFill>
                  </a:tcPr>
                </a:tc>
                <a:tc>
                  <a:txBody>
                    <a:bodyPr/>
                    <a:lstStyle/>
                    <a:p>
                      <a:pPr algn="ctr" fontAlgn="b"/>
                      <a:r>
                        <a:rPr lang="es-MX" sz="1100" b="0" i="0" u="none" strike="noStrike" dirty="0">
                          <a:solidFill>
                            <a:srgbClr val="000000"/>
                          </a:solidFill>
                          <a:effectLst/>
                          <a:latin typeface="Arial"/>
                        </a:rPr>
                        <a:t>0%</a:t>
                      </a:r>
                    </a:p>
                  </a:txBody>
                  <a:tcPr marL="90000" marR="90000" marT="18000" marB="18000" anchor="ctr">
                    <a:solidFill>
                      <a:srgbClr val="FFFF99"/>
                    </a:solidFill>
                  </a:tcPr>
                </a:tc>
                <a:tc>
                  <a:txBody>
                    <a:bodyPr/>
                    <a:lstStyle/>
                    <a:p>
                      <a:pPr algn="ctr" fontAlgn="b"/>
                      <a:r>
                        <a:rPr lang="es-MX" sz="1100" b="0" i="0" u="none" strike="noStrike" dirty="0">
                          <a:solidFill>
                            <a:srgbClr val="000000"/>
                          </a:solidFill>
                          <a:effectLst/>
                          <a:latin typeface="Arial"/>
                        </a:rPr>
                        <a:t>1%</a:t>
                      </a:r>
                    </a:p>
                  </a:txBody>
                  <a:tcPr marL="90000" marR="90000" marT="18000" marB="18000" anchor="ctr">
                    <a:solidFill>
                      <a:srgbClr val="FFFF99"/>
                    </a:solidFill>
                  </a:tcPr>
                </a:tc>
                <a:tc>
                  <a:txBody>
                    <a:bodyPr/>
                    <a:lstStyle/>
                    <a:p>
                      <a:pPr algn="ctr" fontAlgn="b"/>
                      <a:r>
                        <a:rPr lang="es-MX" sz="1100" b="0" i="0" u="none" strike="noStrike" dirty="0">
                          <a:solidFill>
                            <a:srgbClr val="000000"/>
                          </a:solidFill>
                          <a:effectLst/>
                          <a:latin typeface="Arial"/>
                        </a:rPr>
                        <a:t>0%</a:t>
                      </a:r>
                    </a:p>
                  </a:txBody>
                  <a:tcPr marL="90000" marR="90000" marT="18000" marB="18000" anchor="ctr">
                    <a:solidFill>
                      <a:srgbClr val="FFFF99"/>
                    </a:solidFill>
                  </a:tcPr>
                </a:tc>
                <a:tc>
                  <a:txBody>
                    <a:bodyPr/>
                    <a:lstStyle/>
                    <a:p>
                      <a:pPr algn="ctr" fontAlgn="b"/>
                      <a:r>
                        <a:rPr lang="es-MX" sz="1100" b="0" i="0" u="none" strike="noStrike" dirty="0">
                          <a:solidFill>
                            <a:srgbClr val="000000"/>
                          </a:solidFill>
                          <a:effectLst/>
                          <a:latin typeface="Arial"/>
                        </a:rPr>
                        <a:t>0%</a:t>
                      </a:r>
                    </a:p>
                  </a:txBody>
                  <a:tcPr marL="90000" marR="90000" marT="18000" marB="18000" anchor="ctr">
                    <a:solidFill>
                      <a:srgbClr val="FFFF99"/>
                    </a:solidFill>
                  </a:tcPr>
                </a:tc>
                <a:tc>
                  <a:txBody>
                    <a:bodyPr/>
                    <a:lstStyle/>
                    <a:p>
                      <a:pPr algn="ctr" fontAlgn="b"/>
                      <a:r>
                        <a:rPr lang="es-MX" sz="1100" b="0" i="0" u="none" strike="noStrike" dirty="0">
                          <a:solidFill>
                            <a:srgbClr val="000000"/>
                          </a:solidFill>
                          <a:effectLst/>
                          <a:latin typeface="Arial"/>
                        </a:rPr>
                        <a:t>0%</a:t>
                      </a:r>
                    </a:p>
                  </a:txBody>
                  <a:tcPr marL="90000" marR="90000" marT="18000" marB="18000" anchor="ctr">
                    <a:solidFill>
                      <a:srgbClr val="FFFF99"/>
                    </a:solidFill>
                  </a:tcPr>
                </a:tc>
                <a:tc>
                  <a:txBody>
                    <a:bodyPr/>
                    <a:lstStyle/>
                    <a:p>
                      <a:pPr algn="ctr" fontAlgn="b"/>
                      <a:r>
                        <a:rPr lang="es-MX" sz="1100" b="0" i="0" u="none" strike="noStrike" dirty="0">
                          <a:solidFill>
                            <a:srgbClr val="000000"/>
                          </a:solidFill>
                          <a:effectLst/>
                          <a:latin typeface="Arial"/>
                        </a:rPr>
                        <a:t>0%</a:t>
                      </a:r>
                    </a:p>
                  </a:txBody>
                  <a:tcPr marL="90000" marR="90000" marT="18000" marB="18000" anchor="ctr">
                    <a:solidFill>
                      <a:srgbClr val="FFFF99"/>
                    </a:solidFill>
                  </a:tcPr>
                </a:tc>
              </a:tr>
              <a:tr h="357772">
                <a:tc>
                  <a:txBody>
                    <a:bodyPr/>
                    <a:lstStyle/>
                    <a:p>
                      <a:pPr algn="l" fontAlgn="b"/>
                      <a:r>
                        <a:rPr lang="es-MX" sz="1100" b="0" i="0" u="none" strike="noStrike" dirty="0" smtClean="0">
                          <a:solidFill>
                            <a:srgbClr val="000000"/>
                          </a:solidFill>
                          <a:effectLst/>
                          <a:latin typeface="Arial"/>
                        </a:rPr>
                        <a:t>Partido</a:t>
                      </a:r>
                      <a:r>
                        <a:rPr lang="es-MX" sz="1100" b="0" i="0" u="none" strike="noStrike" baseline="0" dirty="0" smtClean="0">
                          <a:solidFill>
                            <a:srgbClr val="000000"/>
                          </a:solidFill>
                          <a:effectLst/>
                          <a:latin typeface="Arial"/>
                        </a:rPr>
                        <a:t> </a:t>
                      </a:r>
                      <a:r>
                        <a:rPr lang="es-MX" sz="1100" b="0" i="0" u="none" strike="noStrike" dirty="0" smtClean="0">
                          <a:solidFill>
                            <a:srgbClr val="000000"/>
                          </a:solidFill>
                          <a:effectLst/>
                          <a:latin typeface="Arial"/>
                        </a:rPr>
                        <a:t>Verde</a:t>
                      </a:r>
                      <a:endParaRPr lang="es-MX" sz="1100" b="0" i="0" u="none" strike="noStrike" dirty="0">
                        <a:solidFill>
                          <a:srgbClr val="000000"/>
                        </a:solidFill>
                        <a:effectLst/>
                        <a:latin typeface="Arial"/>
                      </a:endParaRPr>
                    </a:p>
                  </a:txBody>
                  <a:tcPr marL="90000" marR="90000" marT="18000" marB="18000" anchor="ctr">
                    <a:noFill/>
                  </a:tcPr>
                </a:tc>
                <a:tc>
                  <a:txBody>
                    <a:bodyPr/>
                    <a:lstStyle/>
                    <a:p>
                      <a:pPr algn="ctr" fontAlgn="b"/>
                      <a:r>
                        <a:rPr lang="es-MX" sz="1100" b="0" i="0" u="none" strike="noStrike" dirty="0">
                          <a:solidFill>
                            <a:srgbClr val="000000"/>
                          </a:solidFill>
                          <a:effectLst/>
                          <a:latin typeface="Arial"/>
                        </a:rPr>
                        <a:t>1%</a:t>
                      </a:r>
                    </a:p>
                  </a:txBody>
                  <a:tcPr marL="90000" marR="90000" marT="18000" marB="18000" anchor="ctr">
                    <a:noFill/>
                  </a:tcPr>
                </a:tc>
                <a:tc>
                  <a:txBody>
                    <a:bodyPr/>
                    <a:lstStyle/>
                    <a:p>
                      <a:pPr algn="ctr" fontAlgn="b"/>
                      <a:r>
                        <a:rPr lang="es-MX" sz="1100" b="0" i="0" u="none" strike="noStrike" dirty="0">
                          <a:solidFill>
                            <a:srgbClr val="000000"/>
                          </a:solidFill>
                          <a:effectLst/>
                          <a:latin typeface="Arial"/>
                        </a:rPr>
                        <a:t>0%</a:t>
                      </a:r>
                    </a:p>
                  </a:txBody>
                  <a:tcPr marL="90000" marR="90000" marT="18000" marB="18000" anchor="ctr">
                    <a:noFill/>
                  </a:tcPr>
                </a:tc>
                <a:tc>
                  <a:txBody>
                    <a:bodyPr/>
                    <a:lstStyle/>
                    <a:p>
                      <a:pPr algn="ctr" fontAlgn="b"/>
                      <a:r>
                        <a:rPr lang="es-MX" sz="1100" b="0" i="0" u="none" strike="noStrike" dirty="0">
                          <a:solidFill>
                            <a:srgbClr val="000000"/>
                          </a:solidFill>
                          <a:effectLst/>
                          <a:latin typeface="Arial"/>
                        </a:rPr>
                        <a:t>0%</a:t>
                      </a:r>
                    </a:p>
                  </a:txBody>
                  <a:tcPr marL="90000" marR="90000" marT="18000" marB="18000" anchor="ctr">
                    <a:noFill/>
                  </a:tcPr>
                </a:tc>
                <a:tc>
                  <a:txBody>
                    <a:bodyPr/>
                    <a:lstStyle/>
                    <a:p>
                      <a:pPr algn="ctr" fontAlgn="b"/>
                      <a:r>
                        <a:rPr lang="es-MX" sz="1100" b="0" i="0" u="none" strike="noStrike" dirty="0">
                          <a:solidFill>
                            <a:srgbClr val="000000"/>
                          </a:solidFill>
                          <a:effectLst/>
                          <a:latin typeface="Arial"/>
                        </a:rPr>
                        <a:t>0%</a:t>
                      </a:r>
                    </a:p>
                  </a:txBody>
                  <a:tcPr marL="90000" marR="90000" marT="18000" marB="18000" anchor="ctr">
                    <a:noFill/>
                  </a:tcPr>
                </a:tc>
                <a:tc>
                  <a:txBody>
                    <a:bodyPr/>
                    <a:lstStyle/>
                    <a:p>
                      <a:pPr algn="ctr" fontAlgn="b"/>
                      <a:r>
                        <a:rPr lang="es-MX" sz="1100" b="0" i="0" u="none" strike="noStrike" dirty="0">
                          <a:solidFill>
                            <a:srgbClr val="000000"/>
                          </a:solidFill>
                          <a:effectLst/>
                          <a:latin typeface="Arial"/>
                        </a:rPr>
                        <a:t>0%</a:t>
                      </a:r>
                    </a:p>
                  </a:txBody>
                  <a:tcPr marL="90000" marR="90000" marT="18000" marB="18000" anchor="ctr">
                    <a:noFill/>
                  </a:tcPr>
                </a:tc>
                <a:tc>
                  <a:txBody>
                    <a:bodyPr/>
                    <a:lstStyle/>
                    <a:p>
                      <a:pPr algn="ctr" fontAlgn="b"/>
                      <a:r>
                        <a:rPr lang="es-MX" sz="1100" b="0" i="0" u="none" strike="noStrike" dirty="0">
                          <a:solidFill>
                            <a:srgbClr val="000000"/>
                          </a:solidFill>
                          <a:effectLst/>
                          <a:latin typeface="Arial"/>
                        </a:rPr>
                        <a:t>0%</a:t>
                      </a:r>
                    </a:p>
                  </a:txBody>
                  <a:tcPr marL="90000" marR="90000" marT="18000" marB="18000" anchor="ctr">
                    <a:noFill/>
                  </a:tcPr>
                </a:tc>
                <a:tc>
                  <a:txBody>
                    <a:bodyPr/>
                    <a:lstStyle/>
                    <a:p>
                      <a:pPr algn="ctr" fontAlgn="b"/>
                      <a:r>
                        <a:rPr lang="es-MX" sz="1100" b="0" i="0" u="none" strike="noStrike" dirty="0">
                          <a:solidFill>
                            <a:srgbClr val="000000"/>
                          </a:solidFill>
                          <a:effectLst/>
                          <a:latin typeface="Arial"/>
                        </a:rPr>
                        <a:t>0%</a:t>
                      </a:r>
                    </a:p>
                  </a:txBody>
                  <a:tcPr marL="90000" marR="90000" marT="18000" marB="18000" anchor="ctr">
                    <a:noFill/>
                  </a:tcPr>
                </a:tc>
              </a:tr>
              <a:tr h="357772">
                <a:tc>
                  <a:txBody>
                    <a:bodyPr/>
                    <a:lstStyle/>
                    <a:p>
                      <a:pPr algn="l" fontAlgn="b"/>
                      <a:r>
                        <a:rPr lang="es-MX" sz="1100" b="0" i="0" u="none" strike="noStrike" dirty="0">
                          <a:solidFill>
                            <a:srgbClr val="000000"/>
                          </a:solidFill>
                          <a:effectLst/>
                          <a:latin typeface="Arial"/>
                        </a:rPr>
                        <a:t>Otro partido</a:t>
                      </a:r>
                    </a:p>
                  </a:txBody>
                  <a:tcPr marL="90000" marR="90000" marT="18000" marB="18000" anchor="ctr">
                    <a:solidFill>
                      <a:srgbClr val="FFFF99"/>
                    </a:solidFill>
                  </a:tcPr>
                </a:tc>
                <a:tc>
                  <a:txBody>
                    <a:bodyPr/>
                    <a:lstStyle/>
                    <a:p>
                      <a:pPr algn="ctr" fontAlgn="b"/>
                      <a:r>
                        <a:rPr lang="es-MX" sz="1100" b="0" i="0" u="none" strike="noStrike" dirty="0">
                          <a:solidFill>
                            <a:srgbClr val="000000"/>
                          </a:solidFill>
                          <a:effectLst/>
                          <a:latin typeface="Arial"/>
                        </a:rPr>
                        <a:t>0%</a:t>
                      </a:r>
                    </a:p>
                  </a:txBody>
                  <a:tcPr marL="90000" marR="90000" marT="18000" marB="18000" anchor="ctr">
                    <a:solidFill>
                      <a:srgbClr val="FFFF99"/>
                    </a:solidFill>
                  </a:tcPr>
                </a:tc>
                <a:tc>
                  <a:txBody>
                    <a:bodyPr/>
                    <a:lstStyle/>
                    <a:p>
                      <a:pPr algn="ctr" fontAlgn="b"/>
                      <a:r>
                        <a:rPr lang="es-MX" sz="1100" b="0" i="0" u="none" strike="noStrike" dirty="0">
                          <a:solidFill>
                            <a:srgbClr val="000000"/>
                          </a:solidFill>
                          <a:effectLst/>
                          <a:latin typeface="Arial"/>
                        </a:rPr>
                        <a:t>0%</a:t>
                      </a:r>
                    </a:p>
                  </a:txBody>
                  <a:tcPr marL="90000" marR="90000" marT="18000" marB="18000" anchor="ctr">
                    <a:solidFill>
                      <a:srgbClr val="FFFF99"/>
                    </a:solidFill>
                  </a:tcPr>
                </a:tc>
                <a:tc>
                  <a:txBody>
                    <a:bodyPr/>
                    <a:lstStyle/>
                    <a:p>
                      <a:pPr algn="ctr" fontAlgn="b"/>
                      <a:r>
                        <a:rPr lang="es-MX" sz="1100" b="0" i="0" u="none" strike="noStrike" dirty="0">
                          <a:solidFill>
                            <a:srgbClr val="000000"/>
                          </a:solidFill>
                          <a:effectLst/>
                          <a:latin typeface="Arial"/>
                        </a:rPr>
                        <a:t>1%</a:t>
                      </a:r>
                    </a:p>
                  </a:txBody>
                  <a:tcPr marL="90000" marR="90000" marT="18000" marB="18000" anchor="ctr">
                    <a:solidFill>
                      <a:srgbClr val="FFFF99"/>
                    </a:solidFill>
                  </a:tcPr>
                </a:tc>
                <a:tc>
                  <a:txBody>
                    <a:bodyPr/>
                    <a:lstStyle/>
                    <a:p>
                      <a:pPr algn="ctr" fontAlgn="b"/>
                      <a:r>
                        <a:rPr lang="es-MX" sz="1100" b="0" i="0" u="none" strike="noStrike" dirty="0">
                          <a:solidFill>
                            <a:srgbClr val="000000"/>
                          </a:solidFill>
                          <a:effectLst/>
                          <a:latin typeface="Arial"/>
                        </a:rPr>
                        <a:t>0%</a:t>
                      </a:r>
                    </a:p>
                  </a:txBody>
                  <a:tcPr marL="90000" marR="90000" marT="18000" marB="18000" anchor="ctr">
                    <a:solidFill>
                      <a:srgbClr val="FFFF99"/>
                    </a:solidFill>
                  </a:tcPr>
                </a:tc>
                <a:tc>
                  <a:txBody>
                    <a:bodyPr/>
                    <a:lstStyle/>
                    <a:p>
                      <a:pPr algn="ctr" fontAlgn="b"/>
                      <a:r>
                        <a:rPr lang="es-MX" sz="1100" b="0" i="0" u="none" strike="noStrike" dirty="0">
                          <a:solidFill>
                            <a:srgbClr val="000000"/>
                          </a:solidFill>
                          <a:effectLst/>
                          <a:latin typeface="Arial"/>
                        </a:rPr>
                        <a:t>0%</a:t>
                      </a:r>
                    </a:p>
                  </a:txBody>
                  <a:tcPr marL="90000" marR="90000" marT="18000" marB="18000" anchor="ctr">
                    <a:solidFill>
                      <a:srgbClr val="FFFF99"/>
                    </a:solidFill>
                  </a:tcPr>
                </a:tc>
                <a:tc>
                  <a:txBody>
                    <a:bodyPr/>
                    <a:lstStyle/>
                    <a:p>
                      <a:pPr algn="ctr" fontAlgn="b"/>
                      <a:r>
                        <a:rPr lang="es-MX" sz="1100" b="0" i="0" u="none" strike="noStrike" dirty="0">
                          <a:solidFill>
                            <a:srgbClr val="000000"/>
                          </a:solidFill>
                          <a:effectLst/>
                          <a:latin typeface="Arial"/>
                        </a:rPr>
                        <a:t>0%</a:t>
                      </a:r>
                    </a:p>
                  </a:txBody>
                  <a:tcPr marL="90000" marR="90000" marT="18000" marB="18000" anchor="ctr">
                    <a:solidFill>
                      <a:srgbClr val="FFFF99"/>
                    </a:solidFill>
                  </a:tcPr>
                </a:tc>
                <a:tc>
                  <a:txBody>
                    <a:bodyPr/>
                    <a:lstStyle/>
                    <a:p>
                      <a:pPr algn="ctr" fontAlgn="b"/>
                      <a:r>
                        <a:rPr lang="es-MX" sz="1100" b="0" i="0" u="none" strike="noStrike" dirty="0">
                          <a:solidFill>
                            <a:srgbClr val="000000"/>
                          </a:solidFill>
                          <a:effectLst/>
                          <a:latin typeface="Arial"/>
                        </a:rPr>
                        <a:t>0%</a:t>
                      </a:r>
                    </a:p>
                  </a:txBody>
                  <a:tcPr marL="90000" marR="90000" marT="18000" marB="18000" anchor="ctr">
                    <a:solidFill>
                      <a:srgbClr val="FFFF99"/>
                    </a:solidFill>
                  </a:tcPr>
                </a:tc>
              </a:tr>
              <a:tr h="357772">
                <a:tc>
                  <a:txBody>
                    <a:bodyPr/>
                    <a:lstStyle/>
                    <a:p>
                      <a:pPr algn="l" fontAlgn="b"/>
                      <a:r>
                        <a:rPr lang="es-MX" sz="1100" b="0" i="0" u="none" strike="noStrike" dirty="0">
                          <a:solidFill>
                            <a:srgbClr val="000000"/>
                          </a:solidFill>
                          <a:effectLst/>
                          <a:latin typeface="Arial"/>
                        </a:rPr>
                        <a:t>Ningún partido</a:t>
                      </a:r>
                    </a:p>
                  </a:txBody>
                  <a:tcPr marL="90000" marR="90000" marT="18000" marB="18000" anchor="ctr">
                    <a:noFill/>
                  </a:tcPr>
                </a:tc>
                <a:tc>
                  <a:txBody>
                    <a:bodyPr/>
                    <a:lstStyle/>
                    <a:p>
                      <a:pPr algn="ctr" fontAlgn="b"/>
                      <a:r>
                        <a:rPr lang="es-MX" sz="1100" b="0" i="0" u="none" strike="noStrike" dirty="0" smtClean="0">
                          <a:solidFill>
                            <a:srgbClr val="000000"/>
                          </a:solidFill>
                          <a:effectLst/>
                          <a:latin typeface="Arial"/>
                        </a:rPr>
                        <a:t>15%</a:t>
                      </a:r>
                      <a:endParaRPr lang="es-MX" sz="1100" b="0" i="0" u="none" strike="noStrike" dirty="0">
                        <a:solidFill>
                          <a:srgbClr val="000000"/>
                        </a:solidFill>
                        <a:effectLst/>
                        <a:latin typeface="Arial"/>
                      </a:endParaRPr>
                    </a:p>
                  </a:txBody>
                  <a:tcPr marL="90000" marR="90000" marT="18000" marB="18000" anchor="ctr">
                    <a:noFill/>
                  </a:tcPr>
                </a:tc>
                <a:tc>
                  <a:txBody>
                    <a:bodyPr/>
                    <a:lstStyle/>
                    <a:p>
                      <a:pPr algn="ctr" fontAlgn="b"/>
                      <a:r>
                        <a:rPr lang="es-MX" sz="1100" b="0" i="0" u="none" strike="noStrike" dirty="0" smtClean="0">
                          <a:solidFill>
                            <a:srgbClr val="000000"/>
                          </a:solidFill>
                          <a:effectLst/>
                          <a:latin typeface="Arial"/>
                        </a:rPr>
                        <a:t>6%</a:t>
                      </a:r>
                      <a:endParaRPr lang="es-MX" sz="1100" b="0" i="0" u="none" strike="noStrike" dirty="0">
                        <a:solidFill>
                          <a:srgbClr val="000000"/>
                        </a:solidFill>
                        <a:effectLst/>
                        <a:latin typeface="Arial"/>
                      </a:endParaRPr>
                    </a:p>
                  </a:txBody>
                  <a:tcPr marL="90000" marR="90000" marT="18000" marB="18000" anchor="ctr">
                    <a:noFill/>
                  </a:tcPr>
                </a:tc>
                <a:tc>
                  <a:txBody>
                    <a:bodyPr/>
                    <a:lstStyle/>
                    <a:p>
                      <a:pPr algn="ctr" fontAlgn="b"/>
                      <a:r>
                        <a:rPr lang="es-MX" sz="1100" b="0" i="0" u="none" strike="noStrike" dirty="0" smtClean="0">
                          <a:solidFill>
                            <a:srgbClr val="000000"/>
                          </a:solidFill>
                          <a:effectLst/>
                          <a:latin typeface="Arial"/>
                        </a:rPr>
                        <a:t>16%</a:t>
                      </a:r>
                      <a:endParaRPr lang="es-MX" sz="1100" b="0" i="0" u="none" strike="noStrike" dirty="0">
                        <a:solidFill>
                          <a:srgbClr val="000000"/>
                        </a:solidFill>
                        <a:effectLst/>
                        <a:latin typeface="Arial"/>
                      </a:endParaRPr>
                    </a:p>
                  </a:txBody>
                  <a:tcPr marL="90000" marR="90000" marT="18000" marB="18000" anchor="ctr">
                    <a:noFill/>
                  </a:tcPr>
                </a:tc>
                <a:tc>
                  <a:txBody>
                    <a:bodyPr/>
                    <a:lstStyle/>
                    <a:p>
                      <a:pPr algn="ctr" fontAlgn="b"/>
                      <a:r>
                        <a:rPr lang="es-MX" sz="1100" b="0" i="0" u="none" strike="noStrike" dirty="0">
                          <a:solidFill>
                            <a:srgbClr val="000000"/>
                          </a:solidFill>
                          <a:effectLst/>
                          <a:latin typeface="Arial"/>
                        </a:rPr>
                        <a:t>5%</a:t>
                      </a:r>
                    </a:p>
                  </a:txBody>
                  <a:tcPr marL="90000" marR="90000" marT="18000" marB="18000" anchor="ctr">
                    <a:noFill/>
                  </a:tcPr>
                </a:tc>
                <a:tc>
                  <a:txBody>
                    <a:bodyPr/>
                    <a:lstStyle/>
                    <a:p>
                      <a:pPr algn="ctr" fontAlgn="b"/>
                      <a:r>
                        <a:rPr lang="es-MX" sz="1100" b="0" i="0" u="none" strike="noStrike" dirty="0">
                          <a:solidFill>
                            <a:srgbClr val="000000"/>
                          </a:solidFill>
                          <a:effectLst/>
                          <a:latin typeface="Arial"/>
                        </a:rPr>
                        <a:t>0%</a:t>
                      </a:r>
                    </a:p>
                  </a:txBody>
                  <a:tcPr marL="90000" marR="90000" marT="18000" marB="18000" anchor="ctr">
                    <a:noFill/>
                  </a:tcPr>
                </a:tc>
                <a:tc>
                  <a:txBody>
                    <a:bodyPr/>
                    <a:lstStyle/>
                    <a:p>
                      <a:pPr algn="ctr" fontAlgn="b"/>
                      <a:r>
                        <a:rPr lang="es-MX" sz="1100" b="0" i="0" u="none" strike="noStrike" dirty="0">
                          <a:solidFill>
                            <a:srgbClr val="000000"/>
                          </a:solidFill>
                          <a:effectLst/>
                          <a:latin typeface="Arial"/>
                        </a:rPr>
                        <a:t>10%</a:t>
                      </a:r>
                    </a:p>
                  </a:txBody>
                  <a:tcPr marL="90000" marR="90000" marT="18000" marB="18000" anchor="ctr">
                    <a:noFill/>
                  </a:tcPr>
                </a:tc>
                <a:tc>
                  <a:txBody>
                    <a:bodyPr/>
                    <a:lstStyle/>
                    <a:p>
                      <a:pPr algn="ctr" fontAlgn="b"/>
                      <a:r>
                        <a:rPr lang="es-MX" sz="1100" b="0" i="0" u="none" strike="noStrike" dirty="0">
                          <a:solidFill>
                            <a:srgbClr val="000000"/>
                          </a:solidFill>
                          <a:effectLst/>
                          <a:latin typeface="Arial"/>
                        </a:rPr>
                        <a:t>0%</a:t>
                      </a:r>
                    </a:p>
                  </a:txBody>
                  <a:tcPr marL="90000" marR="90000" marT="18000" marB="18000" anchor="ctr">
                    <a:noFill/>
                  </a:tcPr>
                </a:tc>
              </a:tr>
              <a:tr h="357772">
                <a:tc>
                  <a:txBody>
                    <a:bodyPr/>
                    <a:lstStyle/>
                    <a:p>
                      <a:pPr algn="l" fontAlgn="b"/>
                      <a:r>
                        <a:rPr lang="es-MX" sz="1100" b="0" i="0" u="none" strike="noStrike" dirty="0">
                          <a:solidFill>
                            <a:srgbClr val="000000"/>
                          </a:solidFill>
                          <a:effectLst/>
                          <a:latin typeface="Arial"/>
                        </a:rPr>
                        <a:t>No sabe</a:t>
                      </a:r>
                    </a:p>
                  </a:txBody>
                  <a:tcPr marL="90000" marR="90000" marT="18000" marB="18000" anchor="ctr">
                    <a:lnB w="12700" cap="flat" cmpd="sng" algn="ctr">
                      <a:solidFill>
                        <a:schemeClr val="tx1">
                          <a:lumMod val="50000"/>
                        </a:schemeClr>
                      </a:solidFill>
                      <a:prstDash val="solid"/>
                      <a:round/>
                      <a:headEnd type="none" w="med" len="med"/>
                      <a:tailEnd type="none" w="med" len="med"/>
                    </a:lnB>
                    <a:solidFill>
                      <a:srgbClr val="FFFF99"/>
                    </a:solidFill>
                  </a:tcPr>
                </a:tc>
                <a:tc>
                  <a:txBody>
                    <a:bodyPr/>
                    <a:lstStyle/>
                    <a:p>
                      <a:pPr algn="ctr" fontAlgn="b"/>
                      <a:r>
                        <a:rPr lang="es-MX" sz="1100" b="0" i="0" u="none" strike="noStrike" dirty="0">
                          <a:solidFill>
                            <a:srgbClr val="000000"/>
                          </a:solidFill>
                          <a:effectLst/>
                          <a:latin typeface="Arial"/>
                        </a:rPr>
                        <a:t>21%</a:t>
                      </a:r>
                    </a:p>
                  </a:txBody>
                  <a:tcPr marL="90000" marR="90000" marT="18000" marB="18000" anchor="ctr">
                    <a:lnB w="12700" cap="flat" cmpd="sng" algn="ctr">
                      <a:solidFill>
                        <a:schemeClr val="tx1">
                          <a:lumMod val="50000"/>
                        </a:schemeClr>
                      </a:solidFill>
                      <a:prstDash val="solid"/>
                      <a:round/>
                      <a:headEnd type="none" w="med" len="med"/>
                      <a:tailEnd type="none" w="med" len="med"/>
                    </a:lnB>
                    <a:solidFill>
                      <a:srgbClr val="FFFF99"/>
                    </a:solidFill>
                  </a:tcPr>
                </a:tc>
                <a:tc>
                  <a:txBody>
                    <a:bodyPr/>
                    <a:lstStyle/>
                    <a:p>
                      <a:pPr algn="ctr" fontAlgn="b"/>
                      <a:r>
                        <a:rPr lang="es-MX" sz="1100" b="0" i="0" u="none" strike="noStrike" dirty="0">
                          <a:solidFill>
                            <a:srgbClr val="000000"/>
                          </a:solidFill>
                          <a:effectLst/>
                          <a:latin typeface="Arial"/>
                        </a:rPr>
                        <a:t>15%</a:t>
                      </a:r>
                    </a:p>
                  </a:txBody>
                  <a:tcPr marL="90000" marR="90000" marT="18000" marB="18000" anchor="ctr">
                    <a:lnB w="12700" cap="flat" cmpd="sng" algn="ctr">
                      <a:solidFill>
                        <a:schemeClr val="tx1">
                          <a:lumMod val="50000"/>
                        </a:schemeClr>
                      </a:solidFill>
                      <a:prstDash val="solid"/>
                      <a:round/>
                      <a:headEnd type="none" w="med" len="med"/>
                      <a:tailEnd type="none" w="med" len="med"/>
                    </a:lnB>
                    <a:solidFill>
                      <a:srgbClr val="FFFF99"/>
                    </a:solidFill>
                  </a:tcPr>
                </a:tc>
                <a:tc>
                  <a:txBody>
                    <a:bodyPr/>
                    <a:lstStyle/>
                    <a:p>
                      <a:pPr algn="ctr" fontAlgn="b"/>
                      <a:r>
                        <a:rPr lang="es-MX" sz="1100" b="0" i="0" u="none" strike="noStrike" dirty="0">
                          <a:solidFill>
                            <a:srgbClr val="000000"/>
                          </a:solidFill>
                          <a:effectLst/>
                          <a:latin typeface="Arial"/>
                        </a:rPr>
                        <a:t>12%</a:t>
                      </a:r>
                    </a:p>
                  </a:txBody>
                  <a:tcPr marL="90000" marR="90000" marT="18000" marB="18000" anchor="ctr">
                    <a:lnB w="12700" cap="flat" cmpd="sng" algn="ctr">
                      <a:solidFill>
                        <a:schemeClr val="tx1">
                          <a:lumMod val="50000"/>
                        </a:schemeClr>
                      </a:solidFill>
                      <a:prstDash val="solid"/>
                      <a:round/>
                      <a:headEnd type="none" w="med" len="med"/>
                      <a:tailEnd type="none" w="med" len="med"/>
                    </a:lnB>
                    <a:solidFill>
                      <a:srgbClr val="FFFF99"/>
                    </a:solidFill>
                  </a:tcPr>
                </a:tc>
                <a:tc>
                  <a:txBody>
                    <a:bodyPr/>
                    <a:lstStyle/>
                    <a:p>
                      <a:pPr algn="ctr" fontAlgn="b"/>
                      <a:r>
                        <a:rPr lang="es-MX" sz="1100" b="0" i="0" u="none" strike="noStrike" dirty="0">
                          <a:solidFill>
                            <a:srgbClr val="000000"/>
                          </a:solidFill>
                          <a:effectLst/>
                          <a:latin typeface="Arial"/>
                        </a:rPr>
                        <a:t>19%</a:t>
                      </a:r>
                    </a:p>
                  </a:txBody>
                  <a:tcPr marL="90000" marR="90000" marT="18000" marB="18000" anchor="ctr">
                    <a:lnB w="12700" cap="flat" cmpd="sng" algn="ctr">
                      <a:solidFill>
                        <a:schemeClr val="tx1">
                          <a:lumMod val="50000"/>
                        </a:schemeClr>
                      </a:solidFill>
                      <a:prstDash val="solid"/>
                      <a:round/>
                      <a:headEnd type="none" w="med" len="med"/>
                      <a:tailEnd type="none" w="med" len="med"/>
                    </a:lnB>
                    <a:solidFill>
                      <a:srgbClr val="FFFF99"/>
                    </a:solidFill>
                  </a:tcPr>
                </a:tc>
                <a:tc>
                  <a:txBody>
                    <a:bodyPr/>
                    <a:lstStyle/>
                    <a:p>
                      <a:pPr algn="ctr" fontAlgn="b"/>
                      <a:r>
                        <a:rPr lang="es-MX" sz="1100" b="0" i="0" u="none" strike="noStrike" dirty="0">
                          <a:solidFill>
                            <a:srgbClr val="000000"/>
                          </a:solidFill>
                          <a:effectLst/>
                          <a:latin typeface="Arial"/>
                        </a:rPr>
                        <a:t>38%</a:t>
                      </a:r>
                    </a:p>
                  </a:txBody>
                  <a:tcPr marL="90000" marR="90000" marT="18000" marB="18000" anchor="ctr">
                    <a:lnB w="12700" cap="flat" cmpd="sng" algn="ctr">
                      <a:solidFill>
                        <a:schemeClr val="tx1">
                          <a:lumMod val="50000"/>
                        </a:schemeClr>
                      </a:solidFill>
                      <a:prstDash val="solid"/>
                      <a:round/>
                      <a:headEnd type="none" w="med" len="med"/>
                      <a:tailEnd type="none" w="med" len="med"/>
                    </a:lnB>
                    <a:solidFill>
                      <a:srgbClr val="FFFF99"/>
                    </a:solidFill>
                  </a:tcPr>
                </a:tc>
                <a:tc>
                  <a:txBody>
                    <a:bodyPr/>
                    <a:lstStyle/>
                    <a:p>
                      <a:pPr algn="ctr" fontAlgn="b"/>
                      <a:r>
                        <a:rPr lang="es-MX" sz="1100" b="0" i="0" u="none" strike="noStrike" dirty="0">
                          <a:solidFill>
                            <a:srgbClr val="000000"/>
                          </a:solidFill>
                          <a:effectLst/>
                          <a:latin typeface="Arial"/>
                        </a:rPr>
                        <a:t>0%</a:t>
                      </a:r>
                    </a:p>
                  </a:txBody>
                  <a:tcPr marL="90000" marR="90000" marT="18000" marB="18000" anchor="ctr">
                    <a:lnB w="12700" cap="flat" cmpd="sng" algn="ctr">
                      <a:solidFill>
                        <a:schemeClr val="tx1">
                          <a:lumMod val="50000"/>
                        </a:schemeClr>
                      </a:solidFill>
                      <a:prstDash val="solid"/>
                      <a:round/>
                      <a:headEnd type="none" w="med" len="med"/>
                      <a:tailEnd type="none" w="med" len="med"/>
                    </a:lnB>
                    <a:solidFill>
                      <a:srgbClr val="FFFF99"/>
                    </a:solidFill>
                  </a:tcPr>
                </a:tc>
                <a:tc>
                  <a:txBody>
                    <a:bodyPr/>
                    <a:lstStyle/>
                    <a:p>
                      <a:pPr algn="ctr" fontAlgn="b"/>
                      <a:r>
                        <a:rPr lang="es-MX" sz="1100" b="0" i="0" u="none" strike="noStrike" dirty="0">
                          <a:solidFill>
                            <a:srgbClr val="000000"/>
                          </a:solidFill>
                          <a:effectLst/>
                          <a:latin typeface="Arial"/>
                        </a:rPr>
                        <a:t>50%</a:t>
                      </a:r>
                    </a:p>
                  </a:txBody>
                  <a:tcPr marL="90000" marR="90000" marT="18000" marB="18000" anchor="ctr">
                    <a:lnB w="12700" cap="flat" cmpd="sng" algn="ctr">
                      <a:solidFill>
                        <a:schemeClr val="tx1">
                          <a:lumMod val="50000"/>
                        </a:schemeClr>
                      </a:solidFill>
                      <a:prstDash val="solid"/>
                      <a:round/>
                      <a:headEnd type="none" w="med" len="med"/>
                      <a:tailEnd type="none" w="med" len="med"/>
                    </a:lnB>
                    <a:solidFill>
                      <a:srgbClr val="FFFF99"/>
                    </a:solidFill>
                  </a:tcPr>
                </a:tc>
              </a:tr>
            </a:tbl>
          </a:graphicData>
        </a:graphic>
      </p:graphicFrame>
      <p:sp>
        <p:nvSpPr>
          <p:cNvPr id="7" name="Rectángulo 6"/>
          <p:cNvSpPr/>
          <p:nvPr/>
        </p:nvSpPr>
        <p:spPr>
          <a:xfrm>
            <a:off x="179512" y="89674"/>
            <a:ext cx="1718099" cy="338554"/>
          </a:xfrm>
          <a:prstGeom prst="rect">
            <a:avLst/>
          </a:prstGeom>
        </p:spPr>
        <p:txBody>
          <a:bodyPr wrap="none">
            <a:spAutoFit/>
          </a:bodyPr>
          <a:lstStyle/>
          <a:p>
            <a:r>
              <a:rPr lang="es-MX" sz="1600" dirty="0" smtClean="0">
                <a:solidFill>
                  <a:schemeClr val="tx1">
                    <a:lumMod val="65000"/>
                  </a:schemeClr>
                </a:solidFill>
                <a:latin typeface="Franklin Gothic Demi Cond" panose="020B0706030402020204" pitchFamily="34" charset="0"/>
              </a:rPr>
              <a:t>Temas coyunturales</a:t>
            </a:r>
            <a:endParaRPr lang="es-MX" sz="1600" dirty="0">
              <a:solidFill>
                <a:schemeClr val="tx1">
                  <a:lumMod val="65000"/>
                </a:schemeClr>
              </a:solidFill>
              <a:latin typeface="Franklin Gothic Demi Cond" panose="020B0706030402020204" pitchFamily="34" charset="0"/>
            </a:endParaRPr>
          </a:p>
        </p:txBody>
      </p:sp>
      <p:sp>
        <p:nvSpPr>
          <p:cNvPr id="8" name="Rectángulo redondeado 7">
            <a:hlinkClick r:id="rId3" action="ppaction://hlinksldjump"/>
          </p:cNvPr>
          <p:cNvSpPr/>
          <p:nvPr/>
        </p:nvSpPr>
        <p:spPr bwMode="auto">
          <a:xfrm>
            <a:off x="4051548" y="6381328"/>
            <a:ext cx="1112912" cy="346175"/>
          </a:xfrm>
          <a:prstGeom prst="roundRect">
            <a:avLst/>
          </a:prstGeom>
          <a:solidFill>
            <a:srgbClr val="C000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s-MX" sz="1400" b="1" i="0" u="none" strike="noStrike" cap="none" normalizeH="0" baseline="0" dirty="0" smtClean="0">
                <a:ln>
                  <a:noFill/>
                </a:ln>
                <a:solidFill>
                  <a:schemeClr val="tx1"/>
                </a:solidFill>
                <a:effectLst/>
                <a:latin typeface="Arial Narrow" panose="020B0606020202030204" pitchFamily="34" charset="0"/>
              </a:rPr>
              <a:t>Regresar</a:t>
            </a:r>
          </a:p>
        </p:txBody>
      </p:sp>
    </p:spTree>
    <p:extLst>
      <p:ext uri="{BB962C8B-B14F-4D97-AF65-F5344CB8AC3E}">
        <p14:creationId xmlns:p14="http://schemas.microsoft.com/office/powerpoint/2010/main" val="2303512033"/>
      </p:ext>
    </p:extLst>
  </p:cSld>
  <p:clrMapOvr>
    <a:masterClrMapping/>
  </p:clrMapOvr>
  <p:transition>
    <p:randomBa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Sobre el candidatos que  </a:t>
            </a:r>
            <a:r>
              <a:rPr lang="es-MX" dirty="0" smtClean="0">
                <a:solidFill>
                  <a:srgbClr val="FFC000"/>
                </a:solidFill>
              </a:rPr>
              <a:t>cree</a:t>
            </a:r>
            <a:r>
              <a:rPr lang="es-MX" dirty="0" smtClean="0"/>
              <a:t> que va a ganar</a:t>
            </a:r>
            <a:endParaRPr lang="es-MX" dirty="0"/>
          </a:p>
        </p:txBody>
      </p:sp>
      <p:sp>
        <p:nvSpPr>
          <p:cNvPr id="4" name="3 Marcador de número de diapositiva"/>
          <p:cNvSpPr>
            <a:spLocks noGrp="1"/>
          </p:cNvSpPr>
          <p:nvPr>
            <p:ph type="sldNum" sz="quarter" idx="10"/>
          </p:nvPr>
        </p:nvSpPr>
        <p:spPr/>
        <p:txBody>
          <a:bodyPr/>
          <a:lstStyle/>
          <a:p>
            <a:pPr>
              <a:defRPr/>
            </a:pPr>
            <a:fld id="{0D534D2B-3B87-48F5-9D26-805FA5575DED}" type="slidenum">
              <a:rPr lang="es-ES" smtClean="0"/>
              <a:pPr>
                <a:defRPr/>
              </a:pPr>
              <a:t>52</a:t>
            </a:fld>
            <a:endParaRPr lang="es-ES" dirty="0"/>
          </a:p>
        </p:txBody>
      </p:sp>
      <p:sp>
        <p:nvSpPr>
          <p:cNvPr id="5" name="4 CuadroTexto"/>
          <p:cNvSpPr txBox="1"/>
          <p:nvPr/>
        </p:nvSpPr>
        <p:spPr>
          <a:xfrm>
            <a:off x="899592" y="824588"/>
            <a:ext cx="7560840" cy="646331"/>
          </a:xfrm>
          <a:prstGeom prst="rect">
            <a:avLst/>
          </a:prstGeom>
          <a:noFill/>
        </p:spPr>
        <p:txBody>
          <a:bodyPr wrap="square" rtlCol="0">
            <a:spAutoFit/>
          </a:bodyPr>
          <a:lstStyle/>
          <a:p>
            <a:pPr algn="ctr"/>
            <a:r>
              <a:rPr lang="es-MX" sz="1200" b="1" dirty="0" smtClean="0"/>
              <a:t>Hablando de un candidato, </a:t>
            </a:r>
            <a:r>
              <a:rPr lang="es-MX" sz="1200" b="1" dirty="0"/>
              <a:t>¿</a:t>
            </a:r>
            <a:r>
              <a:rPr lang="es-MX" sz="1200" b="1" dirty="0" smtClean="0"/>
              <a:t>quién </a:t>
            </a:r>
            <a:r>
              <a:rPr lang="es-MX" sz="1200" b="1" u="sng" dirty="0" smtClean="0"/>
              <a:t>cree</a:t>
            </a:r>
            <a:r>
              <a:rPr lang="es-MX" sz="1200" b="1" dirty="0" smtClean="0"/>
              <a:t> </a:t>
            </a:r>
            <a:r>
              <a:rPr lang="es-MX" sz="1200" b="1" dirty="0"/>
              <a:t>usted que va a ganar la próxima </a:t>
            </a:r>
            <a:r>
              <a:rPr lang="es-MX" sz="1200" b="1" dirty="0" smtClean="0"/>
              <a:t>elección</a:t>
            </a:r>
          </a:p>
          <a:p>
            <a:pPr algn="ctr"/>
            <a:r>
              <a:rPr lang="es-MX" sz="1200" b="1" dirty="0" smtClean="0"/>
              <a:t>para </a:t>
            </a:r>
            <a:r>
              <a:rPr lang="es-MX" sz="1200" b="1" dirty="0"/>
              <a:t>Gobernador de Sinaloa?</a:t>
            </a:r>
            <a:r>
              <a:rPr lang="es-MX" sz="1200" dirty="0"/>
              <a:t> </a:t>
            </a:r>
            <a:endParaRPr lang="es-MX" sz="1200" dirty="0" smtClean="0"/>
          </a:p>
          <a:p>
            <a:pPr algn="ctr"/>
            <a:r>
              <a:rPr lang="es-MX" sz="1100" dirty="0" smtClean="0"/>
              <a:t>(% de cada grupo de entrevistados)</a:t>
            </a:r>
            <a:endParaRPr lang="es-MX" sz="1100" dirty="0"/>
          </a:p>
        </p:txBody>
      </p:sp>
      <p:graphicFrame>
        <p:nvGraphicFramePr>
          <p:cNvPr id="6" name="5 Tabla"/>
          <p:cNvGraphicFramePr>
            <a:graphicFrameLocks noGrp="1"/>
          </p:cNvGraphicFramePr>
          <p:nvPr>
            <p:extLst>
              <p:ext uri="{D42A27DB-BD31-4B8C-83A1-F6EECF244321}">
                <p14:modId xmlns:p14="http://schemas.microsoft.com/office/powerpoint/2010/main" val="2109289703"/>
              </p:ext>
            </p:extLst>
          </p:nvPr>
        </p:nvGraphicFramePr>
        <p:xfrm>
          <a:off x="827584" y="1772809"/>
          <a:ext cx="7560840" cy="4313599"/>
        </p:xfrm>
        <a:graphic>
          <a:graphicData uri="http://schemas.openxmlformats.org/drawingml/2006/table">
            <a:tbl>
              <a:tblPr>
                <a:tableStyleId>{5C22544A-7EE6-4342-B048-85BDC9FD1C3A}</a:tableStyleId>
              </a:tblPr>
              <a:tblGrid>
                <a:gridCol w="1584176"/>
                <a:gridCol w="504056"/>
                <a:gridCol w="936104"/>
                <a:gridCol w="792088"/>
                <a:gridCol w="1008112"/>
                <a:gridCol w="936104"/>
                <a:gridCol w="936104"/>
                <a:gridCol w="864096"/>
              </a:tblGrid>
              <a:tr h="365185">
                <a:tc>
                  <a:txBody>
                    <a:bodyPr/>
                    <a:lstStyle/>
                    <a:p>
                      <a:pPr algn="l" fontAlgn="b"/>
                      <a:r>
                        <a:rPr lang="es-MX" sz="900" b="1" i="0" u="none" strike="noStrike" dirty="0" smtClean="0">
                          <a:solidFill>
                            <a:schemeClr val="tx1"/>
                          </a:solidFill>
                          <a:effectLst/>
                          <a:latin typeface="Arial"/>
                        </a:rPr>
                        <a:t>Partido</a:t>
                      </a:r>
                      <a:endParaRPr lang="es-MX" sz="900" b="1" i="0" u="none" strike="noStrike" dirty="0">
                        <a:solidFill>
                          <a:schemeClr val="tx1"/>
                        </a:solidFill>
                        <a:effectLst/>
                        <a:latin typeface="Arial"/>
                      </a:endParaRPr>
                    </a:p>
                  </a:txBody>
                  <a:tcPr marL="90000" marR="90000" marT="18000" marB="18000" anchor="ctr">
                    <a:solidFill>
                      <a:srgbClr val="C00000"/>
                    </a:solidFill>
                  </a:tcPr>
                </a:tc>
                <a:tc>
                  <a:txBody>
                    <a:bodyPr/>
                    <a:lstStyle/>
                    <a:p>
                      <a:pPr algn="ctr" fontAlgn="b"/>
                      <a:r>
                        <a:rPr lang="es-MX" sz="900" b="1" i="0" u="none" strike="noStrike" dirty="0">
                          <a:solidFill>
                            <a:schemeClr val="tx1"/>
                          </a:solidFill>
                          <a:effectLst/>
                          <a:latin typeface="Arial"/>
                        </a:rPr>
                        <a:t>S/D</a:t>
                      </a:r>
                    </a:p>
                  </a:txBody>
                  <a:tcPr marL="90000" marR="90000" marT="18000" marB="18000" anchor="ctr">
                    <a:solidFill>
                      <a:srgbClr val="C00000"/>
                    </a:solidFill>
                  </a:tcPr>
                </a:tc>
                <a:tc>
                  <a:txBody>
                    <a:bodyPr/>
                    <a:lstStyle/>
                    <a:p>
                      <a:pPr algn="ctr" fontAlgn="b"/>
                      <a:r>
                        <a:rPr lang="es-MX" sz="900" b="1" i="0" u="none" strike="noStrike" dirty="0">
                          <a:solidFill>
                            <a:schemeClr val="tx1"/>
                          </a:solidFill>
                          <a:effectLst/>
                          <a:latin typeface="Arial"/>
                        </a:rPr>
                        <a:t>Empresarios</a:t>
                      </a:r>
                    </a:p>
                  </a:txBody>
                  <a:tcPr marL="90000" marR="90000" marT="18000" marB="18000" anchor="ctr">
                    <a:solidFill>
                      <a:srgbClr val="C00000"/>
                    </a:solidFill>
                  </a:tcPr>
                </a:tc>
                <a:tc>
                  <a:txBody>
                    <a:bodyPr/>
                    <a:lstStyle/>
                    <a:p>
                      <a:pPr algn="ctr" fontAlgn="b"/>
                      <a:r>
                        <a:rPr lang="es-MX" sz="900" b="1" i="0" u="none" strike="noStrike" dirty="0">
                          <a:solidFill>
                            <a:schemeClr val="tx1"/>
                          </a:solidFill>
                          <a:effectLst/>
                          <a:latin typeface="Arial"/>
                        </a:rPr>
                        <a:t>Directivos</a:t>
                      </a:r>
                    </a:p>
                  </a:txBody>
                  <a:tcPr marL="90000" marR="90000" marT="18000" marB="18000" anchor="ctr">
                    <a:solidFill>
                      <a:srgbClr val="C00000"/>
                    </a:solidFill>
                  </a:tcPr>
                </a:tc>
                <a:tc>
                  <a:txBody>
                    <a:bodyPr/>
                    <a:lstStyle/>
                    <a:p>
                      <a:pPr algn="ctr" fontAlgn="b"/>
                      <a:r>
                        <a:rPr lang="es-MX" sz="900" b="1" i="0" u="none" strike="noStrike" dirty="0">
                          <a:solidFill>
                            <a:schemeClr val="tx1"/>
                          </a:solidFill>
                          <a:effectLst/>
                          <a:latin typeface="Arial"/>
                        </a:rPr>
                        <a:t>Profesionistas</a:t>
                      </a:r>
                    </a:p>
                  </a:txBody>
                  <a:tcPr marL="90000" marR="90000" marT="18000" marB="18000" anchor="ctr">
                    <a:solidFill>
                      <a:srgbClr val="C00000"/>
                    </a:solidFill>
                  </a:tcPr>
                </a:tc>
                <a:tc>
                  <a:txBody>
                    <a:bodyPr/>
                    <a:lstStyle/>
                    <a:p>
                      <a:pPr algn="ctr" fontAlgn="b"/>
                      <a:r>
                        <a:rPr lang="es-MX" sz="900" b="1" i="0" u="none" strike="noStrike" dirty="0">
                          <a:solidFill>
                            <a:schemeClr val="tx1"/>
                          </a:solidFill>
                          <a:effectLst/>
                          <a:latin typeface="Arial"/>
                        </a:rPr>
                        <a:t>Instituciones</a:t>
                      </a:r>
                    </a:p>
                  </a:txBody>
                  <a:tcPr marL="90000" marR="90000" marT="18000" marB="18000" anchor="ctr">
                    <a:solidFill>
                      <a:srgbClr val="C00000"/>
                    </a:solidFill>
                  </a:tcPr>
                </a:tc>
                <a:tc>
                  <a:txBody>
                    <a:bodyPr/>
                    <a:lstStyle/>
                    <a:p>
                      <a:pPr algn="ctr" fontAlgn="b"/>
                      <a:r>
                        <a:rPr lang="es-MX" sz="900" b="1" i="0" u="none" strike="noStrike" dirty="0" smtClean="0">
                          <a:solidFill>
                            <a:schemeClr val="tx1"/>
                          </a:solidFill>
                          <a:effectLst/>
                          <a:latin typeface="Arial"/>
                        </a:rPr>
                        <a:t>Políticos / Funcionarios</a:t>
                      </a:r>
                      <a:endParaRPr lang="es-MX" sz="900" b="1" i="0" u="none" strike="noStrike" dirty="0">
                        <a:solidFill>
                          <a:schemeClr val="tx1"/>
                        </a:solidFill>
                        <a:effectLst/>
                        <a:latin typeface="Arial"/>
                      </a:endParaRPr>
                    </a:p>
                  </a:txBody>
                  <a:tcPr marL="90000" marR="90000" marT="18000" marB="18000" anchor="ctr">
                    <a:solidFill>
                      <a:srgbClr val="C00000"/>
                    </a:solidFill>
                  </a:tcPr>
                </a:tc>
                <a:tc>
                  <a:txBody>
                    <a:bodyPr/>
                    <a:lstStyle/>
                    <a:p>
                      <a:pPr algn="ctr" fontAlgn="b"/>
                      <a:r>
                        <a:rPr lang="es-MX" sz="900" b="1" i="0" u="none" strike="noStrike" dirty="0" smtClean="0">
                          <a:solidFill>
                            <a:schemeClr val="tx1"/>
                          </a:solidFill>
                          <a:effectLst/>
                          <a:latin typeface="Arial"/>
                        </a:rPr>
                        <a:t>Académicos</a:t>
                      </a:r>
                      <a:endParaRPr lang="es-MX" sz="900" b="1" i="0" u="none" strike="noStrike" dirty="0">
                        <a:solidFill>
                          <a:schemeClr val="tx1"/>
                        </a:solidFill>
                        <a:effectLst/>
                        <a:latin typeface="Arial"/>
                      </a:endParaRPr>
                    </a:p>
                  </a:txBody>
                  <a:tcPr marL="90000" marR="90000" marT="18000" marB="18000" anchor="ctr">
                    <a:solidFill>
                      <a:srgbClr val="C00000"/>
                    </a:solidFill>
                  </a:tcPr>
                </a:tc>
              </a:tr>
              <a:tr h="221710">
                <a:tc>
                  <a:txBody>
                    <a:bodyPr/>
                    <a:lstStyle/>
                    <a:p>
                      <a:pPr algn="l" fontAlgn="b"/>
                      <a:r>
                        <a:rPr lang="es-MX" sz="1000" b="0" i="0" u="none" strike="noStrike" dirty="0">
                          <a:solidFill>
                            <a:srgbClr val="000000"/>
                          </a:solidFill>
                          <a:effectLst/>
                          <a:latin typeface="Arial"/>
                        </a:rPr>
                        <a:t>Quirino Ordaz Coppel</a:t>
                      </a:r>
                    </a:p>
                  </a:txBody>
                  <a:tcPr marL="90000" marR="90000" marT="18000" marB="18000" anchor="ctr">
                    <a:noFill/>
                  </a:tcPr>
                </a:tc>
                <a:tc>
                  <a:txBody>
                    <a:bodyPr/>
                    <a:lstStyle/>
                    <a:p>
                      <a:pPr algn="ctr" fontAlgn="b"/>
                      <a:r>
                        <a:rPr lang="es-MX" sz="1000" b="0" i="0" u="none" strike="noStrike" dirty="0">
                          <a:solidFill>
                            <a:srgbClr val="000000"/>
                          </a:solidFill>
                          <a:effectLst/>
                          <a:latin typeface="Arial"/>
                        </a:rPr>
                        <a:t>49%</a:t>
                      </a:r>
                    </a:p>
                  </a:txBody>
                  <a:tcPr marL="90000" marR="90000" marT="18000" marB="18000" anchor="ctr">
                    <a:noFill/>
                  </a:tcPr>
                </a:tc>
                <a:tc>
                  <a:txBody>
                    <a:bodyPr/>
                    <a:lstStyle/>
                    <a:p>
                      <a:pPr algn="ctr" fontAlgn="b"/>
                      <a:r>
                        <a:rPr lang="es-MX" sz="1000" b="0" i="0" u="none" strike="noStrike" dirty="0">
                          <a:solidFill>
                            <a:srgbClr val="000000"/>
                          </a:solidFill>
                          <a:effectLst/>
                          <a:latin typeface="Arial"/>
                        </a:rPr>
                        <a:t>70%</a:t>
                      </a:r>
                    </a:p>
                  </a:txBody>
                  <a:tcPr marL="90000" marR="90000" marT="18000" marB="18000" anchor="ctr">
                    <a:noFill/>
                  </a:tcPr>
                </a:tc>
                <a:tc>
                  <a:txBody>
                    <a:bodyPr/>
                    <a:lstStyle/>
                    <a:p>
                      <a:pPr algn="ctr" fontAlgn="b"/>
                      <a:r>
                        <a:rPr lang="es-MX" sz="1000" b="0" i="0" u="none" strike="noStrike" dirty="0">
                          <a:solidFill>
                            <a:srgbClr val="000000"/>
                          </a:solidFill>
                          <a:effectLst/>
                          <a:latin typeface="Arial"/>
                        </a:rPr>
                        <a:t>45%</a:t>
                      </a:r>
                    </a:p>
                  </a:txBody>
                  <a:tcPr marL="90000" marR="90000" marT="18000" marB="18000" anchor="ctr">
                    <a:noFill/>
                  </a:tcPr>
                </a:tc>
                <a:tc>
                  <a:txBody>
                    <a:bodyPr/>
                    <a:lstStyle/>
                    <a:p>
                      <a:pPr algn="ctr" fontAlgn="b"/>
                      <a:r>
                        <a:rPr lang="es-MX" sz="1000" b="0" i="0" u="none" strike="noStrike" dirty="0">
                          <a:solidFill>
                            <a:srgbClr val="000000"/>
                          </a:solidFill>
                          <a:effectLst/>
                          <a:latin typeface="Arial"/>
                        </a:rPr>
                        <a:t>67%</a:t>
                      </a:r>
                    </a:p>
                  </a:txBody>
                  <a:tcPr marL="90000" marR="90000" marT="18000" marB="18000" anchor="ctr">
                    <a:noFill/>
                  </a:tcPr>
                </a:tc>
                <a:tc>
                  <a:txBody>
                    <a:bodyPr/>
                    <a:lstStyle/>
                    <a:p>
                      <a:pPr algn="ctr" fontAlgn="b"/>
                      <a:r>
                        <a:rPr lang="es-MX" sz="1000" b="0" i="0" u="none" strike="noStrike" dirty="0">
                          <a:solidFill>
                            <a:srgbClr val="000000"/>
                          </a:solidFill>
                          <a:effectLst/>
                          <a:latin typeface="Arial"/>
                        </a:rPr>
                        <a:t>62%</a:t>
                      </a:r>
                    </a:p>
                  </a:txBody>
                  <a:tcPr marL="90000" marR="90000" marT="18000" marB="18000" anchor="ctr">
                    <a:noFill/>
                  </a:tcPr>
                </a:tc>
                <a:tc>
                  <a:txBody>
                    <a:bodyPr/>
                    <a:lstStyle/>
                    <a:p>
                      <a:pPr algn="ctr" fontAlgn="b"/>
                      <a:r>
                        <a:rPr lang="es-MX" sz="1000" b="0" i="0" u="none" strike="noStrike" dirty="0">
                          <a:solidFill>
                            <a:srgbClr val="000000"/>
                          </a:solidFill>
                          <a:effectLst/>
                          <a:latin typeface="Arial"/>
                        </a:rPr>
                        <a:t>70%</a:t>
                      </a:r>
                    </a:p>
                  </a:txBody>
                  <a:tcPr marL="90000" marR="90000" marT="18000" marB="18000" anchor="ctr">
                    <a:noFill/>
                  </a:tcPr>
                </a:tc>
                <a:tc>
                  <a:txBody>
                    <a:bodyPr/>
                    <a:lstStyle/>
                    <a:p>
                      <a:pPr algn="ctr" fontAlgn="b"/>
                      <a:r>
                        <a:rPr lang="es-MX" sz="1000" b="0" i="0" u="none" strike="noStrike" dirty="0">
                          <a:solidFill>
                            <a:srgbClr val="000000"/>
                          </a:solidFill>
                          <a:effectLst/>
                          <a:latin typeface="Arial"/>
                        </a:rPr>
                        <a:t>33%</a:t>
                      </a:r>
                    </a:p>
                  </a:txBody>
                  <a:tcPr marL="90000" marR="90000" marT="18000" marB="18000" anchor="ctr">
                    <a:noFill/>
                  </a:tcPr>
                </a:tc>
              </a:tr>
              <a:tr h="401054">
                <a:tc>
                  <a:txBody>
                    <a:bodyPr/>
                    <a:lstStyle/>
                    <a:p>
                      <a:pPr algn="l" fontAlgn="b"/>
                      <a:r>
                        <a:rPr lang="es-MX" sz="1000" b="0" i="0" u="none" strike="noStrike" dirty="0">
                          <a:solidFill>
                            <a:srgbClr val="000000"/>
                          </a:solidFill>
                          <a:effectLst/>
                          <a:latin typeface="Arial"/>
                        </a:rPr>
                        <a:t>Héctor Melesio Cuén Ojeda</a:t>
                      </a:r>
                    </a:p>
                  </a:txBody>
                  <a:tcPr marL="90000" marR="90000" marT="18000" marB="18000" anchor="ctr">
                    <a:solidFill>
                      <a:srgbClr val="FFFF99"/>
                    </a:solidFill>
                  </a:tcPr>
                </a:tc>
                <a:tc>
                  <a:txBody>
                    <a:bodyPr/>
                    <a:lstStyle/>
                    <a:p>
                      <a:pPr algn="ctr" fontAlgn="b"/>
                      <a:r>
                        <a:rPr lang="es-MX" sz="1000" b="0" i="0" u="none" strike="noStrike" dirty="0">
                          <a:solidFill>
                            <a:srgbClr val="000000"/>
                          </a:solidFill>
                          <a:effectLst/>
                          <a:latin typeface="Arial"/>
                        </a:rPr>
                        <a:t>13%</a:t>
                      </a:r>
                    </a:p>
                  </a:txBody>
                  <a:tcPr marL="90000" marR="90000" marT="18000" marB="18000" anchor="ctr">
                    <a:solidFill>
                      <a:srgbClr val="FFFF99"/>
                    </a:solidFill>
                  </a:tcPr>
                </a:tc>
                <a:tc>
                  <a:txBody>
                    <a:bodyPr/>
                    <a:lstStyle/>
                    <a:p>
                      <a:pPr algn="ctr" fontAlgn="b"/>
                      <a:r>
                        <a:rPr lang="es-MX" sz="1000" b="0" i="0" u="none" strike="noStrike" dirty="0">
                          <a:solidFill>
                            <a:srgbClr val="000000"/>
                          </a:solidFill>
                          <a:effectLst/>
                          <a:latin typeface="Arial"/>
                        </a:rPr>
                        <a:t>14%</a:t>
                      </a:r>
                    </a:p>
                  </a:txBody>
                  <a:tcPr marL="90000" marR="90000" marT="18000" marB="18000" anchor="ctr">
                    <a:solidFill>
                      <a:srgbClr val="FFFF99"/>
                    </a:solidFill>
                  </a:tcPr>
                </a:tc>
                <a:tc>
                  <a:txBody>
                    <a:bodyPr/>
                    <a:lstStyle/>
                    <a:p>
                      <a:pPr algn="ctr" fontAlgn="b"/>
                      <a:r>
                        <a:rPr lang="es-MX" sz="1000" b="0" i="0" u="none" strike="noStrike" dirty="0">
                          <a:solidFill>
                            <a:srgbClr val="000000"/>
                          </a:solidFill>
                          <a:effectLst/>
                          <a:latin typeface="Arial"/>
                        </a:rPr>
                        <a:t>22%</a:t>
                      </a:r>
                    </a:p>
                  </a:txBody>
                  <a:tcPr marL="90000" marR="90000" marT="18000" marB="18000" anchor="ctr">
                    <a:solidFill>
                      <a:srgbClr val="FFFF99"/>
                    </a:solidFill>
                  </a:tcPr>
                </a:tc>
                <a:tc>
                  <a:txBody>
                    <a:bodyPr/>
                    <a:lstStyle/>
                    <a:p>
                      <a:pPr algn="ctr" fontAlgn="b"/>
                      <a:r>
                        <a:rPr lang="es-MX" sz="1000" b="0" i="0" u="none" strike="noStrike" dirty="0">
                          <a:solidFill>
                            <a:srgbClr val="000000"/>
                          </a:solidFill>
                          <a:effectLst/>
                          <a:latin typeface="Arial"/>
                        </a:rPr>
                        <a:t>19%</a:t>
                      </a:r>
                    </a:p>
                  </a:txBody>
                  <a:tcPr marL="90000" marR="90000" marT="18000" marB="18000" anchor="ctr">
                    <a:solidFill>
                      <a:srgbClr val="FFFF99"/>
                    </a:solidFill>
                  </a:tcPr>
                </a:tc>
                <a:tc>
                  <a:txBody>
                    <a:bodyPr/>
                    <a:lstStyle/>
                    <a:p>
                      <a:pPr algn="ctr" fontAlgn="b"/>
                      <a:r>
                        <a:rPr lang="es-MX" sz="1000" b="0" i="0" u="none" strike="noStrike" dirty="0">
                          <a:solidFill>
                            <a:srgbClr val="000000"/>
                          </a:solidFill>
                          <a:effectLst/>
                          <a:latin typeface="Arial"/>
                        </a:rPr>
                        <a:t>0%</a:t>
                      </a:r>
                    </a:p>
                  </a:txBody>
                  <a:tcPr marL="90000" marR="90000" marT="18000" marB="18000" anchor="ctr">
                    <a:solidFill>
                      <a:srgbClr val="FFFF99"/>
                    </a:solidFill>
                  </a:tcPr>
                </a:tc>
                <a:tc>
                  <a:txBody>
                    <a:bodyPr/>
                    <a:lstStyle/>
                    <a:p>
                      <a:pPr algn="ctr" fontAlgn="b"/>
                      <a:r>
                        <a:rPr lang="es-MX" sz="1000" b="0" i="0" u="none" strike="noStrike" dirty="0">
                          <a:solidFill>
                            <a:srgbClr val="000000"/>
                          </a:solidFill>
                          <a:effectLst/>
                          <a:latin typeface="Arial"/>
                        </a:rPr>
                        <a:t>20%</a:t>
                      </a:r>
                    </a:p>
                  </a:txBody>
                  <a:tcPr marL="90000" marR="90000" marT="18000" marB="18000" anchor="ctr">
                    <a:solidFill>
                      <a:srgbClr val="FFFF99"/>
                    </a:solidFill>
                  </a:tcPr>
                </a:tc>
                <a:tc>
                  <a:txBody>
                    <a:bodyPr/>
                    <a:lstStyle/>
                    <a:p>
                      <a:pPr algn="ctr" fontAlgn="b"/>
                      <a:r>
                        <a:rPr lang="es-MX" sz="1000" b="0" i="0" u="none" strike="noStrike" dirty="0">
                          <a:solidFill>
                            <a:srgbClr val="000000"/>
                          </a:solidFill>
                          <a:effectLst/>
                          <a:latin typeface="Arial"/>
                        </a:rPr>
                        <a:t>17%</a:t>
                      </a:r>
                    </a:p>
                  </a:txBody>
                  <a:tcPr marL="90000" marR="90000" marT="18000" marB="18000" anchor="ctr">
                    <a:solidFill>
                      <a:srgbClr val="FFFF99"/>
                    </a:solidFill>
                  </a:tcPr>
                </a:tc>
              </a:tr>
              <a:tr h="221710">
                <a:tc>
                  <a:txBody>
                    <a:bodyPr/>
                    <a:lstStyle/>
                    <a:p>
                      <a:pPr algn="l" fontAlgn="b"/>
                      <a:r>
                        <a:rPr lang="es-MX" sz="1000" b="0" i="0" u="none" strike="noStrike" dirty="0" smtClean="0">
                          <a:solidFill>
                            <a:srgbClr val="000000"/>
                          </a:solidFill>
                          <a:effectLst/>
                          <a:latin typeface="Arial"/>
                        </a:rPr>
                        <a:t>Candidato independiente</a:t>
                      </a:r>
                      <a:endParaRPr lang="es-MX" sz="1000" b="0" i="0" u="none" strike="noStrike" dirty="0">
                        <a:solidFill>
                          <a:srgbClr val="000000"/>
                        </a:solidFill>
                        <a:effectLst/>
                        <a:latin typeface="Arial"/>
                      </a:endParaRPr>
                    </a:p>
                  </a:txBody>
                  <a:tcPr marL="90000" marR="90000" marT="18000" marB="18000" anchor="ctr">
                    <a:noFill/>
                  </a:tcPr>
                </a:tc>
                <a:tc>
                  <a:txBody>
                    <a:bodyPr/>
                    <a:lstStyle/>
                    <a:p>
                      <a:pPr algn="ctr" fontAlgn="b"/>
                      <a:r>
                        <a:rPr lang="es-MX" sz="1000" b="0" i="0" u="none" strike="noStrike" dirty="0">
                          <a:solidFill>
                            <a:srgbClr val="000000"/>
                          </a:solidFill>
                          <a:effectLst/>
                          <a:latin typeface="Arial"/>
                        </a:rPr>
                        <a:t>1%</a:t>
                      </a:r>
                    </a:p>
                  </a:txBody>
                  <a:tcPr marL="90000" marR="90000" marT="18000" marB="18000" anchor="ctr">
                    <a:noFill/>
                  </a:tcPr>
                </a:tc>
                <a:tc>
                  <a:txBody>
                    <a:bodyPr/>
                    <a:lstStyle/>
                    <a:p>
                      <a:pPr algn="ctr" fontAlgn="b"/>
                      <a:r>
                        <a:rPr lang="es-MX" sz="1000" b="0" i="0" u="none" strike="noStrike" dirty="0">
                          <a:solidFill>
                            <a:srgbClr val="000000"/>
                          </a:solidFill>
                          <a:effectLst/>
                          <a:latin typeface="Arial"/>
                        </a:rPr>
                        <a:t>4%</a:t>
                      </a:r>
                    </a:p>
                  </a:txBody>
                  <a:tcPr marL="90000" marR="90000" marT="18000" marB="18000" anchor="ctr">
                    <a:noFill/>
                  </a:tcPr>
                </a:tc>
                <a:tc>
                  <a:txBody>
                    <a:bodyPr/>
                    <a:lstStyle/>
                    <a:p>
                      <a:pPr algn="ctr" fontAlgn="b"/>
                      <a:r>
                        <a:rPr lang="es-MX" sz="1000" b="0" i="0" u="none" strike="noStrike" dirty="0">
                          <a:solidFill>
                            <a:srgbClr val="000000"/>
                          </a:solidFill>
                          <a:effectLst/>
                          <a:latin typeface="Arial"/>
                        </a:rPr>
                        <a:t>4%</a:t>
                      </a:r>
                    </a:p>
                  </a:txBody>
                  <a:tcPr marL="90000" marR="90000" marT="18000" marB="18000" anchor="ctr">
                    <a:noFill/>
                  </a:tcPr>
                </a:tc>
                <a:tc>
                  <a:txBody>
                    <a:bodyPr/>
                    <a:lstStyle/>
                    <a:p>
                      <a:pPr algn="ctr" fontAlgn="b"/>
                      <a:r>
                        <a:rPr lang="es-MX" sz="1000" b="0" i="0" u="none" strike="noStrike" dirty="0">
                          <a:solidFill>
                            <a:srgbClr val="000000"/>
                          </a:solidFill>
                          <a:effectLst/>
                          <a:latin typeface="Arial"/>
                        </a:rPr>
                        <a:t>5%</a:t>
                      </a:r>
                    </a:p>
                  </a:txBody>
                  <a:tcPr marL="90000" marR="90000" marT="18000" marB="18000" anchor="ctr">
                    <a:noFill/>
                  </a:tcPr>
                </a:tc>
                <a:tc>
                  <a:txBody>
                    <a:bodyPr/>
                    <a:lstStyle/>
                    <a:p>
                      <a:pPr algn="ctr" fontAlgn="b"/>
                      <a:r>
                        <a:rPr lang="es-MX" sz="1000" b="0" i="0" u="none" strike="noStrike" dirty="0">
                          <a:solidFill>
                            <a:srgbClr val="000000"/>
                          </a:solidFill>
                          <a:effectLst/>
                          <a:latin typeface="Arial"/>
                        </a:rPr>
                        <a:t>0%</a:t>
                      </a:r>
                    </a:p>
                  </a:txBody>
                  <a:tcPr marL="90000" marR="90000" marT="18000" marB="18000" anchor="ctr">
                    <a:noFill/>
                  </a:tcPr>
                </a:tc>
                <a:tc>
                  <a:txBody>
                    <a:bodyPr/>
                    <a:lstStyle/>
                    <a:p>
                      <a:pPr algn="ctr" fontAlgn="b"/>
                      <a:r>
                        <a:rPr lang="es-MX" sz="1000" b="0" i="0" u="none" strike="noStrike" dirty="0">
                          <a:solidFill>
                            <a:srgbClr val="000000"/>
                          </a:solidFill>
                          <a:effectLst/>
                          <a:latin typeface="Arial"/>
                        </a:rPr>
                        <a:t>0%</a:t>
                      </a:r>
                    </a:p>
                  </a:txBody>
                  <a:tcPr marL="90000" marR="90000" marT="18000" marB="18000" anchor="ctr">
                    <a:noFill/>
                  </a:tcPr>
                </a:tc>
                <a:tc>
                  <a:txBody>
                    <a:bodyPr/>
                    <a:lstStyle/>
                    <a:p>
                      <a:pPr algn="ctr" fontAlgn="b"/>
                      <a:r>
                        <a:rPr lang="es-MX" sz="1000" b="0" i="0" u="none" strike="noStrike" dirty="0">
                          <a:solidFill>
                            <a:srgbClr val="000000"/>
                          </a:solidFill>
                          <a:effectLst/>
                          <a:latin typeface="Arial"/>
                        </a:rPr>
                        <a:t>0%</a:t>
                      </a:r>
                    </a:p>
                  </a:txBody>
                  <a:tcPr marL="90000" marR="90000" marT="18000" marB="18000" anchor="ctr">
                    <a:noFill/>
                  </a:tcPr>
                </a:tc>
              </a:tr>
              <a:tr h="221710">
                <a:tc>
                  <a:txBody>
                    <a:bodyPr/>
                    <a:lstStyle/>
                    <a:p>
                      <a:pPr algn="l" fontAlgn="b"/>
                      <a:r>
                        <a:rPr lang="es-MX" sz="1000" b="0" i="0" u="none" strike="noStrike" dirty="0">
                          <a:solidFill>
                            <a:srgbClr val="000000"/>
                          </a:solidFill>
                          <a:effectLst/>
                          <a:latin typeface="Arial"/>
                        </a:rPr>
                        <a:t>El del PRI</a:t>
                      </a:r>
                    </a:p>
                  </a:txBody>
                  <a:tcPr marL="90000" marR="90000" marT="18000" marB="18000" anchor="ctr">
                    <a:solidFill>
                      <a:srgbClr val="FFFF99"/>
                    </a:solidFill>
                  </a:tcPr>
                </a:tc>
                <a:tc>
                  <a:txBody>
                    <a:bodyPr/>
                    <a:lstStyle/>
                    <a:p>
                      <a:pPr algn="ctr" fontAlgn="b"/>
                      <a:r>
                        <a:rPr lang="es-MX" sz="1000" b="0" i="0" u="none" strike="noStrike" dirty="0">
                          <a:solidFill>
                            <a:srgbClr val="000000"/>
                          </a:solidFill>
                          <a:effectLst/>
                          <a:latin typeface="Arial"/>
                        </a:rPr>
                        <a:t>1%</a:t>
                      </a:r>
                    </a:p>
                  </a:txBody>
                  <a:tcPr marL="90000" marR="90000" marT="18000" marB="18000" anchor="ctr">
                    <a:solidFill>
                      <a:srgbClr val="FFFF99"/>
                    </a:solidFill>
                  </a:tcPr>
                </a:tc>
                <a:tc>
                  <a:txBody>
                    <a:bodyPr/>
                    <a:lstStyle/>
                    <a:p>
                      <a:pPr algn="ctr" fontAlgn="b"/>
                      <a:r>
                        <a:rPr lang="es-MX" sz="1000" b="0" i="0" u="none" strike="noStrike" dirty="0">
                          <a:solidFill>
                            <a:srgbClr val="000000"/>
                          </a:solidFill>
                          <a:effectLst/>
                          <a:latin typeface="Arial"/>
                        </a:rPr>
                        <a:t>0%</a:t>
                      </a:r>
                    </a:p>
                  </a:txBody>
                  <a:tcPr marL="90000" marR="90000" marT="18000" marB="18000" anchor="ctr">
                    <a:solidFill>
                      <a:srgbClr val="FFFF99"/>
                    </a:solidFill>
                  </a:tcPr>
                </a:tc>
                <a:tc>
                  <a:txBody>
                    <a:bodyPr/>
                    <a:lstStyle/>
                    <a:p>
                      <a:pPr algn="ctr" fontAlgn="b"/>
                      <a:r>
                        <a:rPr lang="es-MX" sz="1000" b="0" i="0" u="none" strike="noStrike" dirty="0">
                          <a:solidFill>
                            <a:srgbClr val="000000"/>
                          </a:solidFill>
                          <a:effectLst/>
                          <a:latin typeface="Arial"/>
                        </a:rPr>
                        <a:t>4%</a:t>
                      </a:r>
                    </a:p>
                  </a:txBody>
                  <a:tcPr marL="90000" marR="90000" marT="18000" marB="18000" anchor="ctr">
                    <a:solidFill>
                      <a:srgbClr val="FFFF99"/>
                    </a:solidFill>
                  </a:tcPr>
                </a:tc>
                <a:tc>
                  <a:txBody>
                    <a:bodyPr/>
                    <a:lstStyle/>
                    <a:p>
                      <a:pPr algn="ctr" fontAlgn="b"/>
                      <a:r>
                        <a:rPr lang="es-MX" sz="1000" b="0" i="0" u="none" strike="noStrike" dirty="0">
                          <a:solidFill>
                            <a:srgbClr val="000000"/>
                          </a:solidFill>
                          <a:effectLst/>
                          <a:latin typeface="Arial"/>
                        </a:rPr>
                        <a:t>0%</a:t>
                      </a:r>
                    </a:p>
                  </a:txBody>
                  <a:tcPr marL="90000" marR="90000" marT="18000" marB="18000" anchor="ctr">
                    <a:solidFill>
                      <a:srgbClr val="FFFF99"/>
                    </a:solidFill>
                  </a:tcPr>
                </a:tc>
                <a:tc>
                  <a:txBody>
                    <a:bodyPr/>
                    <a:lstStyle/>
                    <a:p>
                      <a:pPr algn="ctr" fontAlgn="b"/>
                      <a:r>
                        <a:rPr lang="es-MX" sz="1000" b="0" i="0" u="none" strike="noStrike" dirty="0">
                          <a:solidFill>
                            <a:srgbClr val="000000"/>
                          </a:solidFill>
                          <a:effectLst/>
                          <a:latin typeface="Arial"/>
                        </a:rPr>
                        <a:t>0%</a:t>
                      </a:r>
                    </a:p>
                  </a:txBody>
                  <a:tcPr marL="90000" marR="90000" marT="18000" marB="18000" anchor="ctr">
                    <a:solidFill>
                      <a:srgbClr val="FFFF99"/>
                    </a:solidFill>
                  </a:tcPr>
                </a:tc>
                <a:tc>
                  <a:txBody>
                    <a:bodyPr/>
                    <a:lstStyle/>
                    <a:p>
                      <a:pPr algn="ctr" fontAlgn="b"/>
                      <a:r>
                        <a:rPr lang="es-MX" sz="1000" b="0" i="0" u="none" strike="noStrike" dirty="0">
                          <a:solidFill>
                            <a:srgbClr val="000000"/>
                          </a:solidFill>
                          <a:effectLst/>
                          <a:latin typeface="Arial"/>
                        </a:rPr>
                        <a:t>0%</a:t>
                      </a:r>
                    </a:p>
                  </a:txBody>
                  <a:tcPr marL="90000" marR="90000" marT="18000" marB="18000" anchor="ctr">
                    <a:solidFill>
                      <a:srgbClr val="FFFF99"/>
                    </a:solidFill>
                  </a:tcPr>
                </a:tc>
                <a:tc>
                  <a:txBody>
                    <a:bodyPr/>
                    <a:lstStyle/>
                    <a:p>
                      <a:pPr algn="ctr" fontAlgn="b"/>
                      <a:r>
                        <a:rPr lang="es-MX" sz="1000" b="0" i="0" u="none" strike="noStrike" dirty="0">
                          <a:solidFill>
                            <a:srgbClr val="000000"/>
                          </a:solidFill>
                          <a:effectLst/>
                          <a:latin typeface="Arial"/>
                        </a:rPr>
                        <a:t>17%</a:t>
                      </a:r>
                    </a:p>
                  </a:txBody>
                  <a:tcPr marL="90000" marR="90000" marT="18000" marB="18000" anchor="ctr">
                    <a:solidFill>
                      <a:srgbClr val="FFFF99"/>
                    </a:solidFill>
                  </a:tcPr>
                </a:tc>
              </a:tr>
              <a:tr h="221710">
                <a:tc>
                  <a:txBody>
                    <a:bodyPr/>
                    <a:lstStyle/>
                    <a:p>
                      <a:pPr algn="l" fontAlgn="b"/>
                      <a:r>
                        <a:rPr lang="es-MX" sz="1000" b="0" i="0" u="none" strike="noStrike" dirty="0">
                          <a:solidFill>
                            <a:srgbClr val="000000"/>
                          </a:solidFill>
                          <a:effectLst/>
                          <a:latin typeface="Arial"/>
                        </a:rPr>
                        <a:t>Francisco Frías Castro</a:t>
                      </a:r>
                    </a:p>
                  </a:txBody>
                  <a:tcPr marL="90000" marR="90000" marT="18000" marB="18000" anchor="ctr">
                    <a:noFill/>
                  </a:tcPr>
                </a:tc>
                <a:tc>
                  <a:txBody>
                    <a:bodyPr/>
                    <a:lstStyle/>
                    <a:p>
                      <a:pPr algn="ctr" fontAlgn="b"/>
                      <a:r>
                        <a:rPr lang="es-MX" sz="1000" b="0" i="0" u="none" strike="noStrike" dirty="0">
                          <a:solidFill>
                            <a:srgbClr val="000000"/>
                          </a:solidFill>
                          <a:effectLst/>
                          <a:latin typeface="Arial"/>
                        </a:rPr>
                        <a:t>4%</a:t>
                      </a:r>
                    </a:p>
                  </a:txBody>
                  <a:tcPr marL="90000" marR="90000" marT="18000" marB="18000" anchor="ctr">
                    <a:noFill/>
                  </a:tcPr>
                </a:tc>
                <a:tc>
                  <a:txBody>
                    <a:bodyPr/>
                    <a:lstStyle/>
                    <a:p>
                      <a:pPr algn="ctr" fontAlgn="b"/>
                      <a:r>
                        <a:rPr lang="es-MX" sz="1000" b="0" i="0" u="none" strike="noStrike" dirty="0">
                          <a:solidFill>
                            <a:srgbClr val="000000"/>
                          </a:solidFill>
                          <a:effectLst/>
                          <a:latin typeface="Arial"/>
                        </a:rPr>
                        <a:t>0%</a:t>
                      </a:r>
                    </a:p>
                  </a:txBody>
                  <a:tcPr marL="90000" marR="90000" marT="18000" marB="18000" anchor="ctr">
                    <a:noFill/>
                  </a:tcPr>
                </a:tc>
                <a:tc>
                  <a:txBody>
                    <a:bodyPr/>
                    <a:lstStyle/>
                    <a:p>
                      <a:pPr algn="ctr" fontAlgn="b"/>
                      <a:r>
                        <a:rPr lang="es-MX" sz="1000" b="0" i="0" u="none" strike="noStrike" dirty="0">
                          <a:solidFill>
                            <a:srgbClr val="000000"/>
                          </a:solidFill>
                          <a:effectLst/>
                          <a:latin typeface="Arial"/>
                        </a:rPr>
                        <a:t>1%</a:t>
                      </a:r>
                    </a:p>
                  </a:txBody>
                  <a:tcPr marL="90000" marR="90000" marT="18000" marB="18000" anchor="ctr">
                    <a:noFill/>
                  </a:tcPr>
                </a:tc>
                <a:tc>
                  <a:txBody>
                    <a:bodyPr/>
                    <a:lstStyle/>
                    <a:p>
                      <a:pPr algn="ctr" fontAlgn="b"/>
                      <a:r>
                        <a:rPr lang="es-MX" sz="1000" b="0" i="0" u="none" strike="noStrike" dirty="0">
                          <a:solidFill>
                            <a:srgbClr val="000000"/>
                          </a:solidFill>
                          <a:effectLst/>
                          <a:latin typeface="Arial"/>
                        </a:rPr>
                        <a:t>0%</a:t>
                      </a:r>
                    </a:p>
                  </a:txBody>
                  <a:tcPr marL="90000" marR="90000" marT="18000" marB="18000" anchor="ctr">
                    <a:noFill/>
                  </a:tcPr>
                </a:tc>
                <a:tc>
                  <a:txBody>
                    <a:bodyPr/>
                    <a:lstStyle/>
                    <a:p>
                      <a:pPr algn="ctr" fontAlgn="b"/>
                      <a:r>
                        <a:rPr lang="es-MX" sz="1000" b="0" i="0" u="none" strike="noStrike" dirty="0">
                          <a:solidFill>
                            <a:srgbClr val="000000"/>
                          </a:solidFill>
                          <a:effectLst/>
                          <a:latin typeface="Arial"/>
                        </a:rPr>
                        <a:t>0%</a:t>
                      </a:r>
                    </a:p>
                  </a:txBody>
                  <a:tcPr marL="90000" marR="90000" marT="18000" marB="18000" anchor="ctr">
                    <a:noFill/>
                  </a:tcPr>
                </a:tc>
                <a:tc>
                  <a:txBody>
                    <a:bodyPr/>
                    <a:lstStyle/>
                    <a:p>
                      <a:pPr algn="ctr" fontAlgn="b"/>
                      <a:r>
                        <a:rPr lang="es-MX" sz="1000" b="0" i="0" u="none" strike="noStrike" dirty="0">
                          <a:solidFill>
                            <a:srgbClr val="000000"/>
                          </a:solidFill>
                          <a:effectLst/>
                          <a:latin typeface="Arial"/>
                        </a:rPr>
                        <a:t>10%</a:t>
                      </a:r>
                    </a:p>
                  </a:txBody>
                  <a:tcPr marL="90000" marR="90000" marT="18000" marB="18000" anchor="ctr">
                    <a:noFill/>
                  </a:tcPr>
                </a:tc>
                <a:tc>
                  <a:txBody>
                    <a:bodyPr/>
                    <a:lstStyle/>
                    <a:p>
                      <a:pPr algn="ctr" fontAlgn="b"/>
                      <a:r>
                        <a:rPr lang="es-MX" sz="1000" b="0" i="0" u="none" strike="noStrike" dirty="0">
                          <a:solidFill>
                            <a:srgbClr val="000000"/>
                          </a:solidFill>
                          <a:effectLst/>
                          <a:latin typeface="Arial"/>
                        </a:rPr>
                        <a:t>0%</a:t>
                      </a:r>
                    </a:p>
                  </a:txBody>
                  <a:tcPr marL="90000" marR="90000" marT="18000" marB="18000" anchor="ctr">
                    <a:noFill/>
                  </a:tcPr>
                </a:tc>
              </a:tr>
              <a:tr h="221710">
                <a:tc>
                  <a:txBody>
                    <a:bodyPr/>
                    <a:lstStyle/>
                    <a:p>
                      <a:pPr algn="l" fontAlgn="b"/>
                      <a:r>
                        <a:rPr lang="es-MX" sz="1000" b="0" i="0" u="none" strike="noStrike" dirty="0">
                          <a:solidFill>
                            <a:srgbClr val="000000"/>
                          </a:solidFill>
                          <a:effectLst/>
                          <a:latin typeface="Arial"/>
                        </a:rPr>
                        <a:t>El del PAN</a:t>
                      </a:r>
                    </a:p>
                  </a:txBody>
                  <a:tcPr marL="90000" marR="90000" marT="18000" marB="18000" anchor="ctr">
                    <a:solidFill>
                      <a:srgbClr val="FFFF99"/>
                    </a:solidFill>
                  </a:tcPr>
                </a:tc>
                <a:tc>
                  <a:txBody>
                    <a:bodyPr/>
                    <a:lstStyle/>
                    <a:p>
                      <a:pPr algn="ctr" fontAlgn="b"/>
                      <a:r>
                        <a:rPr lang="es-MX" sz="1000" b="0" i="0" u="none" strike="noStrike" dirty="0">
                          <a:solidFill>
                            <a:srgbClr val="000000"/>
                          </a:solidFill>
                          <a:effectLst/>
                          <a:latin typeface="Arial"/>
                        </a:rPr>
                        <a:t>0%</a:t>
                      </a:r>
                    </a:p>
                  </a:txBody>
                  <a:tcPr marL="90000" marR="90000" marT="18000" marB="18000" anchor="ctr">
                    <a:solidFill>
                      <a:srgbClr val="FFFF99"/>
                    </a:solidFill>
                  </a:tcPr>
                </a:tc>
                <a:tc>
                  <a:txBody>
                    <a:bodyPr/>
                    <a:lstStyle/>
                    <a:p>
                      <a:pPr algn="ctr" fontAlgn="b"/>
                      <a:r>
                        <a:rPr lang="es-MX" sz="1000" b="0" i="0" u="none" strike="noStrike" dirty="0">
                          <a:solidFill>
                            <a:srgbClr val="000000"/>
                          </a:solidFill>
                          <a:effectLst/>
                          <a:latin typeface="Arial"/>
                        </a:rPr>
                        <a:t>1%</a:t>
                      </a:r>
                    </a:p>
                  </a:txBody>
                  <a:tcPr marL="90000" marR="90000" marT="18000" marB="18000" anchor="ctr">
                    <a:solidFill>
                      <a:srgbClr val="FFFF99"/>
                    </a:solidFill>
                  </a:tcPr>
                </a:tc>
                <a:tc>
                  <a:txBody>
                    <a:bodyPr/>
                    <a:lstStyle/>
                    <a:p>
                      <a:pPr algn="ctr" fontAlgn="b"/>
                      <a:r>
                        <a:rPr lang="es-MX" sz="1000" b="0" i="0" u="none" strike="noStrike" dirty="0">
                          <a:solidFill>
                            <a:srgbClr val="000000"/>
                          </a:solidFill>
                          <a:effectLst/>
                          <a:latin typeface="Arial"/>
                        </a:rPr>
                        <a:t>3%</a:t>
                      </a:r>
                    </a:p>
                  </a:txBody>
                  <a:tcPr marL="90000" marR="90000" marT="18000" marB="18000" anchor="ctr">
                    <a:solidFill>
                      <a:srgbClr val="FFFF99"/>
                    </a:solidFill>
                  </a:tcPr>
                </a:tc>
                <a:tc>
                  <a:txBody>
                    <a:bodyPr/>
                    <a:lstStyle/>
                    <a:p>
                      <a:pPr algn="ctr" fontAlgn="b"/>
                      <a:r>
                        <a:rPr lang="es-MX" sz="1000" b="0" i="0" u="none" strike="noStrike" dirty="0">
                          <a:solidFill>
                            <a:srgbClr val="000000"/>
                          </a:solidFill>
                          <a:effectLst/>
                          <a:latin typeface="Arial"/>
                        </a:rPr>
                        <a:t>0%</a:t>
                      </a:r>
                    </a:p>
                  </a:txBody>
                  <a:tcPr marL="90000" marR="90000" marT="18000" marB="18000" anchor="ctr">
                    <a:solidFill>
                      <a:srgbClr val="FFFF99"/>
                    </a:solidFill>
                  </a:tcPr>
                </a:tc>
                <a:tc>
                  <a:txBody>
                    <a:bodyPr/>
                    <a:lstStyle/>
                    <a:p>
                      <a:pPr algn="ctr" fontAlgn="b"/>
                      <a:r>
                        <a:rPr lang="es-MX" sz="1000" b="0" i="0" u="none" strike="noStrike" dirty="0">
                          <a:solidFill>
                            <a:srgbClr val="000000"/>
                          </a:solidFill>
                          <a:effectLst/>
                          <a:latin typeface="Arial"/>
                        </a:rPr>
                        <a:t>0%</a:t>
                      </a:r>
                    </a:p>
                  </a:txBody>
                  <a:tcPr marL="90000" marR="90000" marT="18000" marB="18000" anchor="ctr">
                    <a:solidFill>
                      <a:srgbClr val="FFFF99"/>
                    </a:solidFill>
                  </a:tcPr>
                </a:tc>
                <a:tc>
                  <a:txBody>
                    <a:bodyPr/>
                    <a:lstStyle/>
                    <a:p>
                      <a:pPr algn="ctr" fontAlgn="b"/>
                      <a:r>
                        <a:rPr lang="es-MX" sz="1000" b="0" i="0" u="none" strike="noStrike" dirty="0">
                          <a:solidFill>
                            <a:srgbClr val="000000"/>
                          </a:solidFill>
                          <a:effectLst/>
                          <a:latin typeface="Arial"/>
                        </a:rPr>
                        <a:t>0%</a:t>
                      </a:r>
                    </a:p>
                  </a:txBody>
                  <a:tcPr marL="90000" marR="90000" marT="18000" marB="18000" anchor="ctr">
                    <a:solidFill>
                      <a:srgbClr val="FFFF99"/>
                    </a:solidFill>
                  </a:tcPr>
                </a:tc>
                <a:tc>
                  <a:txBody>
                    <a:bodyPr/>
                    <a:lstStyle/>
                    <a:p>
                      <a:pPr algn="ctr" fontAlgn="b"/>
                      <a:r>
                        <a:rPr lang="es-MX" sz="1000" b="0" i="0" u="none" strike="noStrike" dirty="0">
                          <a:solidFill>
                            <a:srgbClr val="000000"/>
                          </a:solidFill>
                          <a:effectLst/>
                          <a:latin typeface="Arial"/>
                        </a:rPr>
                        <a:t>0%</a:t>
                      </a:r>
                    </a:p>
                  </a:txBody>
                  <a:tcPr marL="90000" marR="90000" marT="18000" marB="18000" anchor="ctr">
                    <a:solidFill>
                      <a:srgbClr val="FFFF99"/>
                    </a:solidFill>
                  </a:tcPr>
                </a:tc>
              </a:tr>
              <a:tr h="221710">
                <a:tc>
                  <a:txBody>
                    <a:bodyPr/>
                    <a:lstStyle/>
                    <a:p>
                      <a:pPr algn="l" fontAlgn="b"/>
                      <a:r>
                        <a:rPr lang="es-MX" sz="1000" b="0" i="0" u="none" strike="noStrike" dirty="0">
                          <a:solidFill>
                            <a:srgbClr val="000000"/>
                          </a:solidFill>
                          <a:effectLst/>
                          <a:latin typeface="Arial"/>
                        </a:rPr>
                        <a:t>Jesús Vizcarra Calderón</a:t>
                      </a:r>
                    </a:p>
                  </a:txBody>
                  <a:tcPr marL="90000" marR="90000" marT="18000" marB="18000" anchor="ctr">
                    <a:noFill/>
                  </a:tcPr>
                </a:tc>
                <a:tc>
                  <a:txBody>
                    <a:bodyPr/>
                    <a:lstStyle/>
                    <a:p>
                      <a:pPr algn="ctr" fontAlgn="b"/>
                      <a:r>
                        <a:rPr lang="es-MX" sz="1000" b="0" i="0" u="none" strike="noStrike" dirty="0">
                          <a:solidFill>
                            <a:srgbClr val="000000"/>
                          </a:solidFill>
                          <a:effectLst/>
                          <a:latin typeface="Arial"/>
                        </a:rPr>
                        <a:t>1%</a:t>
                      </a:r>
                    </a:p>
                  </a:txBody>
                  <a:tcPr marL="90000" marR="90000" marT="18000" marB="18000" anchor="ctr">
                    <a:noFill/>
                  </a:tcPr>
                </a:tc>
                <a:tc>
                  <a:txBody>
                    <a:bodyPr/>
                    <a:lstStyle/>
                    <a:p>
                      <a:pPr algn="ctr" fontAlgn="b"/>
                      <a:r>
                        <a:rPr lang="es-MX" sz="1000" b="0" i="0" u="none" strike="noStrike" dirty="0">
                          <a:solidFill>
                            <a:srgbClr val="000000"/>
                          </a:solidFill>
                          <a:effectLst/>
                          <a:latin typeface="Arial"/>
                        </a:rPr>
                        <a:t>0%</a:t>
                      </a:r>
                    </a:p>
                  </a:txBody>
                  <a:tcPr marL="90000" marR="90000" marT="18000" marB="18000" anchor="ctr">
                    <a:noFill/>
                  </a:tcPr>
                </a:tc>
                <a:tc>
                  <a:txBody>
                    <a:bodyPr/>
                    <a:lstStyle/>
                    <a:p>
                      <a:pPr algn="ctr" fontAlgn="b"/>
                      <a:r>
                        <a:rPr lang="es-MX" sz="1000" b="0" i="0" u="none" strike="noStrike" dirty="0">
                          <a:solidFill>
                            <a:srgbClr val="000000"/>
                          </a:solidFill>
                          <a:effectLst/>
                          <a:latin typeface="Arial"/>
                        </a:rPr>
                        <a:t>3%</a:t>
                      </a:r>
                    </a:p>
                  </a:txBody>
                  <a:tcPr marL="90000" marR="90000" marT="18000" marB="18000" anchor="ctr">
                    <a:noFill/>
                  </a:tcPr>
                </a:tc>
                <a:tc>
                  <a:txBody>
                    <a:bodyPr/>
                    <a:lstStyle/>
                    <a:p>
                      <a:pPr algn="ctr" fontAlgn="b"/>
                      <a:r>
                        <a:rPr lang="es-MX" sz="1000" b="0" i="0" u="none" strike="noStrike" dirty="0">
                          <a:solidFill>
                            <a:srgbClr val="000000"/>
                          </a:solidFill>
                          <a:effectLst/>
                          <a:latin typeface="Arial"/>
                        </a:rPr>
                        <a:t>0%</a:t>
                      </a:r>
                    </a:p>
                  </a:txBody>
                  <a:tcPr marL="90000" marR="90000" marT="18000" marB="18000" anchor="ctr">
                    <a:noFill/>
                  </a:tcPr>
                </a:tc>
                <a:tc>
                  <a:txBody>
                    <a:bodyPr/>
                    <a:lstStyle/>
                    <a:p>
                      <a:pPr algn="ctr" fontAlgn="b"/>
                      <a:r>
                        <a:rPr lang="es-MX" sz="1000" b="0" i="0" u="none" strike="noStrike" dirty="0">
                          <a:solidFill>
                            <a:srgbClr val="000000"/>
                          </a:solidFill>
                          <a:effectLst/>
                          <a:latin typeface="Arial"/>
                        </a:rPr>
                        <a:t>0%</a:t>
                      </a:r>
                    </a:p>
                  </a:txBody>
                  <a:tcPr marL="90000" marR="90000" marT="18000" marB="18000" anchor="ctr">
                    <a:noFill/>
                  </a:tcPr>
                </a:tc>
                <a:tc>
                  <a:txBody>
                    <a:bodyPr/>
                    <a:lstStyle/>
                    <a:p>
                      <a:pPr algn="ctr" fontAlgn="b"/>
                      <a:r>
                        <a:rPr lang="es-MX" sz="1000" b="0" i="0" u="none" strike="noStrike" dirty="0">
                          <a:solidFill>
                            <a:srgbClr val="000000"/>
                          </a:solidFill>
                          <a:effectLst/>
                          <a:latin typeface="Arial"/>
                        </a:rPr>
                        <a:t>0%</a:t>
                      </a:r>
                    </a:p>
                  </a:txBody>
                  <a:tcPr marL="90000" marR="90000" marT="18000" marB="18000" anchor="ctr">
                    <a:noFill/>
                  </a:tcPr>
                </a:tc>
                <a:tc>
                  <a:txBody>
                    <a:bodyPr/>
                    <a:lstStyle/>
                    <a:p>
                      <a:pPr algn="ctr" fontAlgn="b"/>
                      <a:r>
                        <a:rPr lang="es-MX" sz="1000" b="0" i="0" u="none" strike="noStrike" dirty="0">
                          <a:solidFill>
                            <a:srgbClr val="000000"/>
                          </a:solidFill>
                          <a:effectLst/>
                          <a:latin typeface="Arial"/>
                        </a:rPr>
                        <a:t>0%</a:t>
                      </a:r>
                    </a:p>
                  </a:txBody>
                  <a:tcPr marL="90000" marR="90000" marT="18000" marB="18000" anchor="ctr">
                    <a:noFill/>
                  </a:tcPr>
                </a:tc>
              </a:tr>
              <a:tr h="221710">
                <a:tc>
                  <a:txBody>
                    <a:bodyPr/>
                    <a:lstStyle/>
                    <a:p>
                      <a:pPr algn="l" fontAlgn="b"/>
                      <a:r>
                        <a:rPr lang="es-MX" sz="1000" b="0" i="0" u="none" strike="noStrike" dirty="0">
                          <a:solidFill>
                            <a:srgbClr val="000000"/>
                          </a:solidFill>
                          <a:effectLst/>
                          <a:latin typeface="Arial"/>
                        </a:rPr>
                        <a:t>Aarón Irízar</a:t>
                      </a:r>
                    </a:p>
                  </a:txBody>
                  <a:tcPr marL="90000" marR="90000" marT="18000" marB="18000" anchor="ctr">
                    <a:solidFill>
                      <a:srgbClr val="FFFF99"/>
                    </a:solidFill>
                  </a:tcPr>
                </a:tc>
                <a:tc>
                  <a:txBody>
                    <a:bodyPr/>
                    <a:lstStyle/>
                    <a:p>
                      <a:pPr algn="ctr" fontAlgn="b"/>
                      <a:r>
                        <a:rPr lang="es-MX" sz="1000" b="0" i="0" u="none" strike="noStrike" dirty="0">
                          <a:solidFill>
                            <a:srgbClr val="000000"/>
                          </a:solidFill>
                          <a:effectLst/>
                          <a:latin typeface="Arial"/>
                        </a:rPr>
                        <a:t>0%</a:t>
                      </a:r>
                    </a:p>
                  </a:txBody>
                  <a:tcPr marL="90000" marR="90000" marT="18000" marB="18000" anchor="ctr">
                    <a:solidFill>
                      <a:srgbClr val="FFFF99"/>
                    </a:solidFill>
                  </a:tcPr>
                </a:tc>
                <a:tc>
                  <a:txBody>
                    <a:bodyPr/>
                    <a:lstStyle/>
                    <a:p>
                      <a:pPr algn="ctr" fontAlgn="b"/>
                      <a:r>
                        <a:rPr lang="es-MX" sz="1000" b="0" i="0" u="none" strike="noStrike" dirty="0">
                          <a:solidFill>
                            <a:srgbClr val="000000"/>
                          </a:solidFill>
                          <a:effectLst/>
                          <a:latin typeface="Arial"/>
                        </a:rPr>
                        <a:t>0%</a:t>
                      </a:r>
                    </a:p>
                  </a:txBody>
                  <a:tcPr marL="90000" marR="90000" marT="18000" marB="18000" anchor="ctr">
                    <a:solidFill>
                      <a:srgbClr val="FFFF99"/>
                    </a:solidFill>
                  </a:tcPr>
                </a:tc>
                <a:tc>
                  <a:txBody>
                    <a:bodyPr/>
                    <a:lstStyle/>
                    <a:p>
                      <a:pPr algn="ctr" fontAlgn="b"/>
                      <a:r>
                        <a:rPr lang="es-MX" sz="1000" b="0" i="0" u="none" strike="noStrike" dirty="0">
                          <a:solidFill>
                            <a:srgbClr val="000000"/>
                          </a:solidFill>
                          <a:effectLst/>
                          <a:latin typeface="Arial"/>
                        </a:rPr>
                        <a:t>1%</a:t>
                      </a:r>
                    </a:p>
                  </a:txBody>
                  <a:tcPr marL="90000" marR="90000" marT="18000" marB="18000" anchor="ctr">
                    <a:solidFill>
                      <a:srgbClr val="FFFF99"/>
                    </a:solidFill>
                  </a:tcPr>
                </a:tc>
                <a:tc>
                  <a:txBody>
                    <a:bodyPr/>
                    <a:lstStyle/>
                    <a:p>
                      <a:pPr algn="ctr" fontAlgn="b"/>
                      <a:r>
                        <a:rPr lang="es-MX" sz="1000" b="0" i="0" u="none" strike="noStrike" dirty="0">
                          <a:solidFill>
                            <a:srgbClr val="000000"/>
                          </a:solidFill>
                          <a:effectLst/>
                          <a:latin typeface="Arial"/>
                        </a:rPr>
                        <a:t>0%</a:t>
                      </a:r>
                    </a:p>
                  </a:txBody>
                  <a:tcPr marL="90000" marR="90000" marT="18000" marB="18000" anchor="ctr">
                    <a:solidFill>
                      <a:srgbClr val="FFFF99"/>
                    </a:solidFill>
                  </a:tcPr>
                </a:tc>
                <a:tc>
                  <a:txBody>
                    <a:bodyPr/>
                    <a:lstStyle/>
                    <a:p>
                      <a:pPr algn="ctr" fontAlgn="b"/>
                      <a:r>
                        <a:rPr lang="es-MX" sz="1000" b="0" i="0" u="none" strike="noStrike" dirty="0">
                          <a:solidFill>
                            <a:srgbClr val="000000"/>
                          </a:solidFill>
                          <a:effectLst/>
                          <a:latin typeface="Arial"/>
                        </a:rPr>
                        <a:t>8%</a:t>
                      </a:r>
                    </a:p>
                  </a:txBody>
                  <a:tcPr marL="90000" marR="90000" marT="18000" marB="18000" anchor="ctr">
                    <a:solidFill>
                      <a:srgbClr val="FFFF99"/>
                    </a:solidFill>
                  </a:tcPr>
                </a:tc>
                <a:tc>
                  <a:txBody>
                    <a:bodyPr/>
                    <a:lstStyle/>
                    <a:p>
                      <a:pPr algn="ctr" fontAlgn="b"/>
                      <a:r>
                        <a:rPr lang="es-MX" sz="1000" b="0" i="0" u="none" strike="noStrike" dirty="0">
                          <a:solidFill>
                            <a:srgbClr val="000000"/>
                          </a:solidFill>
                          <a:effectLst/>
                          <a:latin typeface="Arial"/>
                        </a:rPr>
                        <a:t>0%</a:t>
                      </a:r>
                    </a:p>
                  </a:txBody>
                  <a:tcPr marL="90000" marR="90000" marT="18000" marB="18000" anchor="ctr">
                    <a:solidFill>
                      <a:srgbClr val="FFFF99"/>
                    </a:solidFill>
                  </a:tcPr>
                </a:tc>
                <a:tc>
                  <a:txBody>
                    <a:bodyPr/>
                    <a:lstStyle/>
                    <a:p>
                      <a:pPr algn="ctr" fontAlgn="b"/>
                      <a:r>
                        <a:rPr lang="es-MX" sz="1000" b="0" i="0" u="none" strike="noStrike" dirty="0">
                          <a:solidFill>
                            <a:srgbClr val="000000"/>
                          </a:solidFill>
                          <a:effectLst/>
                          <a:latin typeface="Arial"/>
                        </a:rPr>
                        <a:t>0%</a:t>
                      </a:r>
                    </a:p>
                  </a:txBody>
                  <a:tcPr marL="90000" marR="90000" marT="18000" marB="18000" anchor="ctr">
                    <a:solidFill>
                      <a:srgbClr val="FFFF99"/>
                    </a:solidFill>
                  </a:tcPr>
                </a:tc>
              </a:tr>
              <a:tr h="221710">
                <a:tc>
                  <a:txBody>
                    <a:bodyPr/>
                    <a:lstStyle/>
                    <a:p>
                      <a:pPr algn="l" fontAlgn="b"/>
                      <a:r>
                        <a:rPr lang="es-MX" sz="1000" b="0" i="0" u="none" strike="noStrike" dirty="0">
                          <a:solidFill>
                            <a:srgbClr val="000000"/>
                          </a:solidFill>
                          <a:effectLst/>
                          <a:latin typeface="Arial"/>
                        </a:rPr>
                        <a:t>Heriberto Félix Guerra</a:t>
                      </a:r>
                    </a:p>
                  </a:txBody>
                  <a:tcPr marL="90000" marR="90000" marT="18000" marB="18000" anchor="ctr">
                    <a:noFill/>
                  </a:tcPr>
                </a:tc>
                <a:tc>
                  <a:txBody>
                    <a:bodyPr/>
                    <a:lstStyle/>
                    <a:p>
                      <a:pPr algn="ctr" fontAlgn="b"/>
                      <a:r>
                        <a:rPr lang="es-MX" sz="1000" b="0" i="0" u="none" strike="noStrike" dirty="0">
                          <a:solidFill>
                            <a:srgbClr val="000000"/>
                          </a:solidFill>
                          <a:effectLst/>
                          <a:latin typeface="Arial"/>
                        </a:rPr>
                        <a:t>1%</a:t>
                      </a:r>
                    </a:p>
                  </a:txBody>
                  <a:tcPr marL="90000" marR="90000" marT="18000" marB="18000" anchor="ctr">
                    <a:noFill/>
                  </a:tcPr>
                </a:tc>
                <a:tc>
                  <a:txBody>
                    <a:bodyPr/>
                    <a:lstStyle/>
                    <a:p>
                      <a:pPr algn="ctr" fontAlgn="b"/>
                      <a:r>
                        <a:rPr lang="es-MX" sz="1000" b="0" i="0" u="none" strike="noStrike" dirty="0">
                          <a:solidFill>
                            <a:srgbClr val="000000"/>
                          </a:solidFill>
                          <a:effectLst/>
                          <a:latin typeface="Arial"/>
                        </a:rPr>
                        <a:t>0%</a:t>
                      </a:r>
                    </a:p>
                  </a:txBody>
                  <a:tcPr marL="90000" marR="90000" marT="18000" marB="18000" anchor="ctr">
                    <a:noFill/>
                  </a:tcPr>
                </a:tc>
                <a:tc>
                  <a:txBody>
                    <a:bodyPr/>
                    <a:lstStyle/>
                    <a:p>
                      <a:pPr algn="ctr" fontAlgn="b"/>
                      <a:r>
                        <a:rPr lang="es-MX" sz="1000" b="0" i="0" u="none" strike="noStrike" dirty="0">
                          <a:solidFill>
                            <a:srgbClr val="000000"/>
                          </a:solidFill>
                          <a:effectLst/>
                          <a:latin typeface="Arial"/>
                        </a:rPr>
                        <a:t>1%</a:t>
                      </a:r>
                    </a:p>
                  </a:txBody>
                  <a:tcPr marL="90000" marR="90000" marT="18000" marB="18000" anchor="ctr">
                    <a:noFill/>
                  </a:tcPr>
                </a:tc>
                <a:tc>
                  <a:txBody>
                    <a:bodyPr/>
                    <a:lstStyle/>
                    <a:p>
                      <a:pPr algn="ctr" fontAlgn="b"/>
                      <a:r>
                        <a:rPr lang="es-MX" sz="1000" b="0" i="0" u="none" strike="noStrike" dirty="0">
                          <a:solidFill>
                            <a:srgbClr val="000000"/>
                          </a:solidFill>
                          <a:effectLst/>
                          <a:latin typeface="Arial"/>
                        </a:rPr>
                        <a:t>0%</a:t>
                      </a:r>
                    </a:p>
                  </a:txBody>
                  <a:tcPr marL="90000" marR="90000" marT="18000" marB="18000" anchor="ctr">
                    <a:noFill/>
                  </a:tcPr>
                </a:tc>
                <a:tc>
                  <a:txBody>
                    <a:bodyPr/>
                    <a:lstStyle/>
                    <a:p>
                      <a:pPr algn="ctr" fontAlgn="b"/>
                      <a:r>
                        <a:rPr lang="es-MX" sz="1000" b="0" i="0" u="none" strike="noStrike" dirty="0">
                          <a:solidFill>
                            <a:srgbClr val="000000"/>
                          </a:solidFill>
                          <a:effectLst/>
                          <a:latin typeface="Arial"/>
                        </a:rPr>
                        <a:t>0%</a:t>
                      </a:r>
                    </a:p>
                  </a:txBody>
                  <a:tcPr marL="90000" marR="90000" marT="18000" marB="18000" anchor="ctr">
                    <a:noFill/>
                  </a:tcPr>
                </a:tc>
                <a:tc>
                  <a:txBody>
                    <a:bodyPr/>
                    <a:lstStyle/>
                    <a:p>
                      <a:pPr algn="ctr" fontAlgn="b"/>
                      <a:r>
                        <a:rPr lang="es-MX" sz="1000" b="0" i="0" u="none" strike="noStrike" dirty="0">
                          <a:solidFill>
                            <a:srgbClr val="000000"/>
                          </a:solidFill>
                          <a:effectLst/>
                          <a:latin typeface="Arial"/>
                        </a:rPr>
                        <a:t>0%</a:t>
                      </a:r>
                    </a:p>
                  </a:txBody>
                  <a:tcPr marL="90000" marR="90000" marT="18000" marB="18000" anchor="ctr">
                    <a:noFill/>
                  </a:tcPr>
                </a:tc>
                <a:tc>
                  <a:txBody>
                    <a:bodyPr/>
                    <a:lstStyle/>
                    <a:p>
                      <a:pPr algn="ctr" fontAlgn="b"/>
                      <a:r>
                        <a:rPr lang="es-MX" sz="1000" b="0" i="0" u="none" strike="noStrike" dirty="0">
                          <a:solidFill>
                            <a:srgbClr val="000000"/>
                          </a:solidFill>
                          <a:effectLst/>
                          <a:latin typeface="Arial"/>
                        </a:rPr>
                        <a:t>0%</a:t>
                      </a:r>
                    </a:p>
                  </a:txBody>
                  <a:tcPr marL="90000" marR="90000" marT="18000" marB="18000" anchor="ctr">
                    <a:noFill/>
                  </a:tcPr>
                </a:tc>
              </a:tr>
              <a:tr h="221710">
                <a:tc>
                  <a:txBody>
                    <a:bodyPr/>
                    <a:lstStyle/>
                    <a:p>
                      <a:pPr algn="l" fontAlgn="b"/>
                      <a:r>
                        <a:rPr lang="es-MX" sz="1000" b="0" i="0" u="none" strike="noStrike" dirty="0">
                          <a:solidFill>
                            <a:srgbClr val="000000"/>
                          </a:solidFill>
                          <a:effectLst/>
                          <a:latin typeface="Arial"/>
                        </a:rPr>
                        <a:t>David López</a:t>
                      </a:r>
                    </a:p>
                  </a:txBody>
                  <a:tcPr marL="90000" marR="90000" marT="18000" marB="18000" anchor="ctr">
                    <a:solidFill>
                      <a:srgbClr val="FFFF99"/>
                    </a:solidFill>
                  </a:tcPr>
                </a:tc>
                <a:tc>
                  <a:txBody>
                    <a:bodyPr/>
                    <a:lstStyle/>
                    <a:p>
                      <a:pPr algn="ctr" fontAlgn="b"/>
                      <a:r>
                        <a:rPr lang="es-MX" sz="1000" b="0" i="0" u="none" strike="noStrike" dirty="0">
                          <a:solidFill>
                            <a:srgbClr val="000000"/>
                          </a:solidFill>
                          <a:effectLst/>
                          <a:latin typeface="Arial"/>
                        </a:rPr>
                        <a:t>0%</a:t>
                      </a:r>
                    </a:p>
                  </a:txBody>
                  <a:tcPr marL="90000" marR="90000" marT="18000" marB="18000" anchor="ctr">
                    <a:solidFill>
                      <a:srgbClr val="FFFF99"/>
                    </a:solidFill>
                  </a:tcPr>
                </a:tc>
                <a:tc>
                  <a:txBody>
                    <a:bodyPr/>
                    <a:lstStyle/>
                    <a:p>
                      <a:pPr algn="ctr" fontAlgn="b"/>
                      <a:r>
                        <a:rPr lang="es-MX" sz="1000" b="0" i="0" u="none" strike="noStrike" dirty="0">
                          <a:solidFill>
                            <a:srgbClr val="000000"/>
                          </a:solidFill>
                          <a:effectLst/>
                          <a:latin typeface="Arial"/>
                        </a:rPr>
                        <a:t>0%</a:t>
                      </a:r>
                    </a:p>
                  </a:txBody>
                  <a:tcPr marL="90000" marR="90000" marT="18000" marB="18000" anchor="ctr">
                    <a:solidFill>
                      <a:srgbClr val="FFFF99"/>
                    </a:solidFill>
                  </a:tcPr>
                </a:tc>
                <a:tc>
                  <a:txBody>
                    <a:bodyPr/>
                    <a:lstStyle/>
                    <a:p>
                      <a:pPr algn="ctr" fontAlgn="b"/>
                      <a:r>
                        <a:rPr lang="es-MX" sz="1000" b="0" i="0" u="none" strike="noStrike" dirty="0">
                          <a:solidFill>
                            <a:srgbClr val="000000"/>
                          </a:solidFill>
                          <a:effectLst/>
                          <a:latin typeface="Arial"/>
                        </a:rPr>
                        <a:t>1%</a:t>
                      </a:r>
                    </a:p>
                  </a:txBody>
                  <a:tcPr marL="90000" marR="90000" marT="18000" marB="18000" anchor="ctr">
                    <a:solidFill>
                      <a:srgbClr val="FFFF99"/>
                    </a:solidFill>
                  </a:tcPr>
                </a:tc>
                <a:tc>
                  <a:txBody>
                    <a:bodyPr/>
                    <a:lstStyle/>
                    <a:p>
                      <a:pPr algn="ctr" fontAlgn="b"/>
                      <a:r>
                        <a:rPr lang="es-MX" sz="1000" b="0" i="0" u="none" strike="noStrike" dirty="0">
                          <a:solidFill>
                            <a:srgbClr val="000000"/>
                          </a:solidFill>
                          <a:effectLst/>
                          <a:latin typeface="Arial"/>
                        </a:rPr>
                        <a:t>0%</a:t>
                      </a:r>
                    </a:p>
                  </a:txBody>
                  <a:tcPr marL="90000" marR="90000" marT="18000" marB="18000" anchor="ctr">
                    <a:solidFill>
                      <a:srgbClr val="FFFF99"/>
                    </a:solidFill>
                  </a:tcPr>
                </a:tc>
                <a:tc>
                  <a:txBody>
                    <a:bodyPr/>
                    <a:lstStyle/>
                    <a:p>
                      <a:pPr algn="ctr" fontAlgn="b"/>
                      <a:r>
                        <a:rPr lang="es-MX" sz="1000" b="0" i="0" u="none" strike="noStrike" dirty="0">
                          <a:solidFill>
                            <a:srgbClr val="000000"/>
                          </a:solidFill>
                          <a:effectLst/>
                          <a:latin typeface="Arial"/>
                        </a:rPr>
                        <a:t>0%</a:t>
                      </a:r>
                    </a:p>
                  </a:txBody>
                  <a:tcPr marL="90000" marR="90000" marT="18000" marB="18000" anchor="ctr">
                    <a:solidFill>
                      <a:srgbClr val="FFFF99"/>
                    </a:solidFill>
                  </a:tcPr>
                </a:tc>
                <a:tc>
                  <a:txBody>
                    <a:bodyPr/>
                    <a:lstStyle/>
                    <a:p>
                      <a:pPr algn="ctr" fontAlgn="b"/>
                      <a:r>
                        <a:rPr lang="es-MX" sz="1000" b="0" i="0" u="none" strike="noStrike" dirty="0">
                          <a:solidFill>
                            <a:srgbClr val="000000"/>
                          </a:solidFill>
                          <a:effectLst/>
                          <a:latin typeface="Arial"/>
                        </a:rPr>
                        <a:t>0%</a:t>
                      </a:r>
                    </a:p>
                  </a:txBody>
                  <a:tcPr marL="90000" marR="90000" marT="18000" marB="18000" anchor="ctr">
                    <a:solidFill>
                      <a:srgbClr val="FFFF99"/>
                    </a:solidFill>
                  </a:tcPr>
                </a:tc>
                <a:tc>
                  <a:txBody>
                    <a:bodyPr/>
                    <a:lstStyle/>
                    <a:p>
                      <a:pPr algn="ctr" fontAlgn="b"/>
                      <a:r>
                        <a:rPr lang="es-MX" sz="1000" b="0" i="0" u="none" strike="noStrike" dirty="0">
                          <a:solidFill>
                            <a:srgbClr val="000000"/>
                          </a:solidFill>
                          <a:effectLst/>
                          <a:latin typeface="Arial"/>
                        </a:rPr>
                        <a:t>0%</a:t>
                      </a:r>
                    </a:p>
                  </a:txBody>
                  <a:tcPr marL="90000" marR="90000" marT="18000" marB="18000" anchor="ctr">
                    <a:solidFill>
                      <a:srgbClr val="FFFF99"/>
                    </a:solidFill>
                  </a:tcPr>
                </a:tc>
              </a:tr>
              <a:tr h="221710">
                <a:tc>
                  <a:txBody>
                    <a:bodyPr/>
                    <a:lstStyle/>
                    <a:p>
                      <a:pPr algn="l" fontAlgn="b"/>
                      <a:r>
                        <a:rPr lang="es-MX" sz="1000" b="0" i="0" u="none" strike="noStrike" dirty="0">
                          <a:solidFill>
                            <a:srgbClr val="000000"/>
                          </a:solidFill>
                          <a:effectLst/>
                          <a:latin typeface="Arial"/>
                        </a:rPr>
                        <a:t>El Abstencionismo</a:t>
                      </a:r>
                    </a:p>
                  </a:txBody>
                  <a:tcPr marL="90000" marR="90000" marT="18000" marB="18000" anchor="ctr">
                    <a:noFill/>
                  </a:tcPr>
                </a:tc>
                <a:tc>
                  <a:txBody>
                    <a:bodyPr/>
                    <a:lstStyle/>
                    <a:p>
                      <a:pPr algn="ctr" fontAlgn="b"/>
                      <a:r>
                        <a:rPr lang="es-MX" sz="1000" b="0" i="0" u="none" strike="noStrike" dirty="0">
                          <a:solidFill>
                            <a:srgbClr val="000000"/>
                          </a:solidFill>
                          <a:effectLst/>
                          <a:latin typeface="Arial"/>
                        </a:rPr>
                        <a:t>0%</a:t>
                      </a:r>
                    </a:p>
                  </a:txBody>
                  <a:tcPr marL="90000" marR="90000" marT="18000" marB="18000" anchor="ctr">
                    <a:noFill/>
                  </a:tcPr>
                </a:tc>
                <a:tc>
                  <a:txBody>
                    <a:bodyPr/>
                    <a:lstStyle/>
                    <a:p>
                      <a:pPr algn="ctr" fontAlgn="b"/>
                      <a:r>
                        <a:rPr lang="es-MX" sz="1000" b="0" i="0" u="none" strike="noStrike" dirty="0">
                          <a:solidFill>
                            <a:srgbClr val="000000"/>
                          </a:solidFill>
                          <a:effectLst/>
                          <a:latin typeface="Arial"/>
                        </a:rPr>
                        <a:t>1%</a:t>
                      </a:r>
                    </a:p>
                  </a:txBody>
                  <a:tcPr marL="90000" marR="90000" marT="18000" marB="18000" anchor="ctr">
                    <a:noFill/>
                  </a:tcPr>
                </a:tc>
                <a:tc>
                  <a:txBody>
                    <a:bodyPr/>
                    <a:lstStyle/>
                    <a:p>
                      <a:pPr algn="ctr" fontAlgn="b"/>
                      <a:r>
                        <a:rPr lang="es-MX" sz="1000" b="0" i="0" u="none" strike="noStrike" dirty="0">
                          <a:solidFill>
                            <a:srgbClr val="000000"/>
                          </a:solidFill>
                          <a:effectLst/>
                          <a:latin typeface="Arial"/>
                        </a:rPr>
                        <a:t>0%</a:t>
                      </a:r>
                    </a:p>
                  </a:txBody>
                  <a:tcPr marL="90000" marR="90000" marT="18000" marB="18000" anchor="ctr">
                    <a:noFill/>
                  </a:tcPr>
                </a:tc>
                <a:tc>
                  <a:txBody>
                    <a:bodyPr/>
                    <a:lstStyle/>
                    <a:p>
                      <a:pPr algn="ctr" fontAlgn="b"/>
                      <a:r>
                        <a:rPr lang="es-MX" sz="1000" b="0" i="0" u="none" strike="noStrike" dirty="0">
                          <a:solidFill>
                            <a:srgbClr val="000000"/>
                          </a:solidFill>
                          <a:effectLst/>
                          <a:latin typeface="Arial"/>
                        </a:rPr>
                        <a:t>0%</a:t>
                      </a:r>
                    </a:p>
                  </a:txBody>
                  <a:tcPr marL="90000" marR="90000" marT="18000" marB="18000" anchor="ctr">
                    <a:noFill/>
                  </a:tcPr>
                </a:tc>
                <a:tc>
                  <a:txBody>
                    <a:bodyPr/>
                    <a:lstStyle/>
                    <a:p>
                      <a:pPr algn="ctr" fontAlgn="b"/>
                      <a:r>
                        <a:rPr lang="es-MX" sz="1000" b="0" i="0" u="none" strike="noStrike" dirty="0">
                          <a:solidFill>
                            <a:srgbClr val="000000"/>
                          </a:solidFill>
                          <a:effectLst/>
                          <a:latin typeface="Arial"/>
                        </a:rPr>
                        <a:t>0%</a:t>
                      </a:r>
                    </a:p>
                  </a:txBody>
                  <a:tcPr marL="90000" marR="90000" marT="18000" marB="18000" anchor="ctr">
                    <a:noFill/>
                  </a:tcPr>
                </a:tc>
                <a:tc>
                  <a:txBody>
                    <a:bodyPr/>
                    <a:lstStyle/>
                    <a:p>
                      <a:pPr algn="ctr" fontAlgn="b"/>
                      <a:r>
                        <a:rPr lang="es-MX" sz="1000" b="0" i="0" u="none" strike="noStrike" dirty="0">
                          <a:solidFill>
                            <a:srgbClr val="000000"/>
                          </a:solidFill>
                          <a:effectLst/>
                          <a:latin typeface="Arial"/>
                        </a:rPr>
                        <a:t>0%</a:t>
                      </a:r>
                    </a:p>
                  </a:txBody>
                  <a:tcPr marL="90000" marR="90000" marT="18000" marB="18000" anchor="ctr">
                    <a:noFill/>
                  </a:tcPr>
                </a:tc>
                <a:tc>
                  <a:txBody>
                    <a:bodyPr/>
                    <a:lstStyle/>
                    <a:p>
                      <a:pPr algn="ctr" fontAlgn="b"/>
                      <a:r>
                        <a:rPr lang="es-MX" sz="1000" b="0" i="0" u="none" strike="noStrike" dirty="0">
                          <a:solidFill>
                            <a:srgbClr val="000000"/>
                          </a:solidFill>
                          <a:effectLst/>
                          <a:latin typeface="Arial"/>
                        </a:rPr>
                        <a:t>0%</a:t>
                      </a:r>
                    </a:p>
                  </a:txBody>
                  <a:tcPr marL="90000" marR="90000" marT="18000" marB="18000" anchor="ctr">
                    <a:noFill/>
                  </a:tcPr>
                </a:tc>
              </a:tr>
              <a:tr h="221710">
                <a:tc>
                  <a:txBody>
                    <a:bodyPr/>
                    <a:lstStyle/>
                    <a:p>
                      <a:pPr algn="l" fontAlgn="b"/>
                      <a:r>
                        <a:rPr lang="es-MX" sz="1000" b="0" i="0" u="none" strike="noStrike" dirty="0">
                          <a:solidFill>
                            <a:srgbClr val="000000"/>
                          </a:solidFill>
                          <a:effectLst/>
                          <a:latin typeface="Arial"/>
                        </a:rPr>
                        <a:t>El del PRD</a:t>
                      </a:r>
                    </a:p>
                  </a:txBody>
                  <a:tcPr marL="90000" marR="90000" marT="18000" marB="18000" anchor="ctr">
                    <a:solidFill>
                      <a:srgbClr val="FFFF99"/>
                    </a:solidFill>
                  </a:tcPr>
                </a:tc>
                <a:tc>
                  <a:txBody>
                    <a:bodyPr/>
                    <a:lstStyle/>
                    <a:p>
                      <a:pPr algn="ctr" fontAlgn="b"/>
                      <a:r>
                        <a:rPr lang="es-MX" sz="1000" b="0" i="0" u="none" strike="noStrike" dirty="0">
                          <a:solidFill>
                            <a:srgbClr val="000000"/>
                          </a:solidFill>
                          <a:effectLst/>
                          <a:latin typeface="Arial"/>
                        </a:rPr>
                        <a:t>0%</a:t>
                      </a:r>
                    </a:p>
                  </a:txBody>
                  <a:tcPr marL="90000" marR="90000" marT="18000" marB="18000" anchor="ctr">
                    <a:solidFill>
                      <a:srgbClr val="FFFF99"/>
                    </a:solidFill>
                  </a:tcPr>
                </a:tc>
                <a:tc>
                  <a:txBody>
                    <a:bodyPr/>
                    <a:lstStyle/>
                    <a:p>
                      <a:pPr algn="ctr" fontAlgn="b"/>
                      <a:r>
                        <a:rPr lang="es-MX" sz="1000" b="0" i="0" u="none" strike="noStrike" dirty="0">
                          <a:solidFill>
                            <a:srgbClr val="000000"/>
                          </a:solidFill>
                          <a:effectLst/>
                          <a:latin typeface="Arial"/>
                        </a:rPr>
                        <a:t>0%</a:t>
                      </a:r>
                    </a:p>
                  </a:txBody>
                  <a:tcPr marL="90000" marR="90000" marT="18000" marB="18000" anchor="ctr">
                    <a:solidFill>
                      <a:srgbClr val="FFFF99"/>
                    </a:solidFill>
                  </a:tcPr>
                </a:tc>
                <a:tc>
                  <a:txBody>
                    <a:bodyPr/>
                    <a:lstStyle/>
                    <a:p>
                      <a:pPr algn="ctr" fontAlgn="b"/>
                      <a:r>
                        <a:rPr lang="es-MX" sz="1000" b="0" i="0" u="none" strike="noStrike" dirty="0">
                          <a:solidFill>
                            <a:srgbClr val="000000"/>
                          </a:solidFill>
                          <a:effectLst/>
                          <a:latin typeface="Arial"/>
                        </a:rPr>
                        <a:t>1%</a:t>
                      </a:r>
                    </a:p>
                  </a:txBody>
                  <a:tcPr marL="90000" marR="90000" marT="18000" marB="18000" anchor="ctr">
                    <a:solidFill>
                      <a:srgbClr val="FFFF99"/>
                    </a:solidFill>
                  </a:tcPr>
                </a:tc>
                <a:tc>
                  <a:txBody>
                    <a:bodyPr/>
                    <a:lstStyle/>
                    <a:p>
                      <a:pPr algn="ctr" fontAlgn="b"/>
                      <a:r>
                        <a:rPr lang="es-MX" sz="1000" b="0" i="0" u="none" strike="noStrike" dirty="0">
                          <a:solidFill>
                            <a:srgbClr val="000000"/>
                          </a:solidFill>
                          <a:effectLst/>
                          <a:latin typeface="Arial"/>
                        </a:rPr>
                        <a:t>0%</a:t>
                      </a:r>
                    </a:p>
                  </a:txBody>
                  <a:tcPr marL="90000" marR="90000" marT="18000" marB="18000" anchor="ctr">
                    <a:solidFill>
                      <a:srgbClr val="FFFF99"/>
                    </a:solidFill>
                  </a:tcPr>
                </a:tc>
                <a:tc>
                  <a:txBody>
                    <a:bodyPr/>
                    <a:lstStyle/>
                    <a:p>
                      <a:pPr algn="ctr" fontAlgn="b"/>
                      <a:r>
                        <a:rPr lang="es-MX" sz="1000" b="0" i="0" u="none" strike="noStrike" dirty="0">
                          <a:solidFill>
                            <a:srgbClr val="000000"/>
                          </a:solidFill>
                          <a:effectLst/>
                          <a:latin typeface="Arial"/>
                        </a:rPr>
                        <a:t>0%</a:t>
                      </a:r>
                    </a:p>
                  </a:txBody>
                  <a:tcPr marL="90000" marR="90000" marT="18000" marB="18000" anchor="ctr">
                    <a:solidFill>
                      <a:srgbClr val="FFFF99"/>
                    </a:solidFill>
                  </a:tcPr>
                </a:tc>
                <a:tc>
                  <a:txBody>
                    <a:bodyPr/>
                    <a:lstStyle/>
                    <a:p>
                      <a:pPr algn="ctr" fontAlgn="b"/>
                      <a:r>
                        <a:rPr lang="es-MX" sz="1000" b="0" i="0" u="none" strike="noStrike" dirty="0">
                          <a:solidFill>
                            <a:srgbClr val="000000"/>
                          </a:solidFill>
                          <a:effectLst/>
                          <a:latin typeface="Arial"/>
                        </a:rPr>
                        <a:t>0%</a:t>
                      </a:r>
                    </a:p>
                  </a:txBody>
                  <a:tcPr marL="90000" marR="90000" marT="18000" marB="18000" anchor="ctr">
                    <a:solidFill>
                      <a:srgbClr val="FFFF99"/>
                    </a:solidFill>
                  </a:tcPr>
                </a:tc>
                <a:tc>
                  <a:txBody>
                    <a:bodyPr/>
                    <a:lstStyle/>
                    <a:p>
                      <a:pPr algn="ctr" fontAlgn="b"/>
                      <a:r>
                        <a:rPr lang="es-MX" sz="1000" b="0" i="0" u="none" strike="noStrike" dirty="0">
                          <a:solidFill>
                            <a:srgbClr val="000000"/>
                          </a:solidFill>
                          <a:effectLst/>
                          <a:latin typeface="Arial"/>
                        </a:rPr>
                        <a:t>0%</a:t>
                      </a:r>
                    </a:p>
                  </a:txBody>
                  <a:tcPr marL="90000" marR="90000" marT="18000" marB="18000" anchor="ctr">
                    <a:solidFill>
                      <a:srgbClr val="FFFF99"/>
                    </a:solidFill>
                  </a:tcPr>
                </a:tc>
              </a:tr>
              <a:tr h="221710">
                <a:tc>
                  <a:txBody>
                    <a:bodyPr/>
                    <a:lstStyle/>
                    <a:p>
                      <a:pPr algn="l" fontAlgn="b"/>
                      <a:r>
                        <a:rPr lang="es-MX" sz="1000" b="0" i="0" u="none" strike="noStrike" dirty="0">
                          <a:solidFill>
                            <a:srgbClr val="000000"/>
                          </a:solidFill>
                          <a:effectLst/>
                          <a:latin typeface="Arial"/>
                        </a:rPr>
                        <a:t>Jesús Valdés </a:t>
                      </a:r>
                      <a:r>
                        <a:rPr lang="es-MX" sz="1000" b="0" i="0" u="none" strike="noStrike" dirty="0" err="1">
                          <a:solidFill>
                            <a:srgbClr val="000000"/>
                          </a:solidFill>
                          <a:effectLst/>
                          <a:latin typeface="Arial"/>
                        </a:rPr>
                        <a:t>Palazuelos</a:t>
                      </a:r>
                      <a:endParaRPr lang="es-MX" sz="1000" b="0" i="0" u="none" strike="noStrike" dirty="0">
                        <a:solidFill>
                          <a:srgbClr val="000000"/>
                        </a:solidFill>
                        <a:effectLst/>
                        <a:latin typeface="Arial"/>
                      </a:endParaRPr>
                    </a:p>
                  </a:txBody>
                  <a:tcPr marL="90000" marR="90000" marT="18000" marB="18000" anchor="ctr">
                    <a:noFill/>
                  </a:tcPr>
                </a:tc>
                <a:tc>
                  <a:txBody>
                    <a:bodyPr/>
                    <a:lstStyle/>
                    <a:p>
                      <a:pPr algn="ctr" fontAlgn="b"/>
                      <a:r>
                        <a:rPr lang="es-MX" sz="1000" b="0" i="0" u="none" strike="noStrike" dirty="0">
                          <a:solidFill>
                            <a:srgbClr val="000000"/>
                          </a:solidFill>
                          <a:effectLst/>
                          <a:latin typeface="Arial"/>
                        </a:rPr>
                        <a:t>0%</a:t>
                      </a:r>
                    </a:p>
                  </a:txBody>
                  <a:tcPr marL="90000" marR="90000" marT="18000" marB="18000" anchor="ctr">
                    <a:noFill/>
                  </a:tcPr>
                </a:tc>
                <a:tc>
                  <a:txBody>
                    <a:bodyPr/>
                    <a:lstStyle/>
                    <a:p>
                      <a:pPr algn="ctr" fontAlgn="b"/>
                      <a:r>
                        <a:rPr lang="es-MX" sz="1000" b="0" i="0" u="none" strike="noStrike" dirty="0">
                          <a:solidFill>
                            <a:srgbClr val="000000"/>
                          </a:solidFill>
                          <a:effectLst/>
                          <a:latin typeface="Arial"/>
                        </a:rPr>
                        <a:t>0%</a:t>
                      </a:r>
                    </a:p>
                  </a:txBody>
                  <a:tcPr marL="90000" marR="90000" marT="18000" marB="18000" anchor="ctr">
                    <a:noFill/>
                  </a:tcPr>
                </a:tc>
                <a:tc>
                  <a:txBody>
                    <a:bodyPr/>
                    <a:lstStyle/>
                    <a:p>
                      <a:pPr algn="ctr" fontAlgn="b"/>
                      <a:r>
                        <a:rPr lang="es-MX" sz="1000" b="0" i="0" u="none" strike="noStrike" dirty="0">
                          <a:solidFill>
                            <a:srgbClr val="000000"/>
                          </a:solidFill>
                          <a:effectLst/>
                          <a:latin typeface="Arial"/>
                        </a:rPr>
                        <a:t>0%</a:t>
                      </a:r>
                    </a:p>
                  </a:txBody>
                  <a:tcPr marL="90000" marR="90000" marT="18000" marB="18000" anchor="ctr">
                    <a:noFill/>
                  </a:tcPr>
                </a:tc>
                <a:tc>
                  <a:txBody>
                    <a:bodyPr/>
                    <a:lstStyle/>
                    <a:p>
                      <a:pPr algn="ctr" fontAlgn="b"/>
                      <a:r>
                        <a:rPr lang="es-MX" sz="1000" b="0" i="0" u="none" strike="noStrike">
                          <a:solidFill>
                            <a:srgbClr val="000000"/>
                          </a:solidFill>
                          <a:effectLst/>
                          <a:latin typeface="Arial"/>
                        </a:rPr>
                        <a:t>5%</a:t>
                      </a:r>
                    </a:p>
                  </a:txBody>
                  <a:tcPr marL="90000" marR="90000" marT="18000" marB="18000" anchor="ctr">
                    <a:noFill/>
                  </a:tcPr>
                </a:tc>
                <a:tc>
                  <a:txBody>
                    <a:bodyPr/>
                    <a:lstStyle/>
                    <a:p>
                      <a:pPr algn="ctr" fontAlgn="b"/>
                      <a:r>
                        <a:rPr lang="es-MX" sz="1000" b="0" i="0" u="none" strike="noStrike" dirty="0">
                          <a:solidFill>
                            <a:srgbClr val="000000"/>
                          </a:solidFill>
                          <a:effectLst/>
                          <a:latin typeface="Arial"/>
                        </a:rPr>
                        <a:t>0%</a:t>
                      </a:r>
                    </a:p>
                  </a:txBody>
                  <a:tcPr marL="90000" marR="90000" marT="18000" marB="18000" anchor="ctr">
                    <a:noFill/>
                  </a:tcPr>
                </a:tc>
                <a:tc>
                  <a:txBody>
                    <a:bodyPr/>
                    <a:lstStyle/>
                    <a:p>
                      <a:pPr algn="ctr" fontAlgn="b"/>
                      <a:r>
                        <a:rPr lang="es-MX" sz="1000" b="0" i="0" u="none" strike="noStrike" dirty="0">
                          <a:solidFill>
                            <a:srgbClr val="000000"/>
                          </a:solidFill>
                          <a:effectLst/>
                          <a:latin typeface="Arial"/>
                        </a:rPr>
                        <a:t>0%</a:t>
                      </a:r>
                    </a:p>
                  </a:txBody>
                  <a:tcPr marL="90000" marR="90000" marT="18000" marB="18000" anchor="ctr">
                    <a:noFill/>
                  </a:tcPr>
                </a:tc>
                <a:tc>
                  <a:txBody>
                    <a:bodyPr/>
                    <a:lstStyle/>
                    <a:p>
                      <a:pPr algn="ctr" fontAlgn="b"/>
                      <a:r>
                        <a:rPr lang="es-MX" sz="1000" b="0" i="0" u="none" strike="noStrike">
                          <a:solidFill>
                            <a:srgbClr val="000000"/>
                          </a:solidFill>
                          <a:effectLst/>
                          <a:latin typeface="Arial"/>
                        </a:rPr>
                        <a:t>0%</a:t>
                      </a:r>
                    </a:p>
                  </a:txBody>
                  <a:tcPr marL="90000" marR="90000" marT="18000" marB="18000" anchor="ctr">
                    <a:noFill/>
                  </a:tcPr>
                </a:tc>
              </a:tr>
              <a:tr h="221710">
                <a:tc>
                  <a:txBody>
                    <a:bodyPr/>
                    <a:lstStyle/>
                    <a:p>
                      <a:pPr algn="l" fontAlgn="b"/>
                      <a:r>
                        <a:rPr lang="es-MX" sz="1000" b="0" i="0" u="none" strike="noStrike" dirty="0">
                          <a:solidFill>
                            <a:srgbClr val="000000"/>
                          </a:solidFill>
                          <a:effectLst/>
                          <a:latin typeface="Arial"/>
                        </a:rPr>
                        <a:t>Mariano Gómez</a:t>
                      </a:r>
                    </a:p>
                  </a:txBody>
                  <a:tcPr marL="90000" marR="90000" marT="18000" marB="18000" anchor="ctr">
                    <a:solidFill>
                      <a:srgbClr val="FFFF99"/>
                    </a:solidFill>
                  </a:tcPr>
                </a:tc>
                <a:tc>
                  <a:txBody>
                    <a:bodyPr/>
                    <a:lstStyle/>
                    <a:p>
                      <a:pPr algn="ctr" fontAlgn="b"/>
                      <a:r>
                        <a:rPr lang="es-MX" sz="1000" b="0" i="0" u="none" strike="noStrike" dirty="0">
                          <a:solidFill>
                            <a:srgbClr val="000000"/>
                          </a:solidFill>
                          <a:effectLst/>
                          <a:latin typeface="Arial"/>
                        </a:rPr>
                        <a:t>0%</a:t>
                      </a:r>
                    </a:p>
                  </a:txBody>
                  <a:tcPr marL="90000" marR="90000" marT="18000" marB="18000" anchor="ctr">
                    <a:solidFill>
                      <a:srgbClr val="FFFF99"/>
                    </a:solidFill>
                  </a:tcPr>
                </a:tc>
                <a:tc>
                  <a:txBody>
                    <a:bodyPr/>
                    <a:lstStyle/>
                    <a:p>
                      <a:pPr algn="ctr" fontAlgn="b"/>
                      <a:r>
                        <a:rPr lang="es-MX" sz="1000" b="0" i="0" u="none" strike="noStrike" dirty="0">
                          <a:solidFill>
                            <a:srgbClr val="000000"/>
                          </a:solidFill>
                          <a:effectLst/>
                          <a:latin typeface="Arial"/>
                        </a:rPr>
                        <a:t>0%</a:t>
                      </a:r>
                    </a:p>
                  </a:txBody>
                  <a:tcPr marL="90000" marR="90000" marT="18000" marB="18000" anchor="ctr">
                    <a:solidFill>
                      <a:srgbClr val="FFFF99"/>
                    </a:solidFill>
                  </a:tcPr>
                </a:tc>
                <a:tc>
                  <a:txBody>
                    <a:bodyPr/>
                    <a:lstStyle/>
                    <a:p>
                      <a:pPr algn="ctr" fontAlgn="b"/>
                      <a:r>
                        <a:rPr lang="es-MX" sz="1000" b="0" i="0" u="none" strike="noStrike" dirty="0">
                          <a:solidFill>
                            <a:srgbClr val="000000"/>
                          </a:solidFill>
                          <a:effectLst/>
                          <a:latin typeface="Arial"/>
                        </a:rPr>
                        <a:t>0%</a:t>
                      </a:r>
                    </a:p>
                  </a:txBody>
                  <a:tcPr marL="90000" marR="90000" marT="18000" marB="18000" anchor="ctr">
                    <a:solidFill>
                      <a:srgbClr val="FFFF99"/>
                    </a:solidFill>
                  </a:tcPr>
                </a:tc>
                <a:tc>
                  <a:txBody>
                    <a:bodyPr/>
                    <a:lstStyle/>
                    <a:p>
                      <a:pPr algn="ctr" fontAlgn="b"/>
                      <a:r>
                        <a:rPr lang="es-MX" sz="1000" b="0" i="0" u="none" strike="noStrike" dirty="0">
                          <a:solidFill>
                            <a:srgbClr val="000000"/>
                          </a:solidFill>
                          <a:effectLst/>
                          <a:latin typeface="Arial"/>
                        </a:rPr>
                        <a:t>5%</a:t>
                      </a:r>
                    </a:p>
                  </a:txBody>
                  <a:tcPr marL="90000" marR="90000" marT="18000" marB="18000" anchor="ctr">
                    <a:solidFill>
                      <a:srgbClr val="FFFF99"/>
                    </a:solidFill>
                  </a:tcPr>
                </a:tc>
                <a:tc>
                  <a:txBody>
                    <a:bodyPr/>
                    <a:lstStyle/>
                    <a:p>
                      <a:pPr algn="ctr" fontAlgn="b"/>
                      <a:r>
                        <a:rPr lang="es-MX" sz="1000" b="0" i="0" u="none" strike="noStrike" dirty="0">
                          <a:solidFill>
                            <a:srgbClr val="000000"/>
                          </a:solidFill>
                          <a:effectLst/>
                          <a:latin typeface="Arial"/>
                        </a:rPr>
                        <a:t>0%</a:t>
                      </a:r>
                    </a:p>
                  </a:txBody>
                  <a:tcPr marL="90000" marR="90000" marT="18000" marB="18000" anchor="ctr">
                    <a:solidFill>
                      <a:srgbClr val="FFFF99"/>
                    </a:solidFill>
                  </a:tcPr>
                </a:tc>
                <a:tc>
                  <a:txBody>
                    <a:bodyPr/>
                    <a:lstStyle/>
                    <a:p>
                      <a:pPr algn="ctr" fontAlgn="b"/>
                      <a:r>
                        <a:rPr lang="es-MX" sz="1000" b="0" i="0" u="none" strike="noStrike" dirty="0">
                          <a:solidFill>
                            <a:srgbClr val="000000"/>
                          </a:solidFill>
                          <a:effectLst/>
                          <a:latin typeface="Arial"/>
                        </a:rPr>
                        <a:t>0%</a:t>
                      </a:r>
                    </a:p>
                  </a:txBody>
                  <a:tcPr marL="90000" marR="90000" marT="18000" marB="18000" anchor="ctr">
                    <a:solidFill>
                      <a:srgbClr val="FFFF99"/>
                    </a:solidFill>
                  </a:tcPr>
                </a:tc>
                <a:tc>
                  <a:txBody>
                    <a:bodyPr/>
                    <a:lstStyle/>
                    <a:p>
                      <a:pPr algn="ctr" fontAlgn="b"/>
                      <a:r>
                        <a:rPr lang="es-MX" sz="1000" b="0" i="0" u="none" strike="noStrike" dirty="0">
                          <a:solidFill>
                            <a:srgbClr val="000000"/>
                          </a:solidFill>
                          <a:effectLst/>
                          <a:latin typeface="Arial"/>
                        </a:rPr>
                        <a:t>0%</a:t>
                      </a:r>
                    </a:p>
                  </a:txBody>
                  <a:tcPr marL="90000" marR="90000" marT="18000" marB="18000" anchor="ctr">
                    <a:solidFill>
                      <a:srgbClr val="FFFF99"/>
                    </a:solidFill>
                  </a:tcPr>
                </a:tc>
              </a:tr>
              <a:tr h="221710">
                <a:tc>
                  <a:txBody>
                    <a:bodyPr/>
                    <a:lstStyle/>
                    <a:p>
                      <a:pPr algn="l" fontAlgn="b"/>
                      <a:r>
                        <a:rPr lang="es-MX" sz="1000" b="0" i="0" u="none" strike="noStrike">
                          <a:solidFill>
                            <a:srgbClr val="000000"/>
                          </a:solidFill>
                          <a:effectLst/>
                          <a:latin typeface="Arial"/>
                        </a:rPr>
                        <a:t>Melchor Angulo</a:t>
                      </a:r>
                    </a:p>
                  </a:txBody>
                  <a:tcPr marL="90000" marR="90000" marT="18000" marB="18000" anchor="ctr">
                    <a:noFill/>
                  </a:tcPr>
                </a:tc>
                <a:tc>
                  <a:txBody>
                    <a:bodyPr/>
                    <a:lstStyle/>
                    <a:p>
                      <a:pPr algn="ctr" fontAlgn="b"/>
                      <a:r>
                        <a:rPr lang="es-MX" sz="1000" b="0" i="0" u="none" strike="noStrike" dirty="0">
                          <a:solidFill>
                            <a:srgbClr val="000000"/>
                          </a:solidFill>
                          <a:effectLst/>
                          <a:latin typeface="Arial"/>
                        </a:rPr>
                        <a:t>1%</a:t>
                      </a:r>
                    </a:p>
                  </a:txBody>
                  <a:tcPr marL="90000" marR="90000" marT="18000" marB="18000" anchor="ctr">
                    <a:noFill/>
                  </a:tcPr>
                </a:tc>
                <a:tc>
                  <a:txBody>
                    <a:bodyPr/>
                    <a:lstStyle/>
                    <a:p>
                      <a:pPr algn="ctr" fontAlgn="b"/>
                      <a:r>
                        <a:rPr lang="es-MX" sz="1000" b="0" i="0" u="none" strike="noStrike" dirty="0">
                          <a:solidFill>
                            <a:srgbClr val="000000"/>
                          </a:solidFill>
                          <a:effectLst/>
                          <a:latin typeface="Arial"/>
                        </a:rPr>
                        <a:t>0%</a:t>
                      </a:r>
                    </a:p>
                  </a:txBody>
                  <a:tcPr marL="90000" marR="90000" marT="18000" marB="18000" anchor="ctr">
                    <a:noFill/>
                  </a:tcPr>
                </a:tc>
                <a:tc>
                  <a:txBody>
                    <a:bodyPr/>
                    <a:lstStyle/>
                    <a:p>
                      <a:pPr algn="ctr" fontAlgn="b"/>
                      <a:r>
                        <a:rPr lang="es-MX" sz="1000" b="0" i="0" u="none" strike="noStrike">
                          <a:solidFill>
                            <a:srgbClr val="000000"/>
                          </a:solidFill>
                          <a:effectLst/>
                          <a:latin typeface="Arial"/>
                        </a:rPr>
                        <a:t>0%</a:t>
                      </a:r>
                    </a:p>
                  </a:txBody>
                  <a:tcPr marL="90000" marR="90000" marT="18000" marB="18000" anchor="ctr">
                    <a:noFill/>
                  </a:tcPr>
                </a:tc>
                <a:tc>
                  <a:txBody>
                    <a:bodyPr/>
                    <a:lstStyle/>
                    <a:p>
                      <a:pPr algn="ctr" fontAlgn="b"/>
                      <a:r>
                        <a:rPr lang="es-MX" sz="1000" b="0" i="0" u="none" strike="noStrike" dirty="0">
                          <a:solidFill>
                            <a:srgbClr val="000000"/>
                          </a:solidFill>
                          <a:effectLst/>
                          <a:latin typeface="Arial"/>
                        </a:rPr>
                        <a:t>0%</a:t>
                      </a:r>
                    </a:p>
                  </a:txBody>
                  <a:tcPr marL="90000" marR="90000" marT="18000" marB="18000" anchor="ctr">
                    <a:noFill/>
                  </a:tcPr>
                </a:tc>
                <a:tc>
                  <a:txBody>
                    <a:bodyPr/>
                    <a:lstStyle/>
                    <a:p>
                      <a:pPr algn="ctr" fontAlgn="b"/>
                      <a:r>
                        <a:rPr lang="es-MX" sz="1000" b="0" i="0" u="none" strike="noStrike" dirty="0">
                          <a:solidFill>
                            <a:srgbClr val="000000"/>
                          </a:solidFill>
                          <a:effectLst/>
                          <a:latin typeface="Arial"/>
                        </a:rPr>
                        <a:t>0%</a:t>
                      </a:r>
                    </a:p>
                  </a:txBody>
                  <a:tcPr marL="90000" marR="90000" marT="18000" marB="18000" anchor="ctr">
                    <a:noFill/>
                  </a:tcPr>
                </a:tc>
                <a:tc>
                  <a:txBody>
                    <a:bodyPr/>
                    <a:lstStyle/>
                    <a:p>
                      <a:pPr algn="ctr" fontAlgn="b"/>
                      <a:r>
                        <a:rPr lang="es-MX" sz="1000" b="0" i="0" u="none" strike="noStrike" dirty="0">
                          <a:solidFill>
                            <a:srgbClr val="000000"/>
                          </a:solidFill>
                          <a:effectLst/>
                          <a:latin typeface="Arial"/>
                        </a:rPr>
                        <a:t>0%</a:t>
                      </a:r>
                    </a:p>
                  </a:txBody>
                  <a:tcPr marL="90000" marR="90000" marT="18000" marB="18000" anchor="ctr">
                    <a:noFill/>
                  </a:tcPr>
                </a:tc>
                <a:tc>
                  <a:txBody>
                    <a:bodyPr/>
                    <a:lstStyle/>
                    <a:p>
                      <a:pPr algn="ctr" fontAlgn="b"/>
                      <a:r>
                        <a:rPr lang="es-MX" sz="1000" b="0" i="0" u="none" strike="noStrike" dirty="0">
                          <a:solidFill>
                            <a:srgbClr val="000000"/>
                          </a:solidFill>
                          <a:effectLst/>
                          <a:latin typeface="Arial"/>
                        </a:rPr>
                        <a:t>0%</a:t>
                      </a:r>
                    </a:p>
                  </a:txBody>
                  <a:tcPr marL="90000" marR="90000" marT="18000" marB="18000" anchor="ctr">
                    <a:noFill/>
                  </a:tcPr>
                </a:tc>
              </a:tr>
              <a:tr h="221710">
                <a:tc>
                  <a:txBody>
                    <a:bodyPr/>
                    <a:lstStyle/>
                    <a:p>
                      <a:pPr algn="l" fontAlgn="b"/>
                      <a:r>
                        <a:rPr lang="es-MX" sz="1000" b="0" i="0" u="none" strike="noStrike" dirty="0">
                          <a:solidFill>
                            <a:srgbClr val="000000"/>
                          </a:solidFill>
                          <a:effectLst/>
                          <a:latin typeface="Arial"/>
                        </a:rPr>
                        <a:t>Ninguno</a:t>
                      </a:r>
                    </a:p>
                  </a:txBody>
                  <a:tcPr marL="90000" marR="90000" marT="18000" marB="18000" anchor="ctr">
                    <a:solidFill>
                      <a:srgbClr val="FFFF99"/>
                    </a:solidFill>
                  </a:tcPr>
                </a:tc>
                <a:tc>
                  <a:txBody>
                    <a:bodyPr/>
                    <a:lstStyle/>
                    <a:p>
                      <a:pPr algn="ctr" fontAlgn="b"/>
                      <a:r>
                        <a:rPr lang="es-MX" sz="1000" b="0" i="0" u="none" strike="noStrike" dirty="0">
                          <a:solidFill>
                            <a:srgbClr val="000000"/>
                          </a:solidFill>
                          <a:effectLst/>
                          <a:latin typeface="Arial"/>
                        </a:rPr>
                        <a:t>0%</a:t>
                      </a:r>
                    </a:p>
                  </a:txBody>
                  <a:tcPr marL="90000" marR="90000" marT="18000" marB="18000" anchor="ctr">
                    <a:solidFill>
                      <a:srgbClr val="FFFF99"/>
                    </a:solidFill>
                  </a:tcPr>
                </a:tc>
                <a:tc>
                  <a:txBody>
                    <a:bodyPr/>
                    <a:lstStyle/>
                    <a:p>
                      <a:pPr algn="ctr" fontAlgn="b"/>
                      <a:r>
                        <a:rPr lang="es-MX" sz="1000" b="0" i="0" u="none" strike="noStrike" dirty="0">
                          <a:solidFill>
                            <a:srgbClr val="000000"/>
                          </a:solidFill>
                          <a:effectLst/>
                          <a:latin typeface="Arial"/>
                        </a:rPr>
                        <a:t>0%</a:t>
                      </a:r>
                    </a:p>
                  </a:txBody>
                  <a:tcPr marL="90000" marR="90000" marT="18000" marB="18000" anchor="ctr">
                    <a:solidFill>
                      <a:srgbClr val="FFFF99"/>
                    </a:solidFill>
                  </a:tcPr>
                </a:tc>
                <a:tc>
                  <a:txBody>
                    <a:bodyPr/>
                    <a:lstStyle/>
                    <a:p>
                      <a:pPr algn="ctr" fontAlgn="b"/>
                      <a:r>
                        <a:rPr lang="es-MX" sz="1000" b="0" i="0" u="none" strike="noStrike" dirty="0">
                          <a:solidFill>
                            <a:srgbClr val="000000"/>
                          </a:solidFill>
                          <a:effectLst/>
                          <a:latin typeface="Arial"/>
                        </a:rPr>
                        <a:t>3%</a:t>
                      </a:r>
                    </a:p>
                  </a:txBody>
                  <a:tcPr marL="90000" marR="90000" marT="18000" marB="18000" anchor="ctr">
                    <a:solidFill>
                      <a:srgbClr val="FFFF99"/>
                    </a:solidFill>
                  </a:tcPr>
                </a:tc>
                <a:tc>
                  <a:txBody>
                    <a:bodyPr/>
                    <a:lstStyle/>
                    <a:p>
                      <a:pPr algn="ctr" fontAlgn="b"/>
                      <a:r>
                        <a:rPr lang="es-MX" sz="1000" b="0" i="0" u="none" strike="noStrike" dirty="0">
                          <a:solidFill>
                            <a:srgbClr val="000000"/>
                          </a:solidFill>
                          <a:effectLst/>
                          <a:latin typeface="Arial"/>
                        </a:rPr>
                        <a:t>0%</a:t>
                      </a:r>
                    </a:p>
                  </a:txBody>
                  <a:tcPr marL="90000" marR="90000" marT="18000" marB="18000" anchor="ctr">
                    <a:solidFill>
                      <a:srgbClr val="FFFF99"/>
                    </a:solidFill>
                  </a:tcPr>
                </a:tc>
                <a:tc>
                  <a:txBody>
                    <a:bodyPr/>
                    <a:lstStyle/>
                    <a:p>
                      <a:pPr algn="ctr" fontAlgn="b"/>
                      <a:r>
                        <a:rPr lang="es-MX" sz="1000" b="0" i="0" u="none" strike="noStrike" dirty="0">
                          <a:solidFill>
                            <a:srgbClr val="000000"/>
                          </a:solidFill>
                          <a:effectLst/>
                          <a:latin typeface="Arial"/>
                        </a:rPr>
                        <a:t>0%</a:t>
                      </a:r>
                    </a:p>
                  </a:txBody>
                  <a:tcPr marL="90000" marR="90000" marT="18000" marB="18000" anchor="ctr">
                    <a:solidFill>
                      <a:srgbClr val="FFFF99"/>
                    </a:solidFill>
                  </a:tcPr>
                </a:tc>
                <a:tc>
                  <a:txBody>
                    <a:bodyPr/>
                    <a:lstStyle/>
                    <a:p>
                      <a:pPr algn="ctr" fontAlgn="b"/>
                      <a:r>
                        <a:rPr lang="es-MX" sz="1000" b="0" i="0" u="none" strike="noStrike" dirty="0">
                          <a:solidFill>
                            <a:srgbClr val="000000"/>
                          </a:solidFill>
                          <a:effectLst/>
                          <a:latin typeface="Arial"/>
                        </a:rPr>
                        <a:t>0%</a:t>
                      </a:r>
                    </a:p>
                  </a:txBody>
                  <a:tcPr marL="90000" marR="90000" marT="18000" marB="18000" anchor="ctr">
                    <a:solidFill>
                      <a:srgbClr val="FFFF99"/>
                    </a:solidFill>
                  </a:tcPr>
                </a:tc>
                <a:tc>
                  <a:txBody>
                    <a:bodyPr/>
                    <a:lstStyle/>
                    <a:p>
                      <a:pPr algn="ctr" fontAlgn="b"/>
                      <a:r>
                        <a:rPr lang="es-MX" sz="1000" b="0" i="0" u="none" strike="noStrike" dirty="0">
                          <a:solidFill>
                            <a:srgbClr val="000000"/>
                          </a:solidFill>
                          <a:effectLst/>
                          <a:latin typeface="Arial"/>
                        </a:rPr>
                        <a:t>0%</a:t>
                      </a:r>
                    </a:p>
                  </a:txBody>
                  <a:tcPr marL="90000" marR="90000" marT="18000" marB="18000" anchor="ctr">
                    <a:solidFill>
                      <a:srgbClr val="FFFF99"/>
                    </a:solidFill>
                  </a:tcPr>
                </a:tc>
              </a:tr>
              <a:tr h="221710">
                <a:tc>
                  <a:txBody>
                    <a:bodyPr/>
                    <a:lstStyle/>
                    <a:p>
                      <a:pPr algn="l" fontAlgn="b"/>
                      <a:r>
                        <a:rPr lang="es-MX" sz="1000" b="0" i="0" u="none" strike="noStrike" dirty="0">
                          <a:solidFill>
                            <a:srgbClr val="000000"/>
                          </a:solidFill>
                          <a:effectLst/>
                          <a:latin typeface="Arial"/>
                        </a:rPr>
                        <a:t>No sabe</a:t>
                      </a:r>
                    </a:p>
                  </a:txBody>
                  <a:tcPr marL="90000" marR="90000" marT="18000" marB="18000" anchor="ctr">
                    <a:lnB w="12700" cap="flat" cmpd="sng" algn="ctr">
                      <a:solidFill>
                        <a:schemeClr val="tx1">
                          <a:lumMod val="50000"/>
                        </a:schemeClr>
                      </a:solidFill>
                      <a:prstDash val="solid"/>
                      <a:round/>
                      <a:headEnd type="none" w="med" len="med"/>
                      <a:tailEnd type="none" w="med" len="med"/>
                    </a:lnB>
                    <a:noFill/>
                  </a:tcPr>
                </a:tc>
                <a:tc>
                  <a:txBody>
                    <a:bodyPr/>
                    <a:lstStyle/>
                    <a:p>
                      <a:pPr algn="ctr" fontAlgn="b"/>
                      <a:r>
                        <a:rPr lang="es-MX" sz="1000" b="0" i="0" u="none" strike="noStrike" dirty="0">
                          <a:solidFill>
                            <a:srgbClr val="000000"/>
                          </a:solidFill>
                          <a:effectLst/>
                          <a:latin typeface="Arial"/>
                        </a:rPr>
                        <a:t>28%</a:t>
                      </a:r>
                    </a:p>
                  </a:txBody>
                  <a:tcPr marL="90000" marR="90000" marT="18000" marB="18000" anchor="ctr">
                    <a:lnB w="12700" cap="flat" cmpd="sng" algn="ctr">
                      <a:solidFill>
                        <a:schemeClr val="tx1">
                          <a:lumMod val="50000"/>
                        </a:schemeClr>
                      </a:solidFill>
                      <a:prstDash val="solid"/>
                      <a:round/>
                      <a:headEnd type="none" w="med" len="med"/>
                      <a:tailEnd type="none" w="med" len="med"/>
                    </a:lnB>
                    <a:noFill/>
                  </a:tcPr>
                </a:tc>
                <a:tc>
                  <a:txBody>
                    <a:bodyPr/>
                    <a:lstStyle/>
                    <a:p>
                      <a:pPr algn="ctr" fontAlgn="b"/>
                      <a:r>
                        <a:rPr lang="es-MX" sz="1000" b="0" i="0" u="none" strike="noStrike" dirty="0">
                          <a:solidFill>
                            <a:srgbClr val="000000"/>
                          </a:solidFill>
                          <a:effectLst/>
                          <a:latin typeface="Arial"/>
                        </a:rPr>
                        <a:t>9%</a:t>
                      </a:r>
                    </a:p>
                  </a:txBody>
                  <a:tcPr marL="90000" marR="90000" marT="18000" marB="18000" anchor="ctr">
                    <a:lnB w="12700" cap="flat" cmpd="sng" algn="ctr">
                      <a:solidFill>
                        <a:schemeClr val="tx1">
                          <a:lumMod val="50000"/>
                        </a:schemeClr>
                      </a:solidFill>
                      <a:prstDash val="solid"/>
                      <a:round/>
                      <a:headEnd type="none" w="med" len="med"/>
                      <a:tailEnd type="none" w="med" len="med"/>
                    </a:lnB>
                    <a:noFill/>
                  </a:tcPr>
                </a:tc>
                <a:tc>
                  <a:txBody>
                    <a:bodyPr/>
                    <a:lstStyle/>
                    <a:p>
                      <a:pPr algn="ctr" fontAlgn="b"/>
                      <a:r>
                        <a:rPr lang="es-MX" sz="1000" b="0" i="0" u="none" strike="noStrike" dirty="0">
                          <a:solidFill>
                            <a:srgbClr val="000000"/>
                          </a:solidFill>
                          <a:effectLst/>
                          <a:latin typeface="Arial"/>
                        </a:rPr>
                        <a:t>11%</a:t>
                      </a:r>
                    </a:p>
                  </a:txBody>
                  <a:tcPr marL="90000" marR="90000" marT="18000" marB="18000" anchor="ctr">
                    <a:lnB w="12700" cap="flat" cmpd="sng" algn="ctr">
                      <a:solidFill>
                        <a:schemeClr val="tx1">
                          <a:lumMod val="50000"/>
                        </a:schemeClr>
                      </a:solidFill>
                      <a:prstDash val="solid"/>
                      <a:round/>
                      <a:headEnd type="none" w="med" len="med"/>
                      <a:tailEnd type="none" w="med" len="med"/>
                    </a:lnB>
                    <a:noFill/>
                  </a:tcPr>
                </a:tc>
                <a:tc>
                  <a:txBody>
                    <a:bodyPr/>
                    <a:lstStyle/>
                    <a:p>
                      <a:pPr algn="ctr" fontAlgn="b"/>
                      <a:r>
                        <a:rPr lang="es-MX" sz="1000" b="0" i="0" u="none" strike="noStrike" dirty="0">
                          <a:solidFill>
                            <a:srgbClr val="000000"/>
                          </a:solidFill>
                          <a:effectLst/>
                          <a:latin typeface="Arial"/>
                        </a:rPr>
                        <a:t>0%</a:t>
                      </a:r>
                    </a:p>
                  </a:txBody>
                  <a:tcPr marL="90000" marR="90000" marT="18000" marB="18000" anchor="ctr">
                    <a:lnB w="12700" cap="flat" cmpd="sng" algn="ctr">
                      <a:solidFill>
                        <a:schemeClr val="tx1">
                          <a:lumMod val="50000"/>
                        </a:schemeClr>
                      </a:solidFill>
                      <a:prstDash val="solid"/>
                      <a:round/>
                      <a:headEnd type="none" w="med" len="med"/>
                      <a:tailEnd type="none" w="med" len="med"/>
                    </a:lnB>
                    <a:noFill/>
                  </a:tcPr>
                </a:tc>
                <a:tc>
                  <a:txBody>
                    <a:bodyPr/>
                    <a:lstStyle/>
                    <a:p>
                      <a:pPr algn="ctr" fontAlgn="b"/>
                      <a:r>
                        <a:rPr lang="es-MX" sz="1000" b="0" i="0" u="none" strike="noStrike" dirty="0">
                          <a:solidFill>
                            <a:srgbClr val="000000"/>
                          </a:solidFill>
                          <a:effectLst/>
                          <a:latin typeface="Arial"/>
                        </a:rPr>
                        <a:t>31%</a:t>
                      </a:r>
                    </a:p>
                  </a:txBody>
                  <a:tcPr marL="90000" marR="90000" marT="18000" marB="18000" anchor="ctr">
                    <a:lnB w="12700" cap="flat" cmpd="sng" algn="ctr">
                      <a:solidFill>
                        <a:schemeClr val="tx1">
                          <a:lumMod val="50000"/>
                        </a:schemeClr>
                      </a:solidFill>
                      <a:prstDash val="solid"/>
                      <a:round/>
                      <a:headEnd type="none" w="med" len="med"/>
                      <a:tailEnd type="none" w="med" len="med"/>
                    </a:lnB>
                    <a:noFill/>
                  </a:tcPr>
                </a:tc>
                <a:tc>
                  <a:txBody>
                    <a:bodyPr/>
                    <a:lstStyle/>
                    <a:p>
                      <a:pPr algn="ctr" fontAlgn="b"/>
                      <a:r>
                        <a:rPr lang="es-MX" sz="1000" b="0" i="0" u="none" strike="noStrike" dirty="0">
                          <a:solidFill>
                            <a:srgbClr val="000000"/>
                          </a:solidFill>
                          <a:effectLst/>
                          <a:latin typeface="Arial"/>
                        </a:rPr>
                        <a:t>0%</a:t>
                      </a:r>
                    </a:p>
                  </a:txBody>
                  <a:tcPr marL="90000" marR="90000" marT="18000" marB="18000" anchor="ctr">
                    <a:lnB w="12700" cap="flat" cmpd="sng" algn="ctr">
                      <a:solidFill>
                        <a:schemeClr val="tx1">
                          <a:lumMod val="50000"/>
                        </a:schemeClr>
                      </a:solidFill>
                      <a:prstDash val="solid"/>
                      <a:round/>
                      <a:headEnd type="none" w="med" len="med"/>
                      <a:tailEnd type="none" w="med" len="med"/>
                    </a:lnB>
                    <a:noFill/>
                  </a:tcPr>
                </a:tc>
                <a:tc>
                  <a:txBody>
                    <a:bodyPr/>
                    <a:lstStyle/>
                    <a:p>
                      <a:pPr algn="ctr" fontAlgn="b"/>
                      <a:r>
                        <a:rPr lang="es-MX" sz="1000" b="0" i="0" u="none" strike="noStrike" dirty="0">
                          <a:solidFill>
                            <a:srgbClr val="000000"/>
                          </a:solidFill>
                          <a:effectLst/>
                          <a:latin typeface="Arial"/>
                        </a:rPr>
                        <a:t>33%</a:t>
                      </a:r>
                    </a:p>
                  </a:txBody>
                  <a:tcPr marL="90000" marR="90000" marT="18000" marB="18000" anchor="ctr">
                    <a:lnB w="12700" cap="flat" cmpd="sng" algn="ctr">
                      <a:solidFill>
                        <a:schemeClr val="tx1">
                          <a:lumMod val="50000"/>
                        </a:schemeClr>
                      </a:solidFill>
                      <a:prstDash val="solid"/>
                      <a:round/>
                      <a:headEnd type="none" w="med" len="med"/>
                      <a:tailEnd type="none" w="med" len="med"/>
                    </a:lnB>
                    <a:noFill/>
                  </a:tcPr>
                </a:tc>
              </a:tr>
            </a:tbl>
          </a:graphicData>
        </a:graphic>
      </p:graphicFrame>
      <p:sp>
        <p:nvSpPr>
          <p:cNvPr id="7" name="Rectángulo 6"/>
          <p:cNvSpPr/>
          <p:nvPr/>
        </p:nvSpPr>
        <p:spPr>
          <a:xfrm>
            <a:off x="179512" y="89674"/>
            <a:ext cx="1718099" cy="338554"/>
          </a:xfrm>
          <a:prstGeom prst="rect">
            <a:avLst/>
          </a:prstGeom>
        </p:spPr>
        <p:txBody>
          <a:bodyPr wrap="none">
            <a:spAutoFit/>
          </a:bodyPr>
          <a:lstStyle/>
          <a:p>
            <a:r>
              <a:rPr lang="es-MX" sz="1600" dirty="0" smtClean="0">
                <a:solidFill>
                  <a:schemeClr val="tx1">
                    <a:lumMod val="65000"/>
                  </a:schemeClr>
                </a:solidFill>
                <a:latin typeface="Franklin Gothic Demi Cond" panose="020B0706030402020204" pitchFamily="34" charset="0"/>
              </a:rPr>
              <a:t>Temas coyunturales</a:t>
            </a:r>
            <a:endParaRPr lang="es-MX" sz="1600" dirty="0">
              <a:solidFill>
                <a:schemeClr val="tx1">
                  <a:lumMod val="65000"/>
                </a:schemeClr>
              </a:solidFill>
              <a:latin typeface="Franklin Gothic Demi Cond" panose="020B0706030402020204" pitchFamily="34" charset="0"/>
            </a:endParaRPr>
          </a:p>
        </p:txBody>
      </p:sp>
      <p:sp>
        <p:nvSpPr>
          <p:cNvPr id="8" name="Rectángulo redondeado 7">
            <a:hlinkClick r:id="rId3" action="ppaction://hlinksldjump"/>
          </p:cNvPr>
          <p:cNvSpPr/>
          <p:nvPr/>
        </p:nvSpPr>
        <p:spPr bwMode="auto">
          <a:xfrm>
            <a:off x="4051548" y="6381328"/>
            <a:ext cx="1112912" cy="346175"/>
          </a:xfrm>
          <a:prstGeom prst="roundRect">
            <a:avLst/>
          </a:prstGeom>
          <a:solidFill>
            <a:srgbClr val="C000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s-MX" sz="1400" b="1" i="0" u="none" strike="noStrike" cap="none" normalizeH="0" baseline="0" dirty="0" smtClean="0">
                <a:ln>
                  <a:noFill/>
                </a:ln>
                <a:solidFill>
                  <a:schemeClr val="tx1"/>
                </a:solidFill>
                <a:effectLst/>
                <a:latin typeface="Arial Narrow" panose="020B0606020202030204" pitchFamily="34" charset="0"/>
              </a:rPr>
              <a:t>Regresar</a:t>
            </a:r>
          </a:p>
        </p:txBody>
      </p:sp>
    </p:spTree>
    <p:extLst>
      <p:ext uri="{BB962C8B-B14F-4D97-AF65-F5344CB8AC3E}">
        <p14:creationId xmlns:p14="http://schemas.microsoft.com/office/powerpoint/2010/main" val="217019855"/>
      </p:ext>
    </p:extLst>
  </p:cSld>
  <p:clrMapOvr>
    <a:masterClrMapping/>
  </p:clrMapOvr>
  <p:transition>
    <p:randomBa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Sobre el partido político  que  </a:t>
            </a:r>
            <a:r>
              <a:rPr lang="es-MX" dirty="0" smtClean="0">
                <a:solidFill>
                  <a:srgbClr val="FFC000"/>
                </a:solidFill>
              </a:rPr>
              <a:t>debe</a:t>
            </a:r>
            <a:r>
              <a:rPr lang="es-MX" dirty="0" smtClean="0"/>
              <a:t> ganar</a:t>
            </a:r>
            <a:endParaRPr lang="es-MX" dirty="0"/>
          </a:p>
        </p:txBody>
      </p:sp>
      <p:sp>
        <p:nvSpPr>
          <p:cNvPr id="4" name="3 Marcador de número de diapositiva"/>
          <p:cNvSpPr>
            <a:spLocks noGrp="1"/>
          </p:cNvSpPr>
          <p:nvPr>
            <p:ph type="sldNum" sz="quarter" idx="10"/>
          </p:nvPr>
        </p:nvSpPr>
        <p:spPr/>
        <p:txBody>
          <a:bodyPr/>
          <a:lstStyle/>
          <a:p>
            <a:pPr>
              <a:defRPr/>
            </a:pPr>
            <a:fld id="{0D534D2B-3B87-48F5-9D26-805FA5575DED}" type="slidenum">
              <a:rPr lang="es-ES" smtClean="0"/>
              <a:pPr>
                <a:defRPr/>
              </a:pPr>
              <a:t>53</a:t>
            </a:fld>
            <a:endParaRPr lang="es-ES" dirty="0"/>
          </a:p>
        </p:txBody>
      </p:sp>
      <p:sp>
        <p:nvSpPr>
          <p:cNvPr id="5" name="4 CuadroTexto"/>
          <p:cNvSpPr txBox="1"/>
          <p:nvPr/>
        </p:nvSpPr>
        <p:spPr>
          <a:xfrm>
            <a:off x="899592" y="824588"/>
            <a:ext cx="7560840" cy="646331"/>
          </a:xfrm>
          <a:prstGeom prst="rect">
            <a:avLst/>
          </a:prstGeom>
          <a:noFill/>
        </p:spPr>
        <p:txBody>
          <a:bodyPr wrap="square" rtlCol="0">
            <a:spAutoFit/>
          </a:bodyPr>
          <a:lstStyle/>
          <a:p>
            <a:pPr algn="ctr"/>
            <a:r>
              <a:rPr lang="es-MX" sz="1200" b="1" dirty="0" smtClean="0"/>
              <a:t>Hablando de un partido político, </a:t>
            </a:r>
            <a:r>
              <a:rPr lang="es-MX" sz="1200" b="1" dirty="0"/>
              <a:t>¿qué partido cree usted que debe </a:t>
            </a:r>
            <a:r>
              <a:rPr lang="es-MX" sz="1200" b="1" dirty="0" smtClean="0"/>
              <a:t>ganar</a:t>
            </a:r>
          </a:p>
          <a:p>
            <a:pPr algn="ctr"/>
            <a:r>
              <a:rPr lang="es-MX" sz="1200" b="1" dirty="0" smtClean="0"/>
              <a:t>la </a:t>
            </a:r>
            <a:r>
              <a:rPr lang="es-MX" sz="1200" b="1" dirty="0"/>
              <a:t>próxima elección para Gobernador del estado Sinaloa?</a:t>
            </a:r>
            <a:endParaRPr lang="es-MX" sz="1200" dirty="0" smtClean="0"/>
          </a:p>
          <a:p>
            <a:pPr algn="ctr"/>
            <a:r>
              <a:rPr lang="es-MX" sz="1100" dirty="0" smtClean="0"/>
              <a:t>(% de cada grupo de entrevistados)</a:t>
            </a:r>
            <a:endParaRPr lang="es-MX" sz="1100" dirty="0"/>
          </a:p>
        </p:txBody>
      </p:sp>
      <p:graphicFrame>
        <p:nvGraphicFramePr>
          <p:cNvPr id="6" name="5 Tabla"/>
          <p:cNvGraphicFramePr>
            <a:graphicFrameLocks noGrp="1"/>
          </p:cNvGraphicFramePr>
          <p:nvPr>
            <p:extLst>
              <p:ext uri="{D42A27DB-BD31-4B8C-83A1-F6EECF244321}">
                <p14:modId xmlns:p14="http://schemas.microsoft.com/office/powerpoint/2010/main" val="1037418062"/>
              </p:ext>
            </p:extLst>
          </p:nvPr>
        </p:nvGraphicFramePr>
        <p:xfrm>
          <a:off x="611557" y="2028289"/>
          <a:ext cx="7992891" cy="3602031"/>
        </p:xfrm>
        <a:graphic>
          <a:graphicData uri="http://schemas.openxmlformats.org/drawingml/2006/table">
            <a:tbl>
              <a:tblPr>
                <a:tableStyleId>{5C22544A-7EE6-4342-B048-85BDC9FD1C3A}</a:tableStyleId>
              </a:tblPr>
              <a:tblGrid>
                <a:gridCol w="1152131"/>
                <a:gridCol w="504056"/>
                <a:gridCol w="1080120"/>
                <a:gridCol w="936104"/>
                <a:gridCol w="1152128"/>
                <a:gridCol w="1080120"/>
                <a:gridCol w="1080120"/>
                <a:gridCol w="1008112"/>
              </a:tblGrid>
              <a:tr h="707044">
                <a:tc>
                  <a:txBody>
                    <a:bodyPr/>
                    <a:lstStyle/>
                    <a:p>
                      <a:pPr algn="l" fontAlgn="b"/>
                      <a:r>
                        <a:rPr lang="es-MX" sz="1100" b="1" i="0" u="none" strike="noStrike" dirty="0" smtClean="0">
                          <a:solidFill>
                            <a:schemeClr val="tx1"/>
                          </a:solidFill>
                          <a:effectLst/>
                          <a:latin typeface="Arial"/>
                        </a:rPr>
                        <a:t>Partido</a:t>
                      </a:r>
                      <a:endParaRPr lang="es-MX" sz="1100" b="1" i="0" u="none" strike="noStrike" dirty="0">
                        <a:solidFill>
                          <a:schemeClr val="tx1"/>
                        </a:solidFill>
                        <a:effectLst/>
                        <a:latin typeface="Arial"/>
                      </a:endParaRPr>
                    </a:p>
                  </a:txBody>
                  <a:tcPr marL="90000" marR="90000" marT="46800" marB="46800" anchor="ctr">
                    <a:solidFill>
                      <a:srgbClr val="C00000"/>
                    </a:solidFill>
                  </a:tcPr>
                </a:tc>
                <a:tc>
                  <a:txBody>
                    <a:bodyPr/>
                    <a:lstStyle/>
                    <a:p>
                      <a:pPr algn="ctr" fontAlgn="b"/>
                      <a:r>
                        <a:rPr lang="es-MX" sz="1100" b="1" i="0" u="none" strike="noStrike" dirty="0">
                          <a:solidFill>
                            <a:schemeClr val="tx1"/>
                          </a:solidFill>
                          <a:effectLst/>
                          <a:latin typeface="Arial"/>
                        </a:rPr>
                        <a:t>S/D</a:t>
                      </a:r>
                    </a:p>
                  </a:txBody>
                  <a:tcPr marL="90000" marR="90000" marT="46800" marB="46800" anchor="ctr">
                    <a:solidFill>
                      <a:srgbClr val="C00000"/>
                    </a:solidFill>
                  </a:tcPr>
                </a:tc>
                <a:tc>
                  <a:txBody>
                    <a:bodyPr/>
                    <a:lstStyle/>
                    <a:p>
                      <a:pPr algn="ctr" fontAlgn="b"/>
                      <a:r>
                        <a:rPr lang="es-MX" sz="1100" b="1" i="0" u="none" strike="noStrike" dirty="0">
                          <a:solidFill>
                            <a:schemeClr val="tx1"/>
                          </a:solidFill>
                          <a:effectLst/>
                          <a:latin typeface="Arial"/>
                        </a:rPr>
                        <a:t>Empresarios</a:t>
                      </a:r>
                    </a:p>
                  </a:txBody>
                  <a:tcPr marL="90000" marR="90000" marT="46800" marB="46800" anchor="ctr">
                    <a:solidFill>
                      <a:srgbClr val="C00000"/>
                    </a:solidFill>
                  </a:tcPr>
                </a:tc>
                <a:tc>
                  <a:txBody>
                    <a:bodyPr/>
                    <a:lstStyle/>
                    <a:p>
                      <a:pPr algn="ctr" fontAlgn="b"/>
                      <a:r>
                        <a:rPr lang="es-MX" sz="1100" b="1" i="0" u="none" strike="noStrike" dirty="0">
                          <a:solidFill>
                            <a:schemeClr val="tx1"/>
                          </a:solidFill>
                          <a:effectLst/>
                          <a:latin typeface="Arial"/>
                        </a:rPr>
                        <a:t>Directivos</a:t>
                      </a:r>
                    </a:p>
                  </a:txBody>
                  <a:tcPr marL="90000" marR="90000" marT="46800" marB="46800" anchor="ctr">
                    <a:solidFill>
                      <a:srgbClr val="C00000"/>
                    </a:solidFill>
                  </a:tcPr>
                </a:tc>
                <a:tc>
                  <a:txBody>
                    <a:bodyPr/>
                    <a:lstStyle/>
                    <a:p>
                      <a:pPr algn="ctr" fontAlgn="b"/>
                      <a:r>
                        <a:rPr lang="es-MX" sz="1100" b="1" i="0" u="none" strike="noStrike" dirty="0">
                          <a:solidFill>
                            <a:schemeClr val="tx1"/>
                          </a:solidFill>
                          <a:effectLst/>
                          <a:latin typeface="Arial"/>
                        </a:rPr>
                        <a:t>Profesionistas</a:t>
                      </a:r>
                    </a:p>
                  </a:txBody>
                  <a:tcPr marL="90000" marR="90000" marT="46800" marB="46800" anchor="ctr">
                    <a:solidFill>
                      <a:srgbClr val="C00000"/>
                    </a:solidFill>
                  </a:tcPr>
                </a:tc>
                <a:tc>
                  <a:txBody>
                    <a:bodyPr/>
                    <a:lstStyle/>
                    <a:p>
                      <a:pPr algn="ctr" fontAlgn="b"/>
                      <a:r>
                        <a:rPr lang="es-MX" sz="1100" b="1" i="0" u="none" strike="noStrike" dirty="0">
                          <a:solidFill>
                            <a:schemeClr val="tx1"/>
                          </a:solidFill>
                          <a:effectLst/>
                          <a:latin typeface="Arial"/>
                        </a:rPr>
                        <a:t>Instituciones</a:t>
                      </a:r>
                    </a:p>
                  </a:txBody>
                  <a:tcPr marL="90000" marR="90000" marT="46800" marB="46800" anchor="ctr">
                    <a:solidFill>
                      <a:srgbClr val="C00000"/>
                    </a:solidFill>
                  </a:tcPr>
                </a:tc>
                <a:tc>
                  <a:txBody>
                    <a:bodyPr/>
                    <a:lstStyle/>
                    <a:p>
                      <a:pPr algn="ctr" fontAlgn="b"/>
                      <a:r>
                        <a:rPr lang="es-MX" sz="1100" b="1" i="0" u="none" strike="noStrike" dirty="0" smtClean="0">
                          <a:solidFill>
                            <a:schemeClr val="tx1"/>
                          </a:solidFill>
                          <a:effectLst/>
                          <a:latin typeface="Arial"/>
                        </a:rPr>
                        <a:t>Políticos / Funcionarios</a:t>
                      </a:r>
                      <a:endParaRPr lang="es-MX" sz="1100" b="1" i="0" u="none" strike="noStrike" dirty="0">
                        <a:solidFill>
                          <a:schemeClr val="tx1"/>
                        </a:solidFill>
                        <a:effectLst/>
                        <a:latin typeface="Arial"/>
                      </a:endParaRPr>
                    </a:p>
                  </a:txBody>
                  <a:tcPr marL="90000" marR="90000" marT="46800" marB="46800" anchor="ctr">
                    <a:solidFill>
                      <a:srgbClr val="C00000"/>
                    </a:solidFill>
                  </a:tcPr>
                </a:tc>
                <a:tc>
                  <a:txBody>
                    <a:bodyPr/>
                    <a:lstStyle/>
                    <a:p>
                      <a:pPr algn="ctr" fontAlgn="b"/>
                      <a:r>
                        <a:rPr lang="es-MX" sz="1100" b="1" i="0" u="none" strike="noStrike" dirty="0" smtClean="0">
                          <a:solidFill>
                            <a:schemeClr val="tx1"/>
                          </a:solidFill>
                          <a:effectLst/>
                          <a:latin typeface="Arial"/>
                        </a:rPr>
                        <a:t>Académicos</a:t>
                      </a:r>
                      <a:endParaRPr lang="es-MX" sz="1100" b="1" i="0" u="none" strike="noStrike" dirty="0">
                        <a:solidFill>
                          <a:schemeClr val="tx1"/>
                        </a:solidFill>
                        <a:effectLst/>
                        <a:latin typeface="Arial"/>
                      </a:endParaRPr>
                    </a:p>
                  </a:txBody>
                  <a:tcPr marL="90000" marR="90000" marT="46800" marB="46800" anchor="ctr">
                    <a:solidFill>
                      <a:srgbClr val="C00000"/>
                    </a:solidFill>
                  </a:tcPr>
                </a:tc>
              </a:tr>
              <a:tr h="527107">
                <a:tc>
                  <a:txBody>
                    <a:bodyPr/>
                    <a:lstStyle/>
                    <a:p>
                      <a:pPr algn="l" fontAlgn="b"/>
                      <a:r>
                        <a:rPr lang="es-MX" sz="1100" b="0" i="0" u="none" strike="noStrike" dirty="0">
                          <a:solidFill>
                            <a:srgbClr val="000000"/>
                          </a:solidFill>
                          <a:effectLst/>
                          <a:latin typeface="Arial"/>
                        </a:rPr>
                        <a:t>PRI</a:t>
                      </a:r>
                    </a:p>
                  </a:txBody>
                  <a:tcPr marL="90000" marR="90000" marT="46800" marB="46800" anchor="ctr">
                    <a:noFill/>
                  </a:tcPr>
                </a:tc>
                <a:tc>
                  <a:txBody>
                    <a:bodyPr/>
                    <a:lstStyle/>
                    <a:p>
                      <a:pPr algn="ctr" fontAlgn="b"/>
                      <a:r>
                        <a:rPr lang="es-MX" sz="1100" b="0" i="0" u="none" strike="noStrike" dirty="0">
                          <a:solidFill>
                            <a:srgbClr val="000000"/>
                          </a:solidFill>
                          <a:effectLst/>
                          <a:latin typeface="Arial"/>
                        </a:rPr>
                        <a:t>38%</a:t>
                      </a:r>
                    </a:p>
                  </a:txBody>
                  <a:tcPr marL="90000" marR="90000" marT="46800" marB="46800" anchor="ctr">
                    <a:noFill/>
                  </a:tcPr>
                </a:tc>
                <a:tc>
                  <a:txBody>
                    <a:bodyPr/>
                    <a:lstStyle/>
                    <a:p>
                      <a:pPr algn="ctr" fontAlgn="b"/>
                      <a:r>
                        <a:rPr lang="es-MX" sz="1100" b="0" i="0" u="none" strike="noStrike" dirty="0">
                          <a:solidFill>
                            <a:srgbClr val="000000"/>
                          </a:solidFill>
                          <a:effectLst/>
                          <a:latin typeface="Arial"/>
                        </a:rPr>
                        <a:t>42%</a:t>
                      </a:r>
                    </a:p>
                  </a:txBody>
                  <a:tcPr marL="90000" marR="90000" marT="46800" marB="46800" anchor="ctr">
                    <a:noFill/>
                  </a:tcPr>
                </a:tc>
                <a:tc>
                  <a:txBody>
                    <a:bodyPr/>
                    <a:lstStyle/>
                    <a:p>
                      <a:pPr algn="ctr" fontAlgn="b"/>
                      <a:r>
                        <a:rPr lang="es-MX" sz="1100" b="0" i="0" u="none" strike="noStrike" dirty="0">
                          <a:solidFill>
                            <a:srgbClr val="000000"/>
                          </a:solidFill>
                          <a:effectLst/>
                          <a:latin typeface="Arial"/>
                        </a:rPr>
                        <a:t>30%</a:t>
                      </a:r>
                    </a:p>
                  </a:txBody>
                  <a:tcPr marL="90000" marR="90000" marT="46800" marB="46800" anchor="ctr">
                    <a:noFill/>
                  </a:tcPr>
                </a:tc>
                <a:tc>
                  <a:txBody>
                    <a:bodyPr/>
                    <a:lstStyle/>
                    <a:p>
                      <a:pPr algn="ctr" fontAlgn="b"/>
                      <a:r>
                        <a:rPr lang="es-MX" sz="1100" b="0" i="0" u="none" strike="noStrike" dirty="0">
                          <a:solidFill>
                            <a:srgbClr val="000000"/>
                          </a:solidFill>
                          <a:effectLst/>
                          <a:latin typeface="Arial"/>
                        </a:rPr>
                        <a:t>52%</a:t>
                      </a:r>
                    </a:p>
                  </a:txBody>
                  <a:tcPr marL="90000" marR="90000" marT="46800" marB="46800" anchor="ctr">
                    <a:noFill/>
                  </a:tcPr>
                </a:tc>
                <a:tc>
                  <a:txBody>
                    <a:bodyPr/>
                    <a:lstStyle/>
                    <a:p>
                      <a:pPr algn="ctr" fontAlgn="b"/>
                      <a:r>
                        <a:rPr lang="es-MX" sz="1100" b="0" i="0" u="none" strike="noStrike" dirty="0">
                          <a:solidFill>
                            <a:srgbClr val="000000"/>
                          </a:solidFill>
                          <a:effectLst/>
                          <a:latin typeface="Arial"/>
                        </a:rPr>
                        <a:t>23%</a:t>
                      </a:r>
                    </a:p>
                  </a:txBody>
                  <a:tcPr marL="90000" marR="90000" marT="46800" marB="46800" anchor="ctr">
                    <a:noFill/>
                  </a:tcPr>
                </a:tc>
                <a:tc>
                  <a:txBody>
                    <a:bodyPr/>
                    <a:lstStyle/>
                    <a:p>
                      <a:pPr algn="ctr" fontAlgn="b"/>
                      <a:r>
                        <a:rPr lang="es-MX" sz="1100" b="0" i="0" u="none" strike="noStrike" dirty="0">
                          <a:solidFill>
                            <a:srgbClr val="000000"/>
                          </a:solidFill>
                          <a:effectLst/>
                          <a:latin typeface="Arial"/>
                        </a:rPr>
                        <a:t>70%</a:t>
                      </a:r>
                    </a:p>
                  </a:txBody>
                  <a:tcPr marL="90000" marR="90000" marT="46800" marB="46800" anchor="ctr">
                    <a:noFill/>
                  </a:tcPr>
                </a:tc>
                <a:tc>
                  <a:txBody>
                    <a:bodyPr/>
                    <a:lstStyle/>
                    <a:p>
                      <a:pPr algn="ctr" fontAlgn="b"/>
                      <a:r>
                        <a:rPr lang="es-MX" sz="1100" b="0" i="0" u="none" strike="noStrike" dirty="0">
                          <a:solidFill>
                            <a:srgbClr val="000000"/>
                          </a:solidFill>
                          <a:effectLst/>
                          <a:latin typeface="Arial"/>
                        </a:rPr>
                        <a:t>50%</a:t>
                      </a:r>
                    </a:p>
                  </a:txBody>
                  <a:tcPr marL="90000" marR="90000" marT="46800" marB="46800" anchor="ctr">
                    <a:noFill/>
                  </a:tcPr>
                </a:tc>
              </a:tr>
              <a:tr h="387800">
                <a:tc>
                  <a:txBody>
                    <a:bodyPr/>
                    <a:lstStyle/>
                    <a:p>
                      <a:pPr algn="l" fontAlgn="b"/>
                      <a:r>
                        <a:rPr lang="es-MX" sz="1100" b="0" i="0" u="none" strike="noStrike">
                          <a:solidFill>
                            <a:srgbClr val="000000"/>
                          </a:solidFill>
                          <a:effectLst/>
                          <a:latin typeface="Arial"/>
                        </a:rPr>
                        <a:t>PAN</a:t>
                      </a:r>
                    </a:p>
                  </a:txBody>
                  <a:tcPr marL="90000" marR="90000" marT="46800" marB="46800" anchor="ctr">
                    <a:solidFill>
                      <a:srgbClr val="FFFF99"/>
                    </a:solidFill>
                  </a:tcPr>
                </a:tc>
                <a:tc>
                  <a:txBody>
                    <a:bodyPr/>
                    <a:lstStyle/>
                    <a:p>
                      <a:pPr algn="ctr" fontAlgn="b"/>
                      <a:r>
                        <a:rPr lang="es-MX" sz="1100" b="0" i="0" u="none" strike="noStrike" dirty="0">
                          <a:solidFill>
                            <a:srgbClr val="000000"/>
                          </a:solidFill>
                          <a:effectLst/>
                          <a:latin typeface="Arial"/>
                        </a:rPr>
                        <a:t>7%</a:t>
                      </a:r>
                    </a:p>
                  </a:txBody>
                  <a:tcPr marL="90000" marR="90000" marT="46800" marB="46800" anchor="ctr">
                    <a:solidFill>
                      <a:srgbClr val="FFFF99"/>
                    </a:solidFill>
                  </a:tcPr>
                </a:tc>
                <a:tc>
                  <a:txBody>
                    <a:bodyPr/>
                    <a:lstStyle/>
                    <a:p>
                      <a:pPr algn="ctr" fontAlgn="b"/>
                      <a:r>
                        <a:rPr lang="es-MX" sz="1100" b="0" i="0" u="none" strike="noStrike" dirty="0">
                          <a:solidFill>
                            <a:srgbClr val="000000"/>
                          </a:solidFill>
                          <a:effectLst/>
                          <a:latin typeface="Arial"/>
                        </a:rPr>
                        <a:t>12%</a:t>
                      </a:r>
                    </a:p>
                  </a:txBody>
                  <a:tcPr marL="90000" marR="90000" marT="46800" marB="46800" anchor="ctr">
                    <a:solidFill>
                      <a:srgbClr val="FFFF99"/>
                    </a:solidFill>
                  </a:tcPr>
                </a:tc>
                <a:tc>
                  <a:txBody>
                    <a:bodyPr/>
                    <a:lstStyle/>
                    <a:p>
                      <a:pPr algn="ctr" fontAlgn="b"/>
                      <a:r>
                        <a:rPr lang="es-MX" sz="1100" b="0" i="0" u="none" strike="noStrike" dirty="0">
                          <a:solidFill>
                            <a:srgbClr val="000000"/>
                          </a:solidFill>
                          <a:effectLst/>
                          <a:latin typeface="Arial"/>
                        </a:rPr>
                        <a:t>16%</a:t>
                      </a:r>
                    </a:p>
                  </a:txBody>
                  <a:tcPr marL="90000" marR="90000" marT="46800" marB="46800" anchor="ctr">
                    <a:solidFill>
                      <a:srgbClr val="FFFF99"/>
                    </a:solidFill>
                  </a:tcPr>
                </a:tc>
                <a:tc>
                  <a:txBody>
                    <a:bodyPr/>
                    <a:lstStyle/>
                    <a:p>
                      <a:pPr algn="ctr" fontAlgn="b"/>
                      <a:r>
                        <a:rPr lang="es-MX" sz="1100" b="0" i="0" u="none" strike="noStrike" dirty="0">
                          <a:solidFill>
                            <a:srgbClr val="000000"/>
                          </a:solidFill>
                          <a:effectLst/>
                          <a:latin typeface="Arial"/>
                        </a:rPr>
                        <a:t>10%</a:t>
                      </a:r>
                    </a:p>
                  </a:txBody>
                  <a:tcPr marL="90000" marR="90000" marT="46800" marB="46800" anchor="ctr">
                    <a:solidFill>
                      <a:srgbClr val="FFFF99"/>
                    </a:solidFill>
                  </a:tcPr>
                </a:tc>
                <a:tc>
                  <a:txBody>
                    <a:bodyPr/>
                    <a:lstStyle/>
                    <a:p>
                      <a:pPr algn="ctr" fontAlgn="b"/>
                      <a:r>
                        <a:rPr lang="es-MX" sz="1100" b="0" i="0" u="none" strike="noStrike" dirty="0">
                          <a:solidFill>
                            <a:srgbClr val="000000"/>
                          </a:solidFill>
                          <a:effectLst/>
                          <a:latin typeface="Arial"/>
                        </a:rPr>
                        <a:t>0%</a:t>
                      </a:r>
                    </a:p>
                  </a:txBody>
                  <a:tcPr marL="90000" marR="90000" marT="46800" marB="46800" anchor="ctr">
                    <a:solidFill>
                      <a:srgbClr val="FFFF99"/>
                    </a:solidFill>
                  </a:tcPr>
                </a:tc>
                <a:tc>
                  <a:txBody>
                    <a:bodyPr/>
                    <a:lstStyle/>
                    <a:p>
                      <a:pPr algn="ctr" fontAlgn="b"/>
                      <a:r>
                        <a:rPr lang="es-MX" sz="1100" b="0" i="0" u="none" strike="noStrike" dirty="0">
                          <a:solidFill>
                            <a:srgbClr val="000000"/>
                          </a:solidFill>
                          <a:effectLst/>
                          <a:latin typeface="Arial"/>
                        </a:rPr>
                        <a:t>0%</a:t>
                      </a:r>
                    </a:p>
                  </a:txBody>
                  <a:tcPr marL="90000" marR="90000" marT="46800" marB="46800" anchor="ctr">
                    <a:solidFill>
                      <a:srgbClr val="FFFF99"/>
                    </a:solidFill>
                  </a:tcPr>
                </a:tc>
                <a:tc>
                  <a:txBody>
                    <a:bodyPr/>
                    <a:lstStyle/>
                    <a:p>
                      <a:pPr algn="ctr" fontAlgn="b"/>
                      <a:r>
                        <a:rPr lang="es-MX" sz="1100" b="0" i="0" u="none" strike="noStrike" dirty="0">
                          <a:solidFill>
                            <a:srgbClr val="000000"/>
                          </a:solidFill>
                          <a:effectLst/>
                          <a:latin typeface="Arial"/>
                        </a:rPr>
                        <a:t>0%</a:t>
                      </a:r>
                    </a:p>
                  </a:txBody>
                  <a:tcPr marL="90000" marR="90000" marT="46800" marB="46800" anchor="ctr">
                    <a:solidFill>
                      <a:srgbClr val="FFFF99"/>
                    </a:solidFill>
                  </a:tcPr>
                </a:tc>
              </a:tr>
              <a:tr h="387800">
                <a:tc>
                  <a:txBody>
                    <a:bodyPr/>
                    <a:lstStyle/>
                    <a:p>
                      <a:pPr algn="l" fontAlgn="b"/>
                      <a:r>
                        <a:rPr lang="es-MX" sz="1100" b="0" i="0" u="none" strike="noStrike" dirty="0" smtClean="0">
                          <a:solidFill>
                            <a:srgbClr val="000000"/>
                          </a:solidFill>
                          <a:effectLst/>
                          <a:latin typeface="Arial"/>
                        </a:rPr>
                        <a:t>Candidato independiente</a:t>
                      </a:r>
                      <a:endParaRPr lang="es-MX" sz="1100" b="0" i="0" u="none" strike="noStrike" dirty="0">
                        <a:solidFill>
                          <a:srgbClr val="000000"/>
                        </a:solidFill>
                        <a:effectLst/>
                        <a:latin typeface="Arial"/>
                      </a:endParaRPr>
                    </a:p>
                  </a:txBody>
                  <a:tcPr marL="90000" marR="90000" marT="46800" marB="46800" anchor="ctr">
                    <a:noFill/>
                  </a:tcPr>
                </a:tc>
                <a:tc>
                  <a:txBody>
                    <a:bodyPr/>
                    <a:lstStyle/>
                    <a:p>
                      <a:pPr algn="ctr" fontAlgn="b"/>
                      <a:r>
                        <a:rPr lang="es-MX" sz="1100" b="0" i="0" u="none" strike="noStrike" dirty="0">
                          <a:solidFill>
                            <a:srgbClr val="000000"/>
                          </a:solidFill>
                          <a:effectLst/>
                          <a:latin typeface="Arial"/>
                        </a:rPr>
                        <a:t>11%</a:t>
                      </a:r>
                    </a:p>
                  </a:txBody>
                  <a:tcPr marL="90000" marR="90000" marT="46800" marB="46800" anchor="ctr">
                    <a:noFill/>
                  </a:tcPr>
                </a:tc>
                <a:tc>
                  <a:txBody>
                    <a:bodyPr/>
                    <a:lstStyle/>
                    <a:p>
                      <a:pPr algn="ctr" fontAlgn="b"/>
                      <a:r>
                        <a:rPr lang="es-MX" sz="1100" b="0" i="0" u="none" strike="noStrike" dirty="0">
                          <a:solidFill>
                            <a:srgbClr val="000000"/>
                          </a:solidFill>
                          <a:effectLst/>
                          <a:latin typeface="Arial"/>
                        </a:rPr>
                        <a:t>1%</a:t>
                      </a:r>
                    </a:p>
                  </a:txBody>
                  <a:tcPr marL="90000" marR="90000" marT="46800" marB="46800" anchor="ctr">
                    <a:noFill/>
                  </a:tcPr>
                </a:tc>
                <a:tc>
                  <a:txBody>
                    <a:bodyPr/>
                    <a:lstStyle/>
                    <a:p>
                      <a:pPr algn="ctr" fontAlgn="b"/>
                      <a:r>
                        <a:rPr lang="es-MX" sz="1100" b="0" i="0" u="none" strike="noStrike" dirty="0">
                          <a:solidFill>
                            <a:srgbClr val="000000"/>
                          </a:solidFill>
                          <a:effectLst/>
                          <a:latin typeface="Arial"/>
                        </a:rPr>
                        <a:t>5%</a:t>
                      </a:r>
                    </a:p>
                  </a:txBody>
                  <a:tcPr marL="90000" marR="90000" marT="46800" marB="46800" anchor="ctr">
                    <a:noFill/>
                  </a:tcPr>
                </a:tc>
                <a:tc>
                  <a:txBody>
                    <a:bodyPr/>
                    <a:lstStyle/>
                    <a:p>
                      <a:pPr algn="ctr" fontAlgn="b"/>
                      <a:r>
                        <a:rPr lang="es-MX" sz="1100" b="0" i="0" u="none" strike="noStrike" dirty="0">
                          <a:solidFill>
                            <a:srgbClr val="000000"/>
                          </a:solidFill>
                          <a:effectLst/>
                          <a:latin typeface="Arial"/>
                        </a:rPr>
                        <a:t>5%</a:t>
                      </a:r>
                    </a:p>
                  </a:txBody>
                  <a:tcPr marL="90000" marR="90000" marT="46800" marB="46800" anchor="ctr">
                    <a:noFill/>
                  </a:tcPr>
                </a:tc>
                <a:tc>
                  <a:txBody>
                    <a:bodyPr/>
                    <a:lstStyle/>
                    <a:p>
                      <a:pPr algn="ctr" fontAlgn="b"/>
                      <a:r>
                        <a:rPr lang="es-MX" sz="1100" b="0" i="0" u="none" strike="noStrike" dirty="0">
                          <a:solidFill>
                            <a:srgbClr val="000000"/>
                          </a:solidFill>
                          <a:effectLst/>
                          <a:latin typeface="Arial"/>
                        </a:rPr>
                        <a:t>0%</a:t>
                      </a:r>
                    </a:p>
                  </a:txBody>
                  <a:tcPr marL="90000" marR="90000" marT="46800" marB="46800" anchor="ctr">
                    <a:noFill/>
                  </a:tcPr>
                </a:tc>
                <a:tc>
                  <a:txBody>
                    <a:bodyPr/>
                    <a:lstStyle/>
                    <a:p>
                      <a:pPr algn="ctr" fontAlgn="b"/>
                      <a:r>
                        <a:rPr lang="es-MX" sz="1100" b="0" i="0" u="none" strike="noStrike" dirty="0">
                          <a:solidFill>
                            <a:srgbClr val="000000"/>
                          </a:solidFill>
                          <a:effectLst/>
                          <a:latin typeface="Arial"/>
                        </a:rPr>
                        <a:t>0%</a:t>
                      </a:r>
                    </a:p>
                  </a:txBody>
                  <a:tcPr marL="90000" marR="90000" marT="46800" marB="46800" anchor="ctr">
                    <a:noFill/>
                  </a:tcPr>
                </a:tc>
                <a:tc>
                  <a:txBody>
                    <a:bodyPr/>
                    <a:lstStyle/>
                    <a:p>
                      <a:pPr algn="ctr" fontAlgn="b"/>
                      <a:r>
                        <a:rPr lang="es-MX" sz="1100" b="0" i="0" u="none" strike="noStrike" dirty="0">
                          <a:solidFill>
                            <a:srgbClr val="000000"/>
                          </a:solidFill>
                          <a:effectLst/>
                          <a:latin typeface="Arial"/>
                        </a:rPr>
                        <a:t>0%</a:t>
                      </a:r>
                    </a:p>
                  </a:txBody>
                  <a:tcPr marL="90000" marR="90000" marT="46800" marB="46800" anchor="ctr">
                    <a:noFill/>
                  </a:tcPr>
                </a:tc>
              </a:tr>
              <a:tr h="387800">
                <a:tc>
                  <a:txBody>
                    <a:bodyPr/>
                    <a:lstStyle/>
                    <a:p>
                      <a:pPr algn="l" fontAlgn="b"/>
                      <a:r>
                        <a:rPr lang="es-MX" sz="1100" b="0" i="0" u="none" strike="noStrike">
                          <a:solidFill>
                            <a:srgbClr val="000000"/>
                          </a:solidFill>
                          <a:effectLst/>
                          <a:latin typeface="Arial"/>
                        </a:rPr>
                        <a:t>PAS</a:t>
                      </a:r>
                    </a:p>
                  </a:txBody>
                  <a:tcPr marL="90000" marR="90000" marT="46800" marB="46800" anchor="ctr">
                    <a:solidFill>
                      <a:srgbClr val="FFFF99"/>
                    </a:solidFill>
                  </a:tcPr>
                </a:tc>
                <a:tc>
                  <a:txBody>
                    <a:bodyPr/>
                    <a:lstStyle/>
                    <a:p>
                      <a:pPr algn="ctr" fontAlgn="b"/>
                      <a:r>
                        <a:rPr lang="es-MX" sz="1100" b="0" i="0" u="none" strike="noStrike" dirty="0">
                          <a:solidFill>
                            <a:srgbClr val="000000"/>
                          </a:solidFill>
                          <a:effectLst/>
                          <a:latin typeface="Arial"/>
                        </a:rPr>
                        <a:t>7%</a:t>
                      </a:r>
                    </a:p>
                  </a:txBody>
                  <a:tcPr marL="90000" marR="90000" marT="46800" marB="46800" anchor="ctr">
                    <a:solidFill>
                      <a:srgbClr val="FFFF99"/>
                    </a:solidFill>
                  </a:tcPr>
                </a:tc>
                <a:tc>
                  <a:txBody>
                    <a:bodyPr/>
                    <a:lstStyle/>
                    <a:p>
                      <a:pPr algn="ctr" fontAlgn="b"/>
                      <a:r>
                        <a:rPr lang="es-MX" sz="1100" b="0" i="0" u="none" strike="noStrike" dirty="0">
                          <a:solidFill>
                            <a:srgbClr val="000000"/>
                          </a:solidFill>
                          <a:effectLst/>
                          <a:latin typeface="Arial"/>
                        </a:rPr>
                        <a:t>1%</a:t>
                      </a:r>
                    </a:p>
                  </a:txBody>
                  <a:tcPr marL="90000" marR="90000" marT="46800" marB="46800" anchor="ctr">
                    <a:solidFill>
                      <a:srgbClr val="FFFF99"/>
                    </a:solidFill>
                  </a:tcPr>
                </a:tc>
                <a:tc>
                  <a:txBody>
                    <a:bodyPr/>
                    <a:lstStyle/>
                    <a:p>
                      <a:pPr algn="ctr" fontAlgn="b"/>
                      <a:r>
                        <a:rPr lang="es-MX" sz="1100" b="0" i="0" u="none" strike="noStrike" dirty="0">
                          <a:solidFill>
                            <a:srgbClr val="000000"/>
                          </a:solidFill>
                          <a:effectLst/>
                          <a:latin typeface="Arial"/>
                        </a:rPr>
                        <a:t>1%</a:t>
                      </a:r>
                    </a:p>
                  </a:txBody>
                  <a:tcPr marL="90000" marR="90000" marT="46800" marB="46800" anchor="ctr">
                    <a:solidFill>
                      <a:srgbClr val="FFFF99"/>
                    </a:solidFill>
                  </a:tcPr>
                </a:tc>
                <a:tc>
                  <a:txBody>
                    <a:bodyPr/>
                    <a:lstStyle/>
                    <a:p>
                      <a:pPr algn="ctr" fontAlgn="b"/>
                      <a:r>
                        <a:rPr lang="es-MX" sz="1100" b="0" i="0" u="none" strike="noStrike" dirty="0">
                          <a:solidFill>
                            <a:srgbClr val="000000"/>
                          </a:solidFill>
                          <a:effectLst/>
                          <a:latin typeface="Arial"/>
                        </a:rPr>
                        <a:t>5%</a:t>
                      </a:r>
                    </a:p>
                  </a:txBody>
                  <a:tcPr marL="90000" marR="90000" marT="46800" marB="46800" anchor="ctr">
                    <a:solidFill>
                      <a:srgbClr val="FFFF99"/>
                    </a:solidFill>
                  </a:tcPr>
                </a:tc>
                <a:tc>
                  <a:txBody>
                    <a:bodyPr/>
                    <a:lstStyle/>
                    <a:p>
                      <a:pPr algn="ctr" fontAlgn="b"/>
                      <a:r>
                        <a:rPr lang="es-MX" sz="1100" b="0" i="0" u="none" strike="noStrike" dirty="0">
                          <a:solidFill>
                            <a:srgbClr val="000000"/>
                          </a:solidFill>
                          <a:effectLst/>
                          <a:latin typeface="Arial"/>
                        </a:rPr>
                        <a:t>0%</a:t>
                      </a:r>
                    </a:p>
                  </a:txBody>
                  <a:tcPr marL="90000" marR="90000" marT="46800" marB="46800" anchor="ctr">
                    <a:solidFill>
                      <a:srgbClr val="FFFF99"/>
                    </a:solidFill>
                  </a:tcPr>
                </a:tc>
                <a:tc>
                  <a:txBody>
                    <a:bodyPr/>
                    <a:lstStyle/>
                    <a:p>
                      <a:pPr algn="ctr" fontAlgn="b"/>
                      <a:r>
                        <a:rPr lang="es-MX" sz="1100" b="0" i="0" u="none" strike="noStrike" dirty="0">
                          <a:solidFill>
                            <a:srgbClr val="000000"/>
                          </a:solidFill>
                          <a:effectLst/>
                          <a:latin typeface="Arial"/>
                        </a:rPr>
                        <a:t>20%</a:t>
                      </a:r>
                    </a:p>
                  </a:txBody>
                  <a:tcPr marL="90000" marR="90000" marT="46800" marB="46800" anchor="ctr">
                    <a:solidFill>
                      <a:srgbClr val="FFFF99"/>
                    </a:solidFill>
                  </a:tcPr>
                </a:tc>
                <a:tc>
                  <a:txBody>
                    <a:bodyPr/>
                    <a:lstStyle/>
                    <a:p>
                      <a:pPr algn="ctr" fontAlgn="b"/>
                      <a:r>
                        <a:rPr lang="es-MX" sz="1100" b="0" i="0" u="none" strike="noStrike" dirty="0">
                          <a:solidFill>
                            <a:srgbClr val="000000"/>
                          </a:solidFill>
                          <a:effectLst/>
                          <a:latin typeface="Arial"/>
                        </a:rPr>
                        <a:t>0%</a:t>
                      </a:r>
                    </a:p>
                  </a:txBody>
                  <a:tcPr marL="90000" marR="90000" marT="46800" marB="46800" anchor="ctr">
                    <a:solidFill>
                      <a:srgbClr val="FFFF99"/>
                    </a:solidFill>
                  </a:tcPr>
                </a:tc>
              </a:tr>
              <a:tr h="387800">
                <a:tc>
                  <a:txBody>
                    <a:bodyPr/>
                    <a:lstStyle/>
                    <a:p>
                      <a:pPr algn="l" fontAlgn="b"/>
                      <a:r>
                        <a:rPr lang="es-MX" sz="1100" b="0" i="0" u="none" strike="noStrike">
                          <a:solidFill>
                            <a:srgbClr val="000000"/>
                          </a:solidFill>
                          <a:effectLst/>
                          <a:latin typeface="Arial"/>
                        </a:rPr>
                        <a:t>PRD</a:t>
                      </a:r>
                    </a:p>
                  </a:txBody>
                  <a:tcPr marL="90000" marR="90000" marT="46800" marB="46800" anchor="ctr">
                    <a:noFill/>
                  </a:tcPr>
                </a:tc>
                <a:tc>
                  <a:txBody>
                    <a:bodyPr/>
                    <a:lstStyle/>
                    <a:p>
                      <a:pPr algn="ctr" fontAlgn="b"/>
                      <a:r>
                        <a:rPr lang="es-MX" sz="1100" b="0" i="0" u="none" strike="noStrike" dirty="0">
                          <a:solidFill>
                            <a:srgbClr val="000000"/>
                          </a:solidFill>
                          <a:effectLst/>
                          <a:latin typeface="Arial"/>
                        </a:rPr>
                        <a:t>0%</a:t>
                      </a:r>
                    </a:p>
                  </a:txBody>
                  <a:tcPr marL="90000" marR="90000" marT="46800" marB="46800" anchor="ctr">
                    <a:noFill/>
                  </a:tcPr>
                </a:tc>
                <a:tc>
                  <a:txBody>
                    <a:bodyPr/>
                    <a:lstStyle/>
                    <a:p>
                      <a:pPr algn="ctr" fontAlgn="b"/>
                      <a:r>
                        <a:rPr lang="es-MX" sz="1100" b="0" i="0" u="none" strike="noStrike" dirty="0">
                          <a:solidFill>
                            <a:srgbClr val="000000"/>
                          </a:solidFill>
                          <a:effectLst/>
                          <a:latin typeface="Arial"/>
                        </a:rPr>
                        <a:t>1%</a:t>
                      </a:r>
                    </a:p>
                  </a:txBody>
                  <a:tcPr marL="90000" marR="90000" marT="46800" marB="46800" anchor="ctr">
                    <a:noFill/>
                  </a:tcPr>
                </a:tc>
                <a:tc>
                  <a:txBody>
                    <a:bodyPr/>
                    <a:lstStyle/>
                    <a:p>
                      <a:pPr algn="ctr" fontAlgn="b"/>
                      <a:r>
                        <a:rPr lang="es-MX" sz="1100" b="0" i="0" u="none" strike="noStrike" dirty="0">
                          <a:solidFill>
                            <a:srgbClr val="000000"/>
                          </a:solidFill>
                          <a:effectLst/>
                          <a:latin typeface="Arial"/>
                        </a:rPr>
                        <a:t>1%</a:t>
                      </a:r>
                    </a:p>
                  </a:txBody>
                  <a:tcPr marL="90000" marR="90000" marT="46800" marB="46800" anchor="ctr">
                    <a:noFill/>
                  </a:tcPr>
                </a:tc>
                <a:tc>
                  <a:txBody>
                    <a:bodyPr/>
                    <a:lstStyle/>
                    <a:p>
                      <a:pPr algn="ctr" fontAlgn="b"/>
                      <a:r>
                        <a:rPr lang="es-MX" sz="1100" b="0" i="0" u="none" strike="noStrike" dirty="0">
                          <a:solidFill>
                            <a:srgbClr val="000000"/>
                          </a:solidFill>
                          <a:effectLst/>
                          <a:latin typeface="Arial"/>
                        </a:rPr>
                        <a:t>0%</a:t>
                      </a:r>
                    </a:p>
                  </a:txBody>
                  <a:tcPr marL="90000" marR="90000" marT="46800" marB="46800" anchor="ctr">
                    <a:noFill/>
                  </a:tcPr>
                </a:tc>
                <a:tc>
                  <a:txBody>
                    <a:bodyPr/>
                    <a:lstStyle/>
                    <a:p>
                      <a:pPr algn="ctr" fontAlgn="b"/>
                      <a:r>
                        <a:rPr lang="es-MX" sz="1100" b="0" i="0" u="none" strike="noStrike" dirty="0">
                          <a:solidFill>
                            <a:srgbClr val="000000"/>
                          </a:solidFill>
                          <a:effectLst/>
                          <a:latin typeface="Arial"/>
                        </a:rPr>
                        <a:t>0%</a:t>
                      </a:r>
                    </a:p>
                  </a:txBody>
                  <a:tcPr marL="90000" marR="90000" marT="46800" marB="46800" anchor="ctr">
                    <a:noFill/>
                  </a:tcPr>
                </a:tc>
                <a:tc>
                  <a:txBody>
                    <a:bodyPr/>
                    <a:lstStyle/>
                    <a:p>
                      <a:pPr algn="ctr" fontAlgn="b"/>
                      <a:r>
                        <a:rPr lang="es-MX" sz="1100" b="0" i="0" u="none" strike="noStrike" dirty="0">
                          <a:solidFill>
                            <a:srgbClr val="000000"/>
                          </a:solidFill>
                          <a:effectLst/>
                          <a:latin typeface="Arial"/>
                        </a:rPr>
                        <a:t>0%</a:t>
                      </a:r>
                    </a:p>
                  </a:txBody>
                  <a:tcPr marL="90000" marR="90000" marT="46800" marB="46800" anchor="ctr">
                    <a:noFill/>
                  </a:tcPr>
                </a:tc>
                <a:tc>
                  <a:txBody>
                    <a:bodyPr/>
                    <a:lstStyle/>
                    <a:p>
                      <a:pPr algn="ctr" fontAlgn="b"/>
                      <a:r>
                        <a:rPr lang="es-MX" sz="1100" b="0" i="0" u="none" strike="noStrike" dirty="0">
                          <a:solidFill>
                            <a:srgbClr val="000000"/>
                          </a:solidFill>
                          <a:effectLst/>
                          <a:latin typeface="Arial"/>
                        </a:rPr>
                        <a:t>0%</a:t>
                      </a:r>
                    </a:p>
                  </a:txBody>
                  <a:tcPr marL="90000" marR="90000" marT="46800" marB="46800" anchor="ctr">
                    <a:noFill/>
                  </a:tcPr>
                </a:tc>
              </a:tr>
              <a:tr h="387800">
                <a:tc>
                  <a:txBody>
                    <a:bodyPr/>
                    <a:lstStyle/>
                    <a:p>
                      <a:pPr algn="l" fontAlgn="b"/>
                      <a:r>
                        <a:rPr lang="es-MX" sz="1100" b="0" i="0" u="none" strike="noStrike">
                          <a:solidFill>
                            <a:srgbClr val="000000"/>
                          </a:solidFill>
                          <a:effectLst/>
                          <a:latin typeface="Arial"/>
                        </a:rPr>
                        <a:t>Ningún partido</a:t>
                      </a:r>
                    </a:p>
                  </a:txBody>
                  <a:tcPr marL="90000" marR="90000" marT="46800" marB="46800" anchor="ctr">
                    <a:solidFill>
                      <a:srgbClr val="FFFF99"/>
                    </a:solidFill>
                  </a:tcPr>
                </a:tc>
                <a:tc>
                  <a:txBody>
                    <a:bodyPr/>
                    <a:lstStyle/>
                    <a:p>
                      <a:pPr algn="ctr" fontAlgn="b"/>
                      <a:r>
                        <a:rPr lang="es-MX" sz="1100" b="0" i="0" u="none" strike="noStrike" dirty="0">
                          <a:solidFill>
                            <a:srgbClr val="000000"/>
                          </a:solidFill>
                          <a:effectLst/>
                          <a:latin typeface="Arial"/>
                        </a:rPr>
                        <a:t>30%</a:t>
                      </a:r>
                    </a:p>
                  </a:txBody>
                  <a:tcPr marL="90000" marR="90000" marT="46800" marB="46800" anchor="ctr">
                    <a:solidFill>
                      <a:srgbClr val="FFFF99"/>
                    </a:solidFill>
                  </a:tcPr>
                </a:tc>
                <a:tc>
                  <a:txBody>
                    <a:bodyPr/>
                    <a:lstStyle/>
                    <a:p>
                      <a:pPr algn="ctr" fontAlgn="b"/>
                      <a:r>
                        <a:rPr lang="es-MX" sz="1100" b="0" i="0" u="none" strike="noStrike" dirty="0">
                          <a:solidFill>
                            <a:srgbClr val="000000"/>
                          </a:solidFill>
                          <a:effectLst/>
                          <a:latin typeface="Arial"/>
                        </a:rPr>
                        <a:t>32%</a:t>
                      </a:r>
                    </a:p>
                  </a:txBody>
                  <a:tcPr marL="90000" marR="90000" marT="46800" marB="46800" anchor="ctr">
                    <a:solidFill>
                      <a:srgbClr val="FFFF99"/>
                    </a:solidFill>
                  </a:tcPr>
                </a:tc>
                <a:tc>
                  <a:txBody>
                    <a:bodyPr/>
                    <a:lstStyle/>
                    <a:p>
                      <a:pPr algn="ctr" fontAlgn="b"/>
                      <a:r>
                        <a:rPr lang="es-MX" sz="1100" b="0" i="0" u="none" strike="noStrike">
                          <a:solidFill>
                            <a:srgbClr val="000000"/>
                          </a:solidFill>
                          <a:effectLst/>
                          <a:latin typeface="Arial"/>
                        </a:rPr>
                        <a:t>36%</a:t>
                      </a:r>
                    </a:p>
                  </a:txBody>
                  <a:tcPr marL="90000" marR="90000" marT="46800" marB="46800" anchor="ctr">
                    <a:solidFill>
                      <a:srgbClr val="FFFF99"/>
                    </a:solidFill>
                  </a:tcPr>
                </a:tc>
                <a:tc>
                  <a:txBody>
                    <a:bodyPr/>
                    <a:lstStyle/>
                    <a:p>
                      <a:pPr algn="ctr" fontAlgn="b"/>
                      <a:r>
                        <a:rPr lang="es-MX" sz="1100" b="0" i="0" u="none" strike="noStrike" dirty="0">
                          <a:solidFill>
                            <a:srgbClr val="000000"/>
                          </a:solidFill>
                          <a:effectLst/>
                          <a:latin typeface="Arial"/>
                        </a:rPr>
                        <a:t>14%</a:t>
                      </a:r>
                    </a:p>
                  </a:txBody>
                  <a:tcPr marL="90000" marR="90000" marT="46800" marB="46800" anchor="ctr">
                    <a:solidFill>
                      <a:srgbClr val="FFFF99"/>
                    </a:solidFill>
                  </a:tcPr>
                </a:tc>
                <a:tc>
                  <a:txBody>
                    <a:bodyPr/>
                    <a:lstStyle/>
                    <a:p>
                      <a:pPr algn="ctr" fontAlgn="b"/>
                      <a:r>
                        <a:rPr lang="es-MX" sz="1100" b="0" i="0" u="none" strike="noStrike" dirty="0">
                          <a:solidFill>
                            <a:srgbClr val="000000"/>
                          </a:solidFill>
                          <a:effectLst/>
                          <a:latin typeface="Arial"/>
                        </a:rPr>
                        <a:t>38%</a:t>
                      </a:r>
                    </a:p>
                  </a:txBody>
                  <a:tcPr marL="90000" marR="90000" marT="46800" marB="46800" anchor="ctr">
                    <a:solidFill>
                      <a:srgbClr val="FFFF99"/>
                    </a:solidFill>
                  </a:tcPr>
                </a:tc>
                <a:tc>
                  <a:txBody>
                    <a:bodyPr/>
                    <a:lstStyle/>
                    <a:p>
                      <a:pPr algn="ctr" fontAlgn="b"/>
                      <a:r>
                        <a:rPr lang="es-MX" sz="1100" b="0" i="0" u="none" strike="noStrike" dirty="0">
                          <a:solidFill>
                            <a:srgbClr val="000000"/>
                          </a:solidFill>
                          <a:effectLst/>
                          <a:latin typeface="Arial"/>
                        </a:rPr>
                        <a:t>10%</a:t>
                      </a:r>
                    </a:p>
                  </a:txBody>
                  <a:tcPr marL="90000" marR="90000" marT="46800" marB="46800" anchor="ctr">
                    <a:solidFill>
                      <a:srgbClr val="FFFF99"/>
                    </a:solidFill>
                  </a:tcPr>
                </a:tc>
                <a:tc>
                  <a:txBody>
                    <a:bodyPr/>
                    <a:lstStyle/>
                    <a:p>
                      <a:pPr algn="ctr" fontAlgn="b"/>
                      <a:r>
                        <a:rPr lang="es-MX" sz="1100" b="0" i="0" u="none" strike="noStrike" dirty="0">
                          <a:solidFill>
                            <a:srgbClr val="000000"/>
                          </a:solidFill>
                          <a:effectLst/>
                          <a:latin typeface="Arial"/>
                        </a:rPr>
                        <a:t>17%</a:t>
                      </a:r>
                    </a:p>
                  </a:txBody>
                  <a:tcPr marL="90000" marR="90000" marT="46800" marB="46800" anchor="ctr">
                    <a:solidFill>
                      <a:srgbClr val="FFFF99"/>
                    </a:solidFill>
                  </a:tcPr>
                </a:tc>
              </a:tr>
              <a:tr h="387800">
                <a:tc>
                  <a:txBody>
                    <a:bodyPr/>
                    <a:lstStyle/>
                    <a:p>
                      <a:pPr algn="l" fontAlgn="b"/>
                      <a:r>
                        <a:rPr lang="es-MX" sz="1100" b="0" i="0" u="none" strike="noStrike" dirty="0">
                          <a:solidFill>
                            <a:srgbClr val="000000"/>
                          </a:solidFill>
                          <a:effectLst/>
                          <a:latin typeface="Arial"/>
                        </a:rPr>
                        <a:t>No sabe</a:t>
                      </a:r>
                    </a:p>
                  </a:txBody>
                  <a:tcPr marL="90000" marR="90000" marT="46800" marB="46800" anchor="ctr">
                    <a:lnB w="12700" cap="flat" cmpd="sng" algn="ctr">
                      <a:solidFill>
                        <a:schemeClr val="tx1">
                          <a:lumMod val="50000"/>
                        </a:schemeClr>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Arial"/>
                        </a:rPr>
                        <a:t>8%</a:t>
                      </a:r>
                    </a:p>
                  </a:txBody>
                  <a:tcPr marL="90000" marR="90000" marT="46800" marB="46800" anchor="ctr">
                    <a:lnB w="12700" cap="flat" cmpd="sng" algn="ctr">
                      <a:solidFill>
                        <a:schemeClr val="tx1">
                          <a:lumMod val="50000"/>
                        </a:schemeClr>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Arial"/>
                        </a:rPr>
                        <a:t>9%</a:t>
                      </a:r>
                    </a:p>
                  </a:txBody>
                  <a:tcPr marL="90000" marR="90000" marT="46800" marB="46800" anchor="ctr">
                    <a:lnB w="12700" cap="flat" cmpd="sng" algn="ctr">
                      <a:solidFill>
                        <a:schemeClr val="tx1">
                          <a:lumMod val="50000"/>
                        </a:schemeClr>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Arial"/>
                        </a:rPr>
                        <a:t>9%</a:t>
                      </a:r>
                    </a:p>
                  </a:txBody>
                  <a:tcPr marL="90000" marR="90000" marT="46800" marB="46800" anchor="ctr">
                    <a:lnB w="12700" cap="flat" cmpd="sng" algn="ctr">
                      <a:solidFill>
                        <a:schemeClr val="tx1">
                          <a:lumMod val="50000"/>
                        </a:schemeClr>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Arial"/>
                        </a:rPr>
                        <a:t>14%</a:t>
                      </a:r>
                    </a:p>
                  </a:txBody>
                  <a:tcPr marL="90000" marR="90000" marT="46800" marB="46800" anchor="ctr">
                    <a:lnB w="12700" cap="flat" cmpd="sng" algn="ctr">
                      <a:solidFill>
                        <a:schemeClr val="tx1">
                          <a:lumMod val="50000"/>
                        </a:schemeClr>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Arial"/>
                        </a:rPr>
                        <a:t>38%</a:t>
                      </a:r>
                    </a:p>
                  </a:txBody>
                  <a:tcPr marL="90000" marR="90000" marT="46800" marB="46800" anchor="ctr">
                    <a:lnB w="12700" cap="flat" cmpd="sng" algn="ctr">
                      <a:solidFill>
                        <a:schemeClr val="tx1">
                          <a:lumMod val="50000"/>
                        </a:schemeClr>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Arial"/>
                        </a:rPr>
                        <a:t>0%</a:t>
                      </a:r>
                    </a:p>
                  </a:txBody>
                  <a:tcPr marL="90000" marR="90000" marT="46800" marB="46800" anchor="ctr">
                    <a:lnB w="12700" cap="flat" cmpd="sng" algn="ctr">
                      <a:solidFill>
                        <a:schemeClr val="tx1">
                          <a:lumMod val="50000"/>
                        </a:schemeClr>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Arial"/>
                        </a:rPr>
                        <a:t>33%</a:t>
                      </a:r>
                    </a:p>
                  </a:txBody>
                  <a:tcPr marL="90000" marR="90000" marT="46800" marB="46800" anchor="ctr">
                    <a:lnB w="12700" cap="flat" cmpd="sng" algn="ctr">
                      <a:solidFill>
                        <a:schemeClr val="tx1">
                          <a:lumMod val="50000"/>
                        </a:schemeClr>
                      </a:solidFill>
                      <a:prstDash val="solid"/>
                      <a:round/>
                      <a:headEnd type="none" w="med" len="med"/>
                      <a:tailEnd type="none" w="med" len="med"/>
                    </a:lnB>
                    <a:noFill/>
                  </a:tcPr>
                </a:tc>
              </a:tr>
            </a:tbl>
          </a:graphicData>
        </a:graphic>
      </p:graphicFrame>
      <p:sp>
        <p:nvSpPr>
          <p:cNvPr id="7" name="Rectángulo 6"/>
          <p:cNvSpPr/>
          <p:nvPr/>
        </p:nvSpPr>
        <p:spPr>
          <a:xfrm>
            <a:off x="179512" y="89674"/>
            <a:ext cx="1718099" cy="338554"/>
          </a:xfrm>
          <a:prstGeom prst="rect">
            <a:avLst/>
          </a:prstGeom>
        </p:spPr>
        <p:txBody>
          <a:bodyPr wrap="none">
            <a:spAutoFit/>
          </a:bodyPr>
          <a:lstStyle/>
          <a:p>
            <a:r>
              <a:rPr lang="es-MX" sz="1600" dirty="0" smtClean="0">
                <a:solidFill>
                  <a:schemeClr val="tx1">
                    <a:lumMod val="65000"/>
                  </a:schemeClr>
                </a:solidFill>
                <a:latin typeface="Franklin Gothic Demi Cond" panose="020B0706030402020204" pitchFamily="34" charset="0"/>
              </a:rPr>
              <a:t>Temas coyunturales</a:t>
            </a:r>
            <a:endParaRPr lang="es-MX" sz="1600" dirty="0">
              <a:solidFill>
                <a:schemeClr val="tx1">
                  <a:lumMod val="65000"/>
                </a:schemeClr>
              </a:solidFill>
              <a:latin typeface="Franklin Gothic Demi Cond" panose="020B0706030402020204" pitchFamily="34" charset="0"/>
            </a:endParaRPr>
          </a:p>
        </p:txBody>
      </p:sp>
      <p:sp>
        <p:nvSpPr>
          <p:cNvPr id="8" name="Rectángulo redondeado 7">
            <a:hlinkClick r:id="rId3" action="ppaction://hlinksldjump"/>
          </p:cNvPr>
          <p:cNvSpPr/>
          <p:nvPr/>
        </p:nvSpPr>
        <p:spPr bwMode="auto">
          <a:xfrm>
            <a:off x="4051548" y="6381328"/>
            <a:ext cx="1112912" cy="346175"/>
          </a:xfrm>
          <a:prstGeom prst="roundRect">
            <a:avLst/>
          </a:prstGeom>
          <a:solidFill>
            <a:srgbClr val="C000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s-MX" sz="1400" b="1" i="0" u="none" strike="noStrike" cap="none" normalizeH="0" baseline="0" dirty="0" smtClean="0">
                <a:ln>
                  <a:noFill/>
                </a:ln>
                <a:solidFill>
                  <a:schemeClr val="tx1"/>
                </a:solidFill>
                <a:effectLst/>
                <a:latin typeface="Arial Narrow" panose="020B0606020202030204" pitchFamily="34" charset="0"/>
              </a:rPr>
              <a:t>Regresar</a:t>
            </a:r>
          </a:p>
        </p:txBody>
      </p:sp>
    </p:spTree>
    <p:extLst>
      <p:ext uri="{BB962C8B-B14F-4D97-AF65-F5344CB8AC3E}">
        <p14:creationId xmlns:p14="http://schemas.microsoft.com/office/powerpoint/2010/main" val="2673564584"/>
      </p:ext>
    </p:extLst>
  </p:cSld>
  <p:clrMapOvr>
    <a:masterClrMapping/>
  </p:clrMapOvr>
  <p:transition>
    <p:randomBa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Sobre el candidatos que  </a:t>
            </a:r>
            <a:r>
              <a:rPr lang="es-MX" dirty="0" smtClean="0">
                <a:solidFill>
                  <a:srgbClr val="FFC000"/>
                </a:solidFill>
              </a:rPr>
              <a:t>debe</a:t>
            </a:r>
            <a:r>
              <a:rPr lang="es-MX" dirty="0" smtClean="0"/>
              <a:t>  ganar</a:t>
            </a:r>
            <a:endParaRPr lang="es-MX" dirty="0"/>
          </a:p>
        </p:txBody>
      </p:sp>
      <p:sp>
        <p:nvSpPr>
          <p:cNvPr id="4" name="3 Marcador de número de diapositiva"/>
          <p:cNvSpPr>
            <a:spLocks noGrp="1"/>
          </p:cNvSpPr>
          <p:nvPr>
            <p:ph type="sldNum" sz="quarter" idx="10"/>
          </p:nvPr>
        </p:nvSpPr>
        <p:spPr/>
        <p:txBody>
          <a:bodyPr/>
          <a:lstStyle/>
          <a:p>
            <a:pPr>
              <a:defRPr/>
            </a:pPr>
            <a:fld id="{0D534D2B-3B87-48F5-9D26-805FA5575DED}" type="slidenum">
              <a:rPr lang="es-ES" smtClean="0"/>
              <a:pPr>
                <a:defRPr/>
              </a:pPr>
              <a:t>54</a:t>
            </a:fld>
            <a:endParaRPr lang="es-ES" dirty="0"/>
          </a:p>
        </p:txBody>
      </p:sp>
      <p:sp>
        <p:nvSpPr>
          <p:cNvPr id="5" name="4 CuadroTexto"/>
          <p:cNvSpPr txBox="1"/>
          <p:nvPr/>
        </p:nvSpPr>
        <p:spPr>
          <a:xfrm>
            <a:off x="899592" y="824588"/>
            <a:ext cx="7560840" cy="646331"/>
          </a:xfrm>
          <a:prstGeom prst="rect">
            <a:avLst/>
          </a:prstGeom>
          <a:noFill/>
        </p:spPr>
        <p:txBody>
          <a:bodyPr wrap="square" rtlCol="0">
            <a:spAutoFit/>
          </a:bodyPr>
          <a:lstStyle/>
          <a:p>
            <a:pPr algn="ctr"/>
            <a:r>
              <a:rPr lang="es-MX" sz="1200" b="1" dirty="0" smtClean="0"/>
              <a:t>Hablando de un candidato, </a:t>
            </a:r>
            <a:r>
              <a:rPr lang="es-MX" sz="1200" b="1" dirty="0"/>
              <a:t>¿quién cree usted que debe ganar la próxima </a:t>
            </a:r>
            <a:r>
              <a:rPr lang="es-MX" sz="1200" b="1" dirty="0" smtClean="0"/>
              <a:t>elección</a:t>
            </a:r>
          </a:p>
          <a:p>
            <a:pPr algn="ctr"/>
            <a:r>
              <a:rPr lang="es-MX" sz="1200" b="1" dirty="0" smtClean="0"/>
              <a:t>para </a:t>
            </a:r>
            <a:r>
              <a:rPr lang="es-MX" sz="1200" b="1" dirty="0"/>
              <a:t>Gobernador del estado Sinaloa</a:t>
            </a:r>
            <a:r>
              <a:rPr lang="es-MX" sz="1200" b="1" dirty="0" smtClean="0"/>
              <a:t>?</a:t>
            </a:r>
          </a:p>
          <a:p>
            <a:pPr algn="ctr"/>
            <a:r>
              <a:rPr lang="es-MX" sz="1100" dirty="0" smtClean="0"/>
              <a:t>(% de cada grupo de entrevistados)</a:t>
            </a:r>
            <a:endParaRPr lang="es-MX" sz="1100" dirty="0"/>
          </a:p>
        </p:txBody>
      </p:sp>
      <p:graphicFrame>
        <p:nvGraphicFramePr>
          <p:cNvPr id="6" name="5 Tabla"/>
          <p:cNvGraphicFramePr>
            <a:graphicFrameLocks noGrp="1"/>
          </p:cNvGraphicFramePr>
          <p:nvPr>
            <p:extLst>
              <p:ext uri="{D42A27DB-BD31-4B8C-83A1-F6EECF244321}">
                <p14:modId xmlns:p14="http://schemas.microsoft.com/office/powerpoint/2010/main" val="3891652794"/>
              </p:ext>
            </p:extLst>
          </p:nvPr>
        </p:nvGraphicFramePr>
        <p:xfrm>
          <a:off x="395538" y="1628800"/>
          <a:ext cx="8568952" cy="4641212"/>
        </p:xfrm>
        <a:graphic>
          <a:graphicData uri="http://schemas.openxmlformats.org/drawingml/2006/table">
            <a:tbl>
              <a:tblPr>
                <a:tableStyleId>{5C22544A-7EE6-4342-B048-85BDC9FD1C3A}</a:tableStyleId>
              </a:tblPr>
              <a:tblGrid>
                <a:gridCol w="1611254"/>
                <a:gridCol w="585911"/>
                <a:gridCol w="1098584"/>
                <a:gridCol w="878867"/>
                <a:gridCol w="1171823"/>
                <a:gridCol w="1098584"/>
                <a:gridCol w="1098584"/>
                <a:gridCol w="1025345"/>
              </a:tblGrid>
              <a:tr h="354580">
                <a:tc>
                  <a:txBody>
                    <a:bodyPr/>
                    <a:lstStyle/>
                    <a:p>
                      <a:pPr algn="l" fontAlgn="b"/>
                      <a:r>
                        <a:rPr lang="es-MX" sz="1100" b="1" i="0" u="none" strike="noStrike" dirty="0" smtClean="0">
                          <a:solidFill>
                            <a:schemeClr val="tx1"/>
                          </a:solidFill>
                          <a:effectLst/>
                          <a:latin typeface="Arial"/>
                        </a:rPr>
                        <a:t>Partido</a:t>
                      </a:r>
                      <a:endParaRPr lang="es-MX" sz="1100" b="1" i="0" u="none" strike="noStrike" dirty="0">
                        <a:solidFill>
                          <a:schemeClr val="tx1"/>
                        </a:solidFill>
                        <a:effectLst/>
                        <a:latin typeface="Arial"/>
                      </a:endParaRPr>
                    </a:p>
                  </a:txBody>
                  <a:tcPr marL="90000" marR="90000" marT="18000" marB="18000" anchor="ctr">
                    <a:solidFill>
                      <a:srgbClr val="C00000"/>
                    </a:solidFill>
                  </a:tcPr>
                </a:tc>
                <a:tc>
                  <a:txBody>
                    <a:bodyPr/>
                    <a:lstStyle/>
                    <a:p>
                      <a:pPr algn="ctr" fontAlgn="b"/>
                      <a:r>
                        <a:rPr lang="es-MX" sz="1100" b="1" i="0" u="none" strike="noStrike" dirty="0">
                          <a:solidFill>
                            <a:schemeClr val="tx1"/>
                          </a:solidFill>
                          <a:effectLst/>
                          <a:latin typeface="Arial"/>
                        </a:rPr>
                        <a:t>S/D</a:t>
                      </a:r>
                    </a:p>
                  </a:txBody>
                  <a:tcPr marL="90000" marR="90000" marT="18000" marB="18000" anchor="ctr">
                    <a:solidFill>
                      <a:srgbClr val="C00000"/>
                    </a:solidFill>
                  </a:tcPr>
                </a:tc>
                <a:tc>
                  <a:txBody>
                    <a:bodyPr/>
                    <a:lstStyle/>
                    <a:p>
                      <a:pPr algn="ctr" fontAlgn="b"/>
                      <a:r>
                        <a:rPr lang="es-MX" sz="1100" b="1" i="0" u="none" strike="noStrike" dirty="0">
                          <a:solidFill>
                            <a:schemeClr val="tx1"/>
                          </a:solidFill>
                          <a:effectLst/>
                          <a:latin typeface="Arial"/>
                        </a:rPr>
                        <a:t>Empresarios</a:t>
                      </a:r>
                    </a:p>
                  </a:txBody>
                  <a:tcPr marL="90000" marR="90000" marT="18000" marB="18000" anchor="ctr">
                    <a:solidFill>
                      <a:srgbClr val="C00000"/>
                    </a:solidFill>
                  </a:tcPr>
                </a:tc>
                <a:tc>
                  <a:txBody>
                    <a:bodyPr/>
                    <a:lstStyle/>
                    <a:p>
                      <a:pPr algn="ctr" fontAlgn="b"/>
                      <a:r>
                        <a:rPr lang="es-MX" sz="1100" b="1" i="0" u="none" strike="noStrike" dirty="0">
                          <a:solidFill>
                            <a:schemeClr val="tx1"/>
                          </a:solidFill>
                          <a:effectLst/>
                          <a:latin typeface="Arial"/>
                        </a:rPr>
                        <a:t>Directivos</a:t>
                      </a:r>
                    </a:p>
                  </a:txBody>
                  <a:tcPr marL="90000" marR="90000" marT="18000" marB="18000" anchor="ctr">
                    <a:solidFill>
                      <a:srgbClr val="C00000"/>
                    </a:solidFill>
                  </a:tcPr>
                </a:tc>
                <a:tc>
                  <a:txBody>
                    <a:bodyPr/>
                    <a:lstStyle/>
                    <a:p>
                      <a:pPr algn="ctr" fontAlgn="b"/>
                      <a:r>
                        <a:rPr lang="es-MX" sz="1100" b="1" i="0" u="none" strike="noStrike" dirty="0">
                          <a:solidFill>
                            <a:schemeClr val="tx1"/>
                          </a:solidFill>
                          <a:effectLst/>
                          <a:latin typeface="Arial"/>
                        </a:rPr>
                        <a:t>Profesionistas</a:t>
                      </a:r>
                    </a:p>
                  </a:txBody>
                  <a:tcPr marL="90000" marR="90000" marT="18000" marB="18000" anchor="ctr">
                    <a:solidFill>
                      <a:srgbClr val="C00000"/>
                    </a:solidFill>
                  </a:tcPr>
                </a:tc>
                <a:tc>
                  <a:txBody>
                    <a:bodyPr/>
                    <a:lstStyle/>
                    <a:p>
                      <a:pPr algn="ctr" fontAlgn="b"/>
                      <a:r>
                        <a:rPr lang="es-MX" sz="1100" b="1" i="0" u="none" strike="noStrike" dirty="0">
                          <a:solidFill>
                            <a:schemeClr val="tx1"/>
                          </a:solidFill>
                          <a:effectLst/>
                          <a:latin typeface="Arial"/>
                        </a:rPr>
                        <a:t>Instituciones</a:t>
                      </a:r>
                    </a:p>
                  </a:txBody>
                  <a:tcPr marL="90000" marR="90000" marT="18000" marB="18000" anchor="ctr">
                    <a:solidFill>
                      <a:srgbClr val="C00000"/>
                    </a:solidFill>
                  </a:tcPr>
                </a:tc>
                <a:tc>
                  <a:txBody>
                    <a:bodyPr/>
                    <a:lstStyle/>
                    <a:p>
                      <a:pPr algn="ctr" fontAlgn="b"/>
                      <a:r>
                        <a:rPr lang="es-MX" sz="1100" b="1" i="0" u="none" strike="noStrike" dirty="0" smtClean="0">
                          <a:solidFill>
                            <a:schemeClr val="tx1"/>
                          </a:solidFill>
                          <a:effectLst/>
                          <a:latin typeface="Arial"/>
                        </a:rPr>
                        <a:t>Políticos / Funcionarios</a:t>
                      </a:r>
                      <a:endParaRPr lang="es-MX" sz="1100" b="1" i="0" u="none" strike="noStrike" dirty="0">
                        <a:solidFill>
                          <a:schemeClr val="tx1"/>
                        </a:solidFill>
                        <a:effectLst/>
                        <a:latin typeface="Arial"/>
                      </a:endParaRPr>
                    </a:p>
                  </a:txBody>
                  <a:tcPr marL="90000" marR="90000" marT="18000" marB="18000" anchor="ctr">
                    <a:solidFill>
                      <a:srgbClr val="C00000"/>
                    </a:solidFill>
                  </a:tcPr>
                </a:tc>
                <a:tc>
                  <a:txBody>
                    <a:bodyPr/>
                    <a:lstStyle/>
                    <a:p>
                      <a:pPr algn="ctr" fontAlgn="b"/>
                      <a:r>
                        <a:rPr lang="es-MX" sz="1100" b="1" i="0" u="none" strike="noStrike" dirty="0" smtClean="0">
                          <a:solidFill>
                            <a:schemeClr val="tx1"/>
                          </a:solidFill>
                          <a:effectLst/>
                          <a:latin typeface="Arial"/>
                        </a:rPr>
                        <a:t>Académicos</a:t>
                      </a:r>
                      <a:endParaRPr lang="es-MX" sz="1100" b="1" i="0" u="none" strike="noStrike" dirty="0">
                        <a:solidFill>
                          <a:schemeClr val="tx1"/>
                        </a:solidFill>
                        <a:effectLst/>
                        <a:latin typeface="Arial"/>
                      </a:endParaRPr>
                    </a:p>
                  </a:txBody>
                  <a:tcPr marL="90000" marR="90000" marT="18000" marB="18000" anchor="ctr">
                    <a:solidFill>
                      <a:srgbClr val="C00000"/>
                    </a:solidFill>
                  </a:tcPr>
                </a:tc>
              </a:tr>
              <a:tr h="212699">
                <a:tc>
                  <a:txBody>
                    <a:bodyPr/>
                    <a:lstStyle/>
                    <a:p>
                      <a:pPr algn="l" fontAlgn="b"/>
                      <a:r>
                        <a:rPr lang="es-MX" sz="1100" b="0" i="0" u="none" strike="noStrike" dirty="0">
                          <a:solidFill>
                            <a:srgbClr val="000000"/>
                          </a:solidFill>
                          <a:effectLst/>
                          <a:latin typeface="Arial"/>
                        </a:rPr>
                        <a:t>Quirino Ordaz Coppel</a:t>
                      </a:r>
                    </a:p>
                  </a:txBody>
                  <a:tcPr marL="90000" marR="90000" marT="18000" marB="18000" anchor="ctr">
                    <a:noFill/>
                  </a:tcPr>
                </a:tc>
                <a:tc>
                  <a:txBody>
                    <a:bodyPr/>
                    <a:lstStyle/>
                    <a:p>
                      <a:pPr algn="ctr" fontAlgn="b"/>
                      <a:r>
                        <a:rPr lang="es-MX" sz="1100" b="0" i="0" u="none" strike="noStrike" dirty="0">
                          <a:solidFill>
                            <a:srgbClr val="000000"/>
                          </a:solidFill>
                          <a:effectLst/>
                          <a:latin typeface="Arial"/>
                        </a:rPr>
                        <a:t>37%</a:t>
                      </a:r>
                    </a:p>
                  </a:txBody>
                  <a:tcPr marL="90000" marR="90000" marT="18000" marB="18000" anchor="ctr">
                    <a:noFill/>
                  </a:tcPr>
                </a:tc>
                <a:tc>
                  <a:txBody>
                    <a:bodyPr/>
                    <a:lstStyle/>
                    <a:p>
                      <a:pPr algn="ctr" fontAlgn="b"/>
                      <a:r>
                        <a:rPr lang="es-MX" sz="1100" b="0" i="0" u="none" strike="noStrike" dirty="0">
                          <a:solidFill>
                            <a:srgbClr val="000000"/>
                          </a:solidFill>
                          <a:effectLst/>
                          <a:latin typeface="Arial"/>
                        </a:rPr>
                        <a:t>50%</a:t>
                      </a:r>
                    </a:p>
                  </a:txBody>
                  <a:tcPr marL="90000" marR="90000" marT="18000" marB="18000" anchor="ctr">
                    <a:noFill/>
                  </a:tcPr>
                </a:tc>
                <a:tc>
                  <a:txBody>
                    <a:bodyPr/>
                    <a:lstStyle/>
                    <a:p>
                      <a:pPr algn="ctr" fontAlgn="b"/>
                      <a:r>
                        <a:rPr lang="es-MX" sz="1100" b="0" i="0" u="none" strike="noStrike" dirty="0">
                          <a:solidFill>
                            <a:srgbClr val="000000"/>
                          </a:solidFill>
                          <a:effectLst/>
                          <a:latin typeface="Arial"/>
                        </a:rPr>
                        <a:t>31%</a:t>
                      </a:r>
                    </a:p>
                  </a:txBody>
                  <a:tcPr marL="90000" marR="90000" marT="18000" marB="18000" anchor="ctr">
                    <a:noFill/>
                  </a:tcPr>
                </a:tc>
                <a:tc>
                  <a:txBody>
                    <a:bodyPr/>
                    <a:lstStyle/>
                    <a:p>
                      <a:pPr algn="ctr" fontAlgn="b"/>
                      <a:r>
                        <a:rPr lang="es-MX" sz="1100" b="0" i="0" u="none" strike="noStrike" dirty="0">
                          <a:solidFill>
                            <a:srgbClr val="000000"/>
                          </a:solidFill>
                          <a:effectLst/>
                          <a:latin typeface="Arial"/>
                        </a:rPr>
                        <a:t>52%</a:t>
                      </a:r>
                    </a:p>
                  </a:txBody>
                  <a:tcPr marL="90000" marR="90000" marT="18000" marB="18000" anchor="ctr">
                    <a:noFill/>
                  </a:tcPr>
                </a:tc>
                <a:tc>
                  <a:txBody>
                    <a:bodyPr/>
                    <a:lstStyle/>
                    <a:p>
                      <a:pPr algn="ctr" fontAlgn="b"/>
                      <a:r>
                        <a:rPr lang="es-MX" sz="1100" b="0" i="0" u="none" strike="noStrike" dirty="0">
                          <a:solidFill>
                            <a:srgbClr val="000000"/>
                          </a:solidFill>
                          <a:effectLst/>
                          <a:latin typeface="Arial"/>
                        </a:rPr>
                        <a:t>38%</a:t>
                      </a:r>
                    </a:p>
                  </a:txBody>
                  <a:tcPr marL="90000" marR="90000" marT="18000" marB="18000" anchor="ctr">
                    <a:noFill/>
                  </a:tcPr>
                </a:tc>
                <a:tc>
                  <a:txBody>
                    <a:bodyPr/>
                    <a:lstStyle/>
                    <a:p>
                      <a:pPr algn="ctr" fontAlgn="b"/>
                      <a:r>
                        <a:rPr lang="es-MX" sz="1100" b="0" i="0" u="none" strike="noStrike" dirty="0">
                          <a:solidFill>
                            <a:srgbClr val="000000"/>
                          </a:solidFill>
                          <a:effectLst/>
                          <a:latin typeface="Arial"/>
                        </a:rPr>
                        <a:t>70%</a:t>
                      </a:r>
                    </a:p>
                  </a:txBody>
                  <a:tcPr marL="90000" marR="90000" marT="18000" marB="18000" anchor="ctr">
                    <a:noFill/>
                  </a:tcPr>
                </a:tc>
                <a:tc>
                  <a:txBody>
                    <a:bodyPr/>
                    <a:lstStyle/>
                    <a:p>
                      <a:pPr algn="ctr" fontAlgn="b"/>
                      <a:r>
                        <a:rPr lang="es-MX" sz="1100" b="0" i="0" u="none" strike="noStrike" dirty="0">
                          <a:solidFill>
                            <a:srgbClr val="000000"/>
                          </a:solidFill>
                          <a:effectLst/>
                          <a:latin typeface="Arial"/>
                        </a:rPr>
                        <a:t>50%</a:t>
                      </a:r>
                    </a:p>
                  </a:txBody>
                  <a:tcPr marL="90000" marR="90000" marT="18000" marB="18000" anchor="ctr">
                    <a:noFill/>
                  </a:tcPr>
                </a:tc>
              </a:tr>
              <a:tr h="354580">
                <a:tc>
                  <a:txBody>
                    <a:bodyPr/>
                    <a:lstStyle/>
                    <a:p>
                      <a:pPr algn="l" fontAlgn="b"/>
                      <a:r>
                        <a:rPr lang="es-MX" sz="1100" b="0" i="0" u="none" strike="noStrike" dirty="0">
                          <a:solidFill>
                            <a:srgbClr val="000000"/>
                          </a:solidFill>
                          <a:effectLst/>
                          <a:latin typeface="Arial"/>
                        </a:rPr>
                        <a:t>Héctor Melesio Cuén Ojeda</a:t>
                      </a:r>
                    </a:p>
                  </a:txBody>
                  <a:tcPr marL="90000" marR="90000" marT="18000" marB="18000" anchor="ctr">
                    <a:solidFill>
                      <a:srgbClr val="FFFF99"/>
                    </a:solidFill>
                  </a:tcPr>
                </a:tc>
                <a:tc>
                  <a:txBody>
                    <a:bodyPr/>
                    <a:lstStyle/>
                    <a:p>
                      <a:pPr algn="ctr" fontAlgn="b"/>
                      <a:r>
                        <a:rPr lang="es-MX" sz="1100" b="0" i="0" u="none" strike="noStrike" dirty="0">
                          <a:solidFill>
                            <a:srgbClr val="000000"/>
                          </a:solidFill>
                          <a:effectLst/>
                          <a:latin typeface="Arial"/>
                        </a:rPr>
                        <a:t>12%</a:t>
                      </a:r>
                    </a:p>
                  </a:txBody>
                  <a:tcPr marL="90000" marR="90000" marT="18000" marB="18000" anchor="ctr">
                    <a:solidFill>
                      <a:srgbClr val="FFFF99"/>
                    </a:solidFill>
                  </a:tcPr>
                </a:tc>
                <a:tc>
                  <a:txBody>
                    <a:bodyPr/>
                    <a:lstStyle/>
                    <a:p>
                      <a:pPr algn="ctr" fontAlgn="b"/>
                      <a:r>
                        <a:rPr lang="es-MX" sz="1100" b="0" i="0" u="none" strike="noStrike" dirty="0">
                          <a:solidFill>
                            <a:srgbClr val="000000"/>
                          </a:solidFill>
                          <a:effectLst/>
                          <a:latin typeface="Arial"/>
                        </a:rPr>
                        <a:t>9%</a:t>
                      </a:r>
                    </a:p>
                  </a:txBody>
                  <a:tcPr marL="90000" marR="90000" marT="18000" marB="18000" anchor="ctr">
                    <a:solidFill>
                      <a:srgbClr val="FFFF99"/>
                    </a:solidFill>
                  </a:tcPr>
                </a:tc>
                <a:tc>
                  <a:txBody>
                    <a:bodyPr/>
                    <a:lstStyle/>
                    <a:p>
                      <a:pPr algn="ctr" fontAlgn="b"/>
                      <a:r>
                        <a:rPr lang="es-MX" sz="1100" b="0" i="0" u="none" strike="noStrike" dirty="0">
                          <a:solidFill>
                            <a:srgbClr val="000000"/>
                          </a:solidFill>
                          <a:effectLst/>
                          <a:latin typeface="Arial"/>
                        </a:rPr>
                        <a:t>14%</a:t>
                      </a:r>
                    </a:p>
                  </a:txBody>
                  <a:tcPr marL="90000" marR="90000" marT="18000" marB="18000" anchor="ctr">
                    <a:solidFill>
                      <a:srgbClr val="FFFF99"/>
                    </a:solidFill>
                  </a:tcPr>
                </a:tc>
                <a:tc>
                  <a:txBody>
                    <a:bodyPr/>
                    <a:lstStyle/>
                    <a:p>
                      <a:pPr algn="ctr" fontAlgn="b"/>
                      <a:r>
                        <a:rPr lang="es-MX" sz="1100" b="0" i="0" u="none" strike="noStrike" dirty="0">
                          <a:solidFill>
                            <a:srgbClr val="000000"/>
                          </a:solidFill>
                          <a:effectLst/>
                          <a:latin typeface="Arial"/>
                        </a:rPr>
                        <a:t>10%</a:t>
                      </a:r>
                    </a:p>
                  </a:txBody>
                  <a:tcPr marL="90000" marR="90000" marT="18000" marB="18000" anchor="ctr">
                    <a:solidFill>
                      <a:srgbClr val="FFFF99"/>
                    </a:solidFill>
                  </a:tcPr>
                </a:tc>
                <a:tc>
                  <a:txBody>
                    <a:bodyPr/>
                    <a:lstStyle/>
                    <a:p>
                      <a:pPr algn="ctr" fontAlgn="b"/>
                      <a:r>
                        <a:rPr lang="es-MX" sz="1100" b="0" i="0" u="none" strike="noStrike" dirty="0">
                          <a:solidFill>
                            <a:srgbClr val="000000"/>
                          </a:solidFill>
                          <a:effectLst/>
                          <a:latin typeface="Arial"/>
                        </a:rPr>
                        <a:t>0%</a:t>
                      </a:r>
                    </a:p>
                  </a:txBody>
                  <a:tcPr marL="90000" marR="90000" marT="18000" marB="18000" anchor="ctr">
                    <a:solidFill>
                      <a:srgbClr val="FFFF99"/>
                    </a:solidFill>
                  </a:tcPr>
                </a:tc>
                <a:tc>
                  <a:txBody>
                    <a:bodyPr/>
                    <a:lstStyle/>
                    <a:p>
                      <a:pPr algn="ctr" fontAlgn="b"/>
                      <a:r>
                        <a:rPr lang="es-MX" sz="1100" b="0" i="0" u="none" strike="noStrike" dirty="0">
                          <a:solidFill>
                            <a:srgbClr val="000000"/>
                          </a:solidFill>
                          <a:effectLst/>
                          <a:latin typeface="Arial"/>
                        </a:rPr>
                        <a:t>20%</a:t>
                      </a:r>
                    </a:p>
                  </a:txBody>
                  <a:tcPr marL="90000" marR="90000" marT="18000" marB="18000" anchor="ctr">
                    <a:solidFill>
                      <a:srgbClr val="FFFF99"/>
                    </a:solidFill>
                  </a:tcPr>
                </a:tc>
                <a:tc>
                  <a:txBody>
                    <a:bodyPr/>
                    <a:lstStyle/>
                    <a:p>
                      <a:pPr algn="ctr" fontAlgn="b"/>
                      <a:r>
                        <a:rPr lang="es-MX" sz="1100" b="0" i="0" u="none" strike="noStrike" dirty="0">
                          <a:solidFill>
                            <a:srgbClr val="000000"/>
                          </a:solidFill>
                          <a:effectLst/>
                          <a:latin typeface="Arial"/>
                        </a:rPr>
                        <a:t>0%</a:t>
                      </a:r>
                    </a:p>
                  </a:txBody>
                  <a:tcPr marL="90000" marR="90000" marT="18000" marB="18000" anchor="ctr">
                    <a:solidFill>
                      <a:srgbClr val="FFFF99"/>
                    </a:solidFill>
                  </a:tcPr>
                </a:tc>
              </a:tr>
              <a:tr h="194480">
                <a:tc>
                  <a:txBody>
                    <a:bodyPr/>
                    <a:lstStyle/>
                    <a:p>
                      <a:pPr algn="l" fontAlgn="b"/>
                      <a:r>
                        <a:rPr lang="es-MX" sz="1100" b="0" i="0" u="none" strike="noStrike" dirty="0">
                          <a:solidFill>
                            <a:srgbClr val="000000"/>
                          </a:solidFill>
                          <a:effectLst/>
                          <a:latin typeface="Arial"/>
                        </a:rPr>
                        <a:t>Manuel Clouthier</a:t>
                      </a:r>
                    </a:p>
                  </a:txBody>
                  <a:tcPr marL="90000" marR="90000" marT="18000" marB="18000" anchor="ctr">
                    <a:noFill/>
                  </a:tcPr>
                </a:tc>
                <a:tc>
                  <a:txBody>
                    <a:bodyPr/>
                    <a:lstStyle/>
                    <a:p>
                      <a:pPr algn="ctr" fontAlgn="b"/>
                      <a:r>
                        <a:rPr lang="es-MX" sz="1100" b="0" i="0" u="none" strike="noStrike" dirty="0">
                          <a:solidFill>
                            <a:srgbClr val="000000"/>
                          </a:solidFill>
                          <a:effectLst/>
                          <a:latin typeface="Arial"/>
                        </a:rPr>
                        <a:t>7%</a:t>
                      </a:r>
                    </a:p>
                  </a:txBody>
                  <a:tcPr marL="90000" marR="90000" marT="18000" marB="18000" anchor="ctr">
                    <a:noFill/>
                  </a:tcPr>
                </a:tc>
                <a:tc>
                  <a:txBody>
                    <a:bodyPr/>
                    <a:lstStyle/>
                    <a:p>
                      <a:pPr algn="ctr" fontAlgn="b"/>
                      <a:r>
                        <a:rPr lang="es-MX" sz="1100" b="0" i="0" u="none" strike="noStrike" dirty="0">
                          <a:solidFill>
                            <a:srgbClr val="000000"/>
                          </a:solidFill>
                          <a:effectLst/>
                          <a:latin typeface="Arial"/>
                        </a:rPr>
                        <a:t>5%</a:t>
                      </a:r>
                    </a:p>
                  </a:txBody>
                  <a:tcPr marL="90000" marR="90000" marT="18000" marB="18000" anchor="ctr">
                    <a:noFill/>
                  </a:tcPr>
                </a:tc>
                <a:tc>
                  <a:txBody>
                    <a:bodyPr/>
                    <a:lstStyle/>
                    <a:p>
                      <a:pPr algn="ctr" fontAlgn="b"/>
                      <a:r>
                        <a:rPr lang="es-MX" sz="1100" b="0" i="0" u="none" strike="noStrike" dirty="0">
                          <a:solidFill>
                            <a:srgbClr val="000000"/>
                          </a:solidFill>
                          <a:effectLst/>
                          <a:latin typeface="Arial"/>
                        </a:rPr>
                        <a:t>8%</a:t>
                      </a:r>
                    </a:p>
                  </a:txBody>
                  <a:tcPr marL="90000" marR="90000" marT="18000" marB="18000" anchor="ctr">
                    <a:noFill/>
                  </a:tcPr>
                </a:tc>
                <a:tc>
                  <a:txBody>
                    <a:bodyPr/>
                    <a:lstStyle/>
                    <a:p>
                      <a:pPr algn="ctr" fontAlgn="b"/>
                      <a:r>
                        <a:rPr lang="es-MX" sz="1100" b="0" i="0" u="none" strike="noStrike" dirty="0">
                          <a:solidFill>
                            <a:srgbClr val="000000"/>
                          </a:solidFill>
                          <a:effectLst/>
                          <a:latin typeface="Arial"/>
                        </a:rPr>
                        <a:t>10%</a:t>
                      </a:r>
                    </a:p>
                  </a:txBody>
                  <a:tcPr marL="90000" marR="90000" marT="18000" marB="18000" anchor="ctr">
                    <a:noFill/>
                  </a:tcPr>
                </a:tc>
                <a:tc>
                  <a:txBody>
                    <a:bodyPr/>
                    <a:lstStyle/>
                    <a:p>
                      <a:pPr algn="ctr" fontAlgn="b"/>
                      <a:r>
                        <a:rPr lang="es-MX" sz="1100" b="0" i="0" u="none" strike="noStrike" dirty="0">
                          <a:solidFill>
                            <a:srgbClr val="000000"/>
                          </a:solidFill>
                          <a:effectLst/>
                          <a:latin typeface="Arial"/>
                        </a:rPr>
                        <a:t>8%</a:t>
                      </a:r>
                    </a:p>
                  </a:txBody>
                  <a:tcPr marL="90000" marR="90000" marT="18000" marB="18000" anchor="ctr">
                    <a:noFill/>
                  </a:tcPr>
                </a:tc>
                <a:tc>
                  <a:txBody>
                    <a:bodyPr/>
                    <a:lstStyle/>
                    <a:p>
                      <a:pPr algn="ctr" fontAlgn="b"/>
                      <a:r>
                        <a:rPr lang="es-MX" sz="1100" b="0" i="0" u="none" strike="noStrike" dirty="0">
                          <a:solidFill>
                            <a:srgbClr val="000000"/>
                          </a:solidFill>
                          <a:effectLst/>
                          <a:latin typeface="Arial"/>
                        </a:rPr>
                        <a:t>0%</a:t>
                      </a:r>
                    </a:p>
                  </a:txBody>
                  <a:tcPr marL="90000" marR="90000" marT="18000" marB="18000" anchor="ctr">
                    <a:noFill/>
                  </a:tcPr>
                </a:tc>
                <a:tc>
                  <a:txBody>
                    <a:bodyPr/>
                    <a:lstStyle/>
                    <a:p>
                      <a:pPr algn="ctr" fontAlgn="b"/>
                      <a:r>
                        <a:rPr lang="es-MX" sz="1100" b="0" i="0" u="none" strike="noStrike" dirty="0">
                          <a:solidFill>
                            <a:srgbClr val="000000"/>
                          </a:solidFill>
                          <a:effectLst/>
                          <a:latin typeface="Arial"/>
                        </a:rPr>
                        <a:t>17%</a:t>
                      </a:r>
                    </a:p>
                  </a:txBody>
                  <a:tcPr marL="90000" marR="90000" marT="18000" marB="18000" anchor="ctr">
                    <a:noFill/>
                  </a:tcPr>
                </a:tc>
              </a:tr>
              <a:tr h="354580">
                <a:tc>
                  <a:txBody>
                    <a:bodyPr/>
                    <a:lstStyle/>
                    <a:p>
                      <a:pPr algn="l" fontAlgn="b"/>
                      <a:r>
                        <a:rPr lang="es-MX" sz="1100" b="0" i="0" u="none" strike="noStrike" dirty="0" smtClean="0">
                          <a:solidFill>
                            <a:srgbClr val="000000"/>
                          </a:solidFill>
                          <a:effectLst/>
                          <a:latin typeface="Arial"/>
                        </a:rPr>
                        <a:t>Candidato</a:t>
                      </a:r>
                      <a:r>
                        <a:rPr lang="es-MX" sz="1100" b="0" i="0" u="none" strike="noStrike" baseline="0" dirty="0" smtClean="0">
                          <a:solidFill>
                            <a:srgbClr val="000000"/>
                          </a:solidFill>
                          <a:effectLst/>
                          <a:latin typeface="Arial"/>
                        </a:rPr>
                        <a:t> i</a:t>
                      </a:r>
                      <a:r>
                        <a:rPr lang="es-MX" sz="1100" b="0" i="0" u="none" strike="noStrike" dirty="0" smtClean="0">
                          <a:solidFill>
                            <a:srgbClr val="000000"/>
                          </a:solidFill>
                          <a:effectLst/>
                          <a:latin typeface="Arial"/>
                        </a:rPr>
                        <a:t>ndependiente</a:t>
                      </a:r>
                      <a:endParaRPr lang="es-MX" sz="1100" b="0" i="0" u="none" strike="noStrike" dirty="0">
                        <a:solidFill>
                          <a:srgbClr val="000000"/>
                        </a:solidFill>
                        <a:effectLst/>
                        <a:latin typeface="Arial"/>
                      </a:endParaRPr>
                    </a:p>
                  </a:txBody>
                  <a:tcPr marL="90000" marR="90000" marT="18000" marB="18000" anchor="ctr">
                    <a:solidFill>
                      <a:srgbClr val="FFFF99"/>
                    </a:solidFill>
                  </a:tcPr>
                </a:tc>
                <a:tc>
                  <a:txBody>
                    <a:bodyPr/>
                    <a:lstStyle/>
                    <a:p>
                      <a:pPr algn="ctr" fontAlgn="b"/>
                      <a:r>
                        <a:rPr lang="es-MX" sz="1100" b="0" i="0" u="none" strike="noStrike" dirty="0">
                          <a:solidFill>
                            <a:srgbClr val="000000"/>
                          </a:solidFill>
                          <a:effectLst/>
                          <a:latin typeface="Arial"/>
                        </a:rPr>
                        <a:t>4%</a:t>
                      </a:r>
                    </a:p>
                  </a:txBody>
                  <a:tcPr marL="90000" marR="90000" marT="18000" marB="18000" anchor="ctr">
                    <a:solidFill>
                      <a:srgbClr val="FFFF99"/>
                    </a:solidFill>
                  </a:tcPr>
                </a:tc>
                <a:tc>
                  <a:txBody>
                    <a:bodyPr/>
                    <a:lstStyle/>
                    <a:p>
                      <a:pPr algn="ctr" fontAlgn="b"/>
                      <a:r>
                        <a:rPr lang="es-MX" sz="1100" b="0" i="0" u="none" strike="noStrike" dirty="0">
                          <a:solidFill>
                            <a:srgbClr val="000000"/>
                          </a:solidFill>
                          <a:effectLst/>
                          <a:latin typeface="Arial"/>
                        </a:rPr>
                        <a:t>3%</a:t>
                      </a:r>
                    </a:p>
                  </a:txBody>
                  <a:tcPr marL="90000" marR="90000" marT="18000" marB="18000" anchor="ctr">
                    <a:solidFill>
                      <a:srgbClr val="FFFF99"/>
                    </a:solidFill>
                  </a:tcPr>
                </a:tc>
                <a:tc>
                  <a:txBody>
                    <a:bodyPr/>
                    <a:lstStyle/>
                    <a:p>
                      <a:pPr algn="ctr" fontAlgn="b"/>
                      <a:r>
                        <a:rPr lang="es-MX" sz="1100" b="0" i="0" u="none" strike="noStrike" dirty="0">
                          <a:solidFill>
                            <a:srgbClr val="000000"/>
                          </a:solidFill>
                          <a:effectLst/>
                          <a:latin typeface="Arial"/>
                        </a:rPr>
                        <a:t>9%</a:t>
                      </a:r>
                    </a:p>
                  </a:txBody>
                  <a:tcPr marL="90000" marR="90000" marT="18000" marB="18000" anchor="ctr">
                    <a:solidFill>
                      <a:srgbClr val="FFFF99"/>
                    </a:solidFill>
                  </a:tcPr>
                </a:tc>
                <a:tc>
                  <a:txBody>
                    <a:bodyPr/>
                    <a:lstStyle/>
                    <a:p>
                      <a:pPr algn="ctr" fontAlgn="b"/>
                      <a:r>
                        <a:rPr lang="es-MX" sz="1100" b="0" i="0" u="none" strike="noStrike" dirty="0">
                          <a:solidFill>
                            <a:srgbClr val="000000"/>
                          </a:solidFill>
                          <a:effectLst/>
                          <a:latin typeface="Arial"/>
                        </a:rPr>
                        <a:t>0%</a:t>
                      </a:r>
                    </a:p>
                  </a:txBody>
                  <a:tcPr marL="90000" marR="90000" marT="18000" marB="18000" anchor="ctr">
                    <a:solidFill>
                      <a:srgbClr val="FFFF99"/>
                    </a:solidFill>
                  </a:tcPr>
                </a:tc>
                <a:tc>
                  <a:txBody>
                    <a:bodyPr/>
                    <a:lstStyle/>
                    <a:p>
                      <a:pPr algn="ctr" fontAlgn="b"/>
                      <a:r>
                        <a:rPr lang="es-MX" sz="1100" b="0" i="0" u="none" strike="noStrike" dirty="0">
                          <a:solidFill>
                            <a:srgbClr val="000000"/>
                          </a:solidFill>
                          <a:effectLst/>
                          <a:latin typeface="Arial"/>
                        </a:rPr>
                        <a:t>8%</a:t>
                      </a:r>
                    </a:p>
                  </a:txBody>
                  <a:tcPr marL="90000" marR="90000" marT="18000" marB="18000" anchor="ctr">
                    <a:solidFill>
                      <a:srgbClr val="FFFF99"/>
                    </a:solidFill>
                  </a:tcPr>
                </a:tc>
                <a:tc>
                  <a:txBody>
                    <a:bodyPr/>
                    <a:lstStyle/>
                    <a:p>
                      <a:pPr algn="ctr" fontAlgn="b"/>
                      <a:r>
                        <a:rPr lang="es-MX" sz="1100" b="0" i="0" u="none" strike="noStrike" dirty="0">
                          <a:solidFill>
                            <a:srgbClr val="000000"/>
                          </a:solidFill>
                          <a:effectLst/>
                          <a:latin typeface="Arial"/>
                        </a:rPr>
                        <a:t>0%</a:t>
                      </a:r>
                    </a:p>
                  </a:txBody>
                  <a:tcPr marL="90000" marR="90000" marT="18000" marB="18000" anchor="ctr">
                    <a:solidFill>
                      <a:srgbClr val="FFFF99"/>
                    </a:solidFill>
                  </a:tcPr>
                </a:tc>
                <a:tc>
                  <a:txBody>
                    <a:bodyPr/>
                    <a:lstStyle/>
                    <a:p>
                      <a:pPr algn="ctr" fontAlgn="b"/>
                      <a:r>
                        <a:rPr lang="es-MX" sz="1100" b="0" i="0" u="none" strike="noStrike" dirty="0">
                          <a:solidFill>
                            <a:srgbClr val="000000"/>
                          </a:solidFill>
                          <a:effectLst/>
                          <a:latin typeface="Arial"/>
                        </a:rPr>
                        <a:t>0%</a:t>
                      </a:r>
                    </a:p>
                  </a:txBody>
                  <a:tcPr marL="90000" marR="90000" marT="18000" marB="18000" anchor="ctr">
                    <a:solidFill>
                      <a:srgbClr val="FFFF99"/>
                    </a:solidFill>
                  </a:tcPr>
                </a:tc>
              </a:tr>
              <a:tr h="287014">
                <a:tc>
                  <a:txBody>
                    <a:bodyPr/>
                    <a:lstStyle/>
                    <a:p>
                      <a:pPr algn="l" fontAlgn="b"/>
                      <a:r>
                        <a:rPr lang="es-MX" sz="1100" b="0" i="0" u="none" strike="noStrike" dirty="0">
                          <a:solidFill>
                            <a:srgbClr val="000000"/>
                          </a:solidFill>
                          <a:effectLst/>
                          <a:latin typeface="Arial"/>
                        </a:rPr>
                        <a:t>Francisco Frías Castro</a:t>
                      </a:r>
                    </a:p>
                  </a:txBody>
                  <a:tcPr marL="90000" marR="90000" marT="18000" marB="18000" anchor="ctr">
                    <a:noFill/>
                  </a:tcPr>
                </a:tc>
                <a:tc>
                  <a:txBody>
                    <a:bodyPr/>
                    <a:lstStyle/>
                    <a:p>
                      <a:pPr algn="ctr" fontAlgn="b"/>
                      <a:r>
                        <a:rPr lang="es-MX" sz="1100" b="0" i="0" u="none" strike="noStrike" dirty="0">
                          <a:solidFill>
                            <a:srgbClr val="000000"/>
                          </a:solidFill>
                          <a:effectLst/>
                          <a:latin typeface="Arial"/>
                        </a:rPr>
                        <a:t>8%</a:t>
                      </a:r>
                    </a:p>
                  </a:txBody>
                  <a:tcPr marL="90000" marR="90000" marT="18000" marB="18000" anchor="ctr">
                    <a:noFill/>
                  </a:tcPr>
                </a:tc>
                <a:tc>
                  <a:txBody>
                    <a:bodyPr/>
                    <a:lstStyle/>
                    <a:p>
                      <a:pPr algn="ctr" fontAlgn="b"/>
                      <a:r>
                        <a:rPr lang="es-MX" sz="1100" b="0" i="0" u="none" strike="noStrike" dirty="0">
                          <a:solidFill>
                            <a:srgbClr val="000000"/>
                          </a:solidFill>
                          <a:effectLst/>
                          <a:latin typeface="Arial"/>
                        </a:rPr>
                        <a:t>4%</a:t>
                      </a:r>
                    </a:p>
                  </a:txBody>
                  <a:tcPr marL="90000" marR="90000" marT="18000" marB="18000" anchor="ctr">
                    <a:noFill/>
                  </a:tcPr>
                </a:tc>
                <a:tc>
                  <a:txBody>
                    <a:bodyPr/>
                    <a:lstStyle/>
                    <a:p>
                      <a:pPr algn="ctr" fontAlgn="b"/>
                      <a:r>
                        <a:rPr lang="es-MX" sz="1100" b="0" i="0" u="none" strike="noStrike" dirty="0">
                          <a:solidFill>
                            <a:srgbClr val="000000"/>
                          </a:solidFill>
                          <a:effectLst/>
                          <a:latin typeface="Arial"/>
                        </a:rPr>
                        <a:t>3%</a:t>
                      </a:r>
                    </a:p>
                  </a:txBody>
                  <a:tcPr marL="90000" marR="90000" marT="18000" marB="18000" anchor="ctr">
                    <a:noFill/>
                  </a:tcPr>
                </a:tc>
                <a:tc>
                  <a:txBody>
                    <a:bodyPr/>
                    <a:lstStyle/>
                    <a:p>
                      <a:pPr algn="ctr" fontAlgn="b"/>
                      <a:r>
                        <a:rPr lang="es-MX" sz="1100" b="0" i="0" u="none" strike="noStrike" dirty="0">
                          <a:solidFill>
                            <a:srgbClr val="000000"/>
                          </a:solidFill>
                          <a:effectLst/>
                          <a:latin typeface="Arial"/>
                        </a:rPr>
                        <a:t>0%</a:t>
                      </a:r>
                    </a:p>
                  </a:txBody>
                  <a:tcPr marL="90000" marR="90000" marT="18000" marB="18000" anchor="ctr">
                    <a:noFill/>
                  </a:tcPr>
                </a:tc>
                <a:tc>
                  <a:txBody>
                    <a:bodyPr/>
                    <a:lstStyle/>
                    <a:p>
                      <a:pPr algn="ctr" fontAlgn="b"/>
                      <a:r>
                        <a:rPr lang="es-MX" sz="1100" b="0" i="0" u="none" strike="noStrike" dirty="0">
                          <a:solidFill>
                            <a:srgbClr val="000000"/>
                          </a:solidFill>
                          <a:effectLst/>
                          <a:latin typeface="Arial"/>
                        </a:rPr>
                        <a:t>0%</a:t>
                      </a:r>
                    </a:p>
                  </a:txBody>
                  <a:tcPr marL="90000" marR="90000" marT="18000" marB="18000" anchor="ctr">
                    <a:noFill/>
                  </a:tcPr>
                </a:tc>
                <a:tc>
                  <a:txBody>
                    <a:bodyPr/>
                    <a:lstStyle/>
                    <a:p>
                      <a:pPr algn="ctr" fontAlgn="b"/>
                      <a:r>
                        <a:rPr lang="es-MX" sz="1100" b="0" i="0" u="none" strike="noStrike" dirty="0">
                          <a:solidFill>
                            <a:srgbClr val="000000"/>
                          </a:solidFill>
                          <a:effectLst/>
                          <a:latin typeface="Arial"/>
                        </a:rPr>
                        <a:t>10%</a:t>
                      </a:r>
                    </a:p>
                  </a:txBody>
                  <a:tcPr marL="90000" marR="90000" marT="18000" marB="18000" anchor="ctr">
                    <a:noFill/>
                  </a:tcPr>
                </a:tc>
                <a:tc>
                  <a:txBody>
                    <a:bodyPr/>
                    <a:lstStyle/>
                    <a:p>
                      <a:pPr algn="ctr" fontAlgn="b"/>
                      <a:r>
                        <a:rPr lang="es-MX" sz="1100" b="0" i="0" u="none" strike="noStrike" dirty="0">
                          <a:solidFill>
                            <a:srgbClr val="000000"/>
                          </a:solidFill>
                          <a:effectLst/>
                          <a:latin typeface="Arial"/>
                        </a:rPr>
                        <a:t>0%</a:t>
                      </a:r>
                    </a:p>
                  </a:txBody>
                  <a:tcPr marL="90000" marR="90000" marT="18000" marB="18000" anchor="ctr">
                    <a:noFill/>
                  </a:tcPr>
                </a:tc>
              </a:tr>
              <a:tr h="354580">
                <a:tc>
                  <a:txBody>
                    <a:bodyPr/>
                    <a:lstStyle/>
                    <a:p>
                      <a:pPr algn="l" fontAlgn="b"/>
                      <a:r>
                        <a:rPr lang="es-MX" sz="1100" b="0" i="0" u="none" strike="noStrike" dirty="0">
                          <a:solidFill>
                            <a:srgbClr val="000000"/>
                          </a:solidFill>
                          <a:effectLst/>
                          <a:latin typeface="Arial"/>
                        </a:rPr>
                        <a:t>Jesús Vizcarra Calderón</a:t>
                      </a:r>
                    </a:p>
                  </a:txBody>
                  <a:tcPr marL="90000" marR="90000" marT="18000" marB="18000" anchor="ctr">
                    <a:solidFill>
                      <a:srgbClr val="FFFF99"/>
                    </a:solidFill>
                  </a:tcPr>
                </a:tc>
                <a:tc>
                  <a:txBody>
                    <a:bodyPr/>
                    <a:lstStyle/>
                    <a:p>
                      <a:pPr algn="ctr" fontAlgn="b"/>
                      <a:r>
                        <a:rPr lang="es-MX" sz="1100" b="0" i="0" u="none" strike="noStrike" dirty="0">
                          <a:solidFill>
                            <a:srgbClr val="000000"/>
                          </a:solidFill>
                          <a:effectLst/>
                          <a:latin typeface="Arial"/>
                        </a:rPr>
                        <a:t>3%</a:t>
                      </a:r>
                    </a:p>
                  </a:txBody>
                  <a:tcPr marL="90000" marR="90000" marT="18000" marB="18000" anchor="ctr">
                    <a:solidFill>
                      <a:srgbClr val="FFFF99"/>
                    </a:solidFill>
                  </a:tcPr>
                </a:tc>
                <a:tc>
                  <a:txBody>
                    <a:bodyPr/>
                    <a:lstStyle/>
                    <a:p>
                      <a:pPr algn="ctr" fontAlgn="b"/>
                      <a:r>
                        <a:rPr lang="es-MX" sz="1100" b="0" i="0" u="none" strike="noStrike" dirty="0">
                          <a:solidFill>
                            <a:srgbClr val="000000"/>
                          </a:solidFill>
                          <a:effectLst/>
                          <a:latin typeface="Arial"/>
                        </a:rPr>
                        <a:t>3%</a:t>
                      </a:r>
                    </a:p>
                  </a:txBody>
                  <a:tcPr marL="90000" marR="90000" marT="18000" marB="18000" anchor="ctr">
                    <a:solidFill>
                      <a:srgbClr val="FFFF99"/>
                    </a:solidFill>
                  </a:tcPr>
                </a:tc>
                <a:tc>
                  <a:txBody>
                    <a:bodyPr/>
                    <a:lstStyle/>
                    <a:p>
                      <a:pPr algn="ctr" fontAlgn="b"/>
                      <a:r>
                        <a:rPr lang="es-MX" sz="1100" b="0" i="0" u="none" strike="noStrike" dirty="0">
                          <a:solidFill>
                            <a:srgbClr val="000000"/>
                          </a:solidFill>
                          <a:effectLst/>
                          <a:latin typeface="Arial"/>
                        </a:rPr>
                        <a:t>8%</a:t>
                      </a:r>
                    </a:p>
                  </a:txBody>
                  <a:tcPr marL="90000" marR="90000" marT="18000" marB="18000" anchor="ctr">
                    <a:solidFill>
                      <a:srgbClr val="FFFF99"/>
                    </a:solidFill>
                  </a:tcPr>
                </a:tc>
                <a:tc>
                  <a:txBody>
                    <a:bodyPr/>
                    <a:lstStyle/>
                    <a:p>
                      <a:pPr algn="ctr" fontAlgn="b"/>
                      <a:r>
                        <a:rPr lang="es-MX" sz="1100" b="0" i="0" u="none" strike="noStrike" dirty="0">
                          <a:solidFill>
                            <a:srgbClr val="000000"/>
                          </a:solidFill>
                          <a:effectLst/>
                          <a:latin typeface="Arial"/>
                        </a:rPr>
                        <a:t>0%</a:t>
                      </a:r>
                    </a:p>
                  </a:txBody>
                  <a:tcPr marL="90000" marR="90000" marT="18000" marB="18000" anchor="ctr">
                    <a:solidFill>
                      <a:srgbClr val="FFFF99"/>
                    </a:solidFill>
                  </a:tcPr>
                </a:tc>
                <a:tc>
                  <a:txBody>
                    <a:bodyPr/>
                    <a:lstStyle/>
                    <a:p>
                      <a:pPr algn="ctr" fontAlgn="b"/>
                      <a:r>
                        <a:rPr lang="es-MX" sz="1100" b="0" i="0" u="none" strike="noStrike" dirty="0">
                          <a:solidFill>
                            <a:srgbClr val="000000"/>
                          </a:solidFill>
                          <a:effectLst/>
                          <a:latin typeface="Arial"/>
                        </a:rPr>
                        <a:t>8%</a:t>
                      </a:r>
                    </a:p>
                  </a:txBody>
                  <a:tcPr marL="90000" marR="90000" marT="18000" marB="18000" anchor="ctr">
                    <a:solidFill>
                      <a:srgbClr val="FFFF99"/>
                    </a:solidFill>
                  </a:tcPr>
                </a:tc>
                <a:tc>
                  <a:txBody>
                    <a:bodyPr/>
                    <a:lstStyle/>
                    <a:p>
                      <a:pPr algn="ctr" fontAlgn="b"/>
                      <a:r>
                        <a:rPr lang="es-MX" sz="1100" b="0" i="0" u="none" strike="noStrike" dirty="0">
                          <a:solidFill>
                            <a:srgbClr val="000000"/>
                          </a:solidFill>
                          <a:effectLst/>
                          <a:latin typeface="Arial"/>
                        </a:rPr>
                        <a:t>0%</a:t>
                      </a:r>
                    </a:p>
                  </a:txBody>
                  <a:tcPr marL="90000" marR="90000" marT="18000" marB="18000" anchor="ctr">
                    <a:solidFill>
                      <a:srgbClr val="FFFF99"/>
                    </a:solidFill>
                  </a:tcPr>
                </a:tc>
                <a:tc>
                  <a:txBody>
                    <a:bodyPr/>
                    <a:lstStyle/>
                    <a:p>
                      <a:pPr algn="ctr" fontAlgn="b"/>
                      <a:r>
                        <a:rPr lang="es-MX" sz="1100" b="0" i="0" u="none" strike="noStrike" dirty="0">
                          <a:solidFill>
                            <a:srgbClr val="000000"/>
                          </a:solidFill>
                          <a:effectLst/>
                          <a:latin typeface="Arial"/>
                        </a:rPr>
                        <a:t>0%</a:t>
                      </a:r>
                    </a:p>
                  </a:txBody>
                  <a:tcPr marL="90000" marR="90000" marT="18000" marB="18000" anchor="ctr">
                    <a:solidFill>
                      <a:srgbClr val="FFFF99"/>
                    </a:solidFill>
                  </a:tcPr>
                </a:tc>
              </a:tr>
              <a:tr h="212699">
                <a:tc>
                  <a:txBody>
                    <a:bodyPr/>
                    <a:lstStyle/>
                    <a:p>
                      <a:pPr algn="l" fontAlgn="b"/>
                      <a:r>
                        <a:rPr lang="es-MX" sz="1100" b="0" i="0" u="none" strike="noStrike" dirty="0">
                          <a:solidFill>
                            <a:srgbClr val="000000"/>
                          </a:solidFill>
                          <a:effectLst/>
                          <a:latin typeface="Arial"/>
                        </a:rPr>
                        <a:t>Heriberto Félix Guerra</a:t>
                      </a:r>
                    </a:p>
                  </a:txBody>
                  <a:tcPr marL="90000" marR="90000" marT="18000" marB="18000" anchor="ctr">
                    <a:noFill/>
                  </a:tcPr>
                </a:tc>
                <a:tc>
                  <a:txBody>
                    <a:bodyPr/>
                    <a:lstStyle/>
                    <a:p>
                      <a:pPr algn="ctr" fontAlgn="b"/>
                      <a:r>
                        <a:rPr lang="es-MX" sz="1100" b="0" i="0" u="none" strike="noStrike" dirty="0">
                          <a:solidFill>
                            <a:srgbClr val="000000"/>
                          </a:solidFill>
                          <a:effectLst/>
                          <a:latin typeface="Arial"/>
                        </a:rPr>
                        <a:t>3%</a:t>
                      </a:r>
                    </a:p>
                  </a:txBody>
                  <a:tcPr marL="90000" marR="90000" marT="18000" marB="18000" anchor="ctr">
                    <a:noFill/>
                  </a:tcPr>
                </a:tc>
                <a:tc>
                  <a:txBody>
                    <a:bodyPr/>
                    <a:lstStyle/>
                    <a:p>
                      <a:pPr algn="ctr" fontAlgn="b"/>
                      <a:r>
                        <a:rPr lang="es-MX" sz="1100" b="0" i="0" u="none" strike="noStrike" dirty="0">
                          <a:solidFill>
                            <a:srgbClr val="000000"/>
                          </a:solidFill>
                          <a:effectLst/>
                          <a:latin typeface="Arial"/>
                        </a:rPr>
                        <a:t>1%</a:t>
                      </a:r>
                    </a:p>
                  </a:txBody>
                  <a:tcPr marL="90000" marR="90000" marT="18000" marB="18000" anchor="ctr">
                    <a:noFill/>
                  </a:tcPr>
                </a:tc>
                <a:tc>
                  <a:txBody>
                    <a:bodyPr/>
                    <a:lstStyle/>
                    <a:p>
                      <a:pPr algn="ctr" fontAlgn="b"/>
                      <a:r>
                        <a:rPr lang="es-MX" sz="1100" b="0" i="0" u="none" strike="noStrike" dirty="0">
                          <a:solidFill>
                            <a:srgbClr val="000000"/>
                          </a:solidFill>
                          <a:effectLst/>
                          <a:latin typeface="Arial"/>
                        </a:rPr>
                        <a:t>4%</a:t>
                      </a:r>
                    </a:p>
                  </a:txBody>
                  <a:tcPr marL="90000" marR="90000" marT="18000" marB="18000" anchor="ctr">
                    <a:noFill/>
                  </a:tcPr>
                </a:tc>
                <a:tc>
                  <a:txBody>
                    <a:bodyPr/>
                    <a:lstStyle/>
                    <a:p>
                      <a:pPr algn="ctr" fontAlgn="b"/>
                      <a:r>
                        <a:rPr lang="es-MX" sz="1100" b="0" i="0" u="none" strike="noStrike" dirty="0">
                          <a:solidFill>
                            <a:srgbClr val="000000"/>
                          </a:solidFill>
                          <a:effectLst/>
                          <a:latin typeface="Arial"/>
                        </a:rPr>
                        <a:t>5%</a:t>
                      </a:r>
                    </a:p>
                  </a:txBody>
                  <a:tcPr marL="90000" marR="90000" marT="18000" marB="18000" anchor="ctr">
                    <a:noFill/>
                  </a:tcPr>
                </a:tc>
                <a:tc>
                  <a:txBody>
                    <a:bodyPr/>
                    <a:lstStyle/>
                    <a:p>
                      <a:pPr algn="ctr" fontAlgn="b"/>
                      <a:r>
                        <a:rPr lang="es-MX" sz="1100" b="0" i="0" u="none" strike="noStrike" dirty="0">
                          <a:solidFill>
                            <a:srgbClr val="000000"/>
                          </a:solidFill>
                          <a:effectLst/>
                          <a:latin typeface="Arial"/>
                        </a:rPr>
                        <a:t>0%</a:t>
                      </a:r>
                    </a:p>
                  </a:txBody>
                  <a:tcPr marL="90000" marR="90000" marT="18000" marB="18000" anchor="ctr">
                    <a:noFill/>
                  </a:tcPr>
                </a:tc>
                <a:tc>
                  <a:txBody>
                    <a:bodyPr/>
                    <a:lstStyle/>
                    <a:p>
                      <a:pPr algn="ctr" fontAlgn="b"/>
                      <a:r>
                        <a:rPr lang="es-MX" sz="1100" b="0" i="0" u="none" strike="noStrike" dirty="0">
                          <a:solidFill>
                            <a:srgbClr val="000000"/>
                          </a:solidFill>
                          <a:effectLst/>
                          <a:latin typeface="Arial"/>
                        </a:rPr>
                        <a:t>0%</a:t>
                      </a:r>
                    </a:p>
                  </a:txBody>
                  <a:tcPr marL="90000" marR="90000" marT="18000" marB="18000" anchor="ctr">
                    <a:noFill/>
                  </a:tcPr>
                </a:tc>
                <a:tc>
                  <a:txBody>
                    <a:bodyPr/>
                    <a:lstStyle/>
                    <a:p>
                      <a:pPr algn="ctr" fontAlgn="b"/>
                      <a:r>
                        <a:rPr lang="es-MX" sz="1100" b="0" i="0" u="none" strike="noStrike" dirty="0">
                          <a:solidFill>
                            <a:srgbClr val="000000"/>
                          </a:solidFill>
                          <a:effectLst/>
                          <a:latin typeface="Arial"/>
                        </a:rPr>
                        <a:t>0%</a:t>
                      </a:r>
                    </a:p>
                  </a:txBody>
                  <a:tcPr marL="90000" marR="90000" marT="18000" marB="18000" anchor="ctr">
                    <a:noFill/>
                  </a:tcPr>
                </a:tc>
              </a:tr>
              <a:tr h="194480">
                <a:tc>
                  <a:txBody>
                    <a:bodyPr/>
                    <a:lstStyle/>
                    <a:p>
                      <a:pPr algn="l" fontAlgn="b"/>
                      <a:r>
                        <a:rPr lang="es-MX" sz="1100" b="0" i="0" u="none" strike="noStrike" dirty="0">
                          <a:solidFill>
                            <a:srgbClr val="000000"/>
                          </a:solidFill>
                          <a:effectLst/>
                          <a:latin typeface="Arial"/>
                        </a:rPr>
                        <a:t>Aarón Irízar</a:t>
                      </a:r>
                    </a:p>
                  </a:txBody>
                  <a:tcPr marL="90000" marR="90000" marT="18000" marB="18000" anchor="ctr">
                    <a:solidFill>
                      <a:srgbClr val="FFFF99"/>
                    </a:solidFill>
                  </a:tcPr>
                </a:tc>
                <a:tc>
                  <a:txBody>
                    <a:bodyPr/>
                    <a:lstStyle/>
                    <a:p>
                      <a:pPr algn="ctr" fontAlgn="b"/>
                      <a:r>
                        <a:rPr lang="es-MX" sz="1100" b="0" i="0" u="none" strike="noStrike" dirty="0">
                          <a:solidFill>
                            <a:srgbClr val="000000"/>
                          </a:solidFill>
                          <a:effectLst/>
                          <a:latin typeface="Arial"/>
                        </a:rPr>
                        <a:t>0%</a:t>
                      </a:r>
                    </a:p>
                  </a:txBody>
                  <a:tcPr marL="90000" marR="90000" marT="18000" marB="18000" anchor="ctr">
                    <a:solidFill>
                      <a:srgbClr val="FFFF99"/>
                    </a:solidFill>
                  </a:tcPr>
                </a:tc>
                <a:tc>
                  <a:txBody>
                    <a:bodyPr/>
                    <a:lstStyle/>
                    <a:p>
                      <a:pPr algn="ctr" fontAlgn="b"/>
                      <a:r>
                        <a:rPr lang="es-MX" sz="1100" b="0" i="0" u="none" strike="noStrike" dirty="0">
                          <a:solidFill>
                            <a:srgbClr val="000000"/>
                          </a:solidFill>
                          <a:effectLst/>
                          <a:latin typeface="Arial"/>
                        </a:rPr>
                        <a:t>0%</a:t>
                      </a:r>
                    </a:p>
                  </a:txBody>
                  <a:tcPr marL="90000" marR="90000" marT="18000" marB="18000" anchor="ctr">
                    <a:solidFill>
                      <a:srgbClr val="FFFF99"/>
                    </a:solidFill>
                  </a:tcPr>
                </a:tc>
                <a:tc>
                  <a:txBody>
                    <a:bodyPr/>
                    <a:lstStyle/>
                    <a:p>
                      <a:pPr algn="ctr" fontAlgn="b"/>
                      <a:r>
                        <a:rPr lang="es-MX" sz="1100" b="0" i="0" u="none" strike="noStrike" dirty="0">
                          <a:solidFill>
                            <a:srgbClr val="000000"/>
                          </a:solidFill>
                          <a:effectLst/>
                          <a:latin typeface="Arial"/>
                        </a:rPr>
                        <a:t>0%</a:t>
                      </a:r>
                    </a:p>
                  </a:txBody>
                  <a:tcPr marL="90000" marR="90000" marT="18000" marB="18000" anchor="ctr">
                    <a:solidFill>
                      <a:srgbClr val="FFFF99"/>
                    </a:solidFill>
                  </a:tcPr>
                </a:tc>
                <a:tc>
                  <a:txBody>
                    <a:bodyPr/>
                    <a:lstStyle/>
                    <a:p>
                      <a:pPr algn="ctr" fontAlgn="b"/>
                      <a:r>
                        <a:rPr lang="es-MX" sz="1100" b="0" i="0" u="none" strike="noStrike" dirty="0">
                          <a:solidFill>
                            <a:srgbClr val="000000"/>
                          </a:solidFill>
                          <a:effectLst/>
                          <a:latin typeface="Arial"/>
                        </a:rPr>
                        <a:t>0%</a:t>
                      </a:r>
                    </a:p>
                  </a:txBody>
                  <a:tcPr marL="90000" marR="90000" marT="18000" marB="18000" anchor="ctr">
                    <a:solidFill>
                      <a:srgbClr val="FFFF99"/>
                    </a:solidFill>
                  </a:tcPr>
                </a:tc>
                <a:tc>
                  <a:txBody>
                    <a:bodyPr/>
                    <a:lstStyle/>
                    <a:p>
                      <a:pPr algn="ctr" fontAlgn="b"/>
                      <a:r>
                        <a:rPr lang="es-MX" sz="1100" b="0" i="0" u="none" strike="noStrike" dirty="0">
                          <a:solidFill>
                            <a:srgbClr val="000000"/>
                          </a:solidFill>
                          <a:effectLst/>
                          <a:latin typeface="Arial"/>
                        </a:rPr>
                        <a:t>8%</a:t>
                      </a:r>
                    </a:p>
                  </a:txBody>
                  <a:tcPr marL="90000" marR="90000" marT="18000" marB="18000" anchor="ctr">
                    <a:solidFill>
                      <a:srgbClr val="FFFF99"/>
                    </a:solidFill>
                  </a:tcPr>
                </a:tc>
                <a:tc>
                  <a:txBody>
                    <a:bodyPr/>
                    <a:lstStyle/>
                    <a:p>
                      <a:pPr algn="ctr" fontAlgn="b"/>
                      <a:r>
                        <a:rPr lang="es-MX" sz="1100" b="0" i="0" u="none" strike="noStrike" dirty="0">
                          <a:solidFill>
                            <a:srgbClr val="000000"/>
                          </a:solidFill>
                          <a:effectLst/>
                          <a:latin typeface="Arial"/>
                        </a:rPr>
                        <a:t>0%</a:t>
                      </a:r>
                    </a:p>
                  </a:txBody>
                  <a:tcPr marL="90000" marR="90000" marT="18000" marB="18000" anchor="ctr">
                    <a:solidFill>
                      <a:srgbClr val="FFFF99"/>
                    </a:solidFill>
                  </a:tcPr>
                </a:tc>
                <a:tc>
                  <a:txBody>
                    <a:bodyPr/>
                    <a:lstStyle/>
                    <a:p>
                      <a:pPr algn="ctr" fontAlgn="b"/>
                      <a:r>
                        <a:rPr lang="es-MX" sz="1100" b="0" i="0" u="none" strike="noStrike" dirty="0">
                          <a:solidFill>
                            <a:srgbClr val="000000"/>
                          </a:solidFill>
                          <a:effectLst/>
                          <a:latin typeface="Arial"/>
                        </a:rPr>
                        <a:t>17%</a:t>
                      </a:r>
                    </a:p>
                  </a:txBody>
                  <a:tcPr marL="90000" marR="90000" marT="18000" marB="18000" anchor="ctr">
                    <a:solidFill>
                      <a:srgbClr val="FFFF99"/>
                    </a:solidFill>
                  </a:tcPr>
                </a:tc>
              </a:tr>
              <a:tr h="194480">
                <a:tc>
                  <a:txBody>
                    <a:bodyPr/>
                    <a:lstStyle/>
                    <a:p>
                      <a:pPr algn="l" fontAlgn="b"/>
                      <a:r>
                        <a:rPr lang="es-MX" sz="1100" b="0" i="0" u="none" strike="noStrike" dirty="0">
                          <a:solidFill>
                            <a:srgbClr val="000000"/>
                          </a:solidFill>
                          <a:effectLst/>
                          <a:latin typeface="Arial"/>
                        </a:rPr>
                        <a:t>El del PAN</a:t>
                      </a:r>
                    </a:p>
                  </a:txBody>
                  <a:tcPr marL="90000" marR="90000" marT="18000" marB="18000" anchor="ctr">
                    <a:noFill/>
                  </a:tcPr>
                </a:tc>
                <a:tc>
                  <a:txBody>
                    <a:bodyPr/>
                    <a:lstStyle/>
                    <a:p>
                      <a:pPr algn="ctr" fontAlgn="b"/>
                      <a:r>
                        <a:rPr lang="es-MX" sz="1100" b="0" i="0" u="none" strike="noStrike" dirty="0">
                          <a:solidFill>
                            <a:srgbClr val="000000"/>
                          </a:solidFill>
                          <a:effectLst/>
                          <a:latin typeface="Arial"/>
                        </a:rPr>
                        <a:t>0%</a:t>
                      </a:r>
                    </a:p>
                  </a:txBody>
                  <a:tcPr marL="90000" marR="90000" marT="18000" marB="18000" anchor="ctr">
                    <a:noFill/>
                  </a:tcPr>
                </a:tc>
                <a:tc>
                  <a:txBody>
                    <a:bodyPr/>
                    <a:lstStyle/>
                    <a:p>
                      <a:pPr algn="ctr" fontAlgn="b"/>
                      <a:r>
                        <a:rPr lang="es-MX" sz="1100" b="0" i="0" u="none" strike="noStrike" dirty="0">
                          <a:solidFill>
                            <a:srgbClr val="000000"/>
                          </a:solidFill>
                          <a:effectLst/>
                          <a:latin typeface="Arial"/>
                        </a:rPr>
                        <a:t>1%</a:t>
                      </a:r>
                    </a:p>
                  </a:txBody>
                  <a:tcPr marL="90000" marR="90000" marT="18000" marB="18000" anchor="ctr">
                    <a:noFill/>
                  </a:tcPr>
                </a:tc>
                <a:tc>
                  <a:txBody>
                    <a:bodyPr/>
                    <a:lstStyle/>
                    <a:p>
                      <a:pPr algn="ctr" fontAlgn="b"/>
                      <a:r>
                        <a:rPr lang="es-MX" sz="1100" b="0" i="0" u="none" strike="noStrike" dirty="0">
                          <a:solidFill>
                            <a:srgbClr val="000000"/>
                          </a:solidFill>
                          <a:effectLst/>
                          <a:latin typeface="Arial"/>
                        </a:rPr>
                        <a:t>1%</a:t>
                      </a:r>
                    </a:p>
                  </a:txBody>
                  <a:tcPr marL="90000" marR="90000" marT="18000" marB="18000" anchor="ctr">
                    <a:noFill/>
                  </a:tcPr>
                </a:tc>
                <a:tc>
                  <a:txBody>
                    <a:bodyPr/>
                    <a:lstStyle/>
                    <a:p>
                      <a:pPr algn="ctr" fontAlgn="b"/>
                      <a:r>
                        <a:rPr lang="es-MX" sz="1100" b="0" i="0" u="none" strike="noStrike" dirty="0">
                          <a:solidFill>
                            <a:srgbClr val="000000"/>
                          </a:solidFill>
                          <a:effectLst/>
                          <a:latin typeface="Arial"/>
                        </a:rPr>
                        <a:t>0%</a:t>
                      </a:r>
                    </a:p>
                  </a:txBody>
                  <a:tcPr marL="90000" marR="90000" marT="18000" marB="18000" anchor="ctr">
                    <a:noFill/>
                  </a:tcPr>
                </a:tc>
                <a:tc>
                  <a:txBody>
                    <a:bodyPr/>
                    <a:lstStyle/>
                    <a:p>
                      <a:pPr algn="ctr" fontAlgn="b"/>
                      <a:r>
                        <a:rPr lang="es-MX" sz="1100" b="0" i="0" u="none" strike="noStrike" dirty="0">
                          <a:solidFill>
                            <a:srgbClr val="000000"/>
                          </a:solidFill>
                          <a:effectLst/>
                          <a:latin typeface="Arial"/>
                        </a:rPr>
                        <a:t>0%</a:t>
                      </a:r>
                    </a:p>
                  </a:txBody>
                  <a:tcPr marL="90000" marR="90000" marT="18000" marB="18000" anchor="ctr">
                    <a:noFill/>
                  </a:tcPr>
                </a:tc>
                <a:tc>
                  <a:txBody>
                    <a:bodyPr/>
                    <a:lstStyle/>
                    <a:p>
                      <a:pPr algn="ctr" fontAlgn="b"/>
                      <a:r>
                        <a:rPr lang="es-MX" sz="1100" b="0" i="0" u="none" strike="noStrike" dirty="0">
                          <a:solidFill>
                            <a:srgbClr val="000000"/>
                          </a:solidFill>
                          <a:effectLst/>
                          <a:latin typeface="Arial"/>
                        </a:rPr>
                        <a:t>0%</a:t>
                      </a:r>
                    </a:p>
                  </a:txBody>
                  <a:tcPr marL="90000" marR="90000" marT="18000" marB="18000" anchor="ctr">
                    <a:noFill/>
                  </a:tcPr>
                </a:tc>
                <a:tc>
                  <a:txBody>
                    <a:bodyPr/>
                    <a:lstStyle/>
                    <a:p>
                      <a:pPr algn="ctr" fontAlgn="b"/>
                      <a:r>
                        <a:rPr lang="es-MX" sz="1100" b="0" i="0" u="none" strike="noStrike" dirty="0">
                          <a:solidFill>
                            <a:srgbClr val="000000"/>
                          </a:solidFill>
                          <a:effectLst/>
                          <a:latin typeface="Arial"/>
                        </a:rPr>
                        <a:t>0%</a:t>
                      </a:r>
                    </a:p>
                  </a:txBody>
                  <a:tcPr marL="90000" marR="90000" marT="18000" marB="18000" anchor="ctr">
                    <a:noFill/>
                  </a:tcPr>
                </a:tc>
              </a:tr>
              <a:tr h="194480">
                <a:tc>
                  <a:txBody>
                    <a:bodyPr/>
                    <a:lstStyle/>
                    <a:p>
                      <a:pPr algn="l" fontAlgn="b"/>
                      <a:r>
                        <a:rPr lang="es-MX" sz="1100" b="0" i="0" u="none" strike="noStrike" dirty="0">
                          <a:solidFill>
                            <a:srgbClr val="000000"/>
                          </a:solidFill>
                          <a:effectLst/>
                          <a:latin typeface="Arial"/>
                        </a:rPr>
                        <a:t>Imelda Castro</a:t>
                      </a:r>
                    </a:p>
                  </a:txBody>
                  <a:tcPr marL="90000" marR="90000" marT="18000" marB="18000" anchor="ctr">
                    <a:solidFill>
                      <a:srgbClr val="FFFF99"/>
                    </a:solidFill>
                  </a:tcPr>
                </a:tc>
                <a:tc>
                  <a:txBody>
                    <a:bodyPr/>
                    <a:lstStyle/>
                    <a:p>
                      <a:pPr algn="ctr" fontAlgn="b"/>
                      <a:r>
                        <a:rPr lang="es-MX" sz="1100" b="0" i="0" u="none" strike="noStrike" dirty="0">
                          <a:solidFill>
                            <a:srgbClr val="000000"/>
                          </a:solidFill>
                          <a:effectLst/>
                          <a:latin typeface="Arial"/>
                        </a:rPr>
                        <a:t>0%</a:t>
                      </a:r>
                    </a:p>
                  </a:txBody>
                  <a:tcPr marL="90000" marR="90000" marT="18000" marB="18000" anchor="ctr">
                    <a:solidFill>
                      <a:srgbClr val="FFFF99"/>
                    </a:solidFill>
                  </a:tcPr>
                </a:tc>
                <a:tc>
                  <a:txBody>
                    <a:bodyPr/>
                    <a:lstStyle/>
                    <a:p>
                      <a:pPr algn="ctr" fontAlgn="b"/>
                      <a:r>
                        <a:rPr lang="es-MX" sz="1100" b="0" i="0" u="none" strike="noStrike" dirty="0">
                          <a:solidFill>
                            <a:srgbClr val="000000"/>
                          </a:solidFill>
                          <a:effectLst/>
                          <a:latin typeface="Arial"/>
                        </a:rPr>
                        <a:t>3%</a:t>
                      </a:r>
                    </a:p>
                  </a:txBody>
                  <a:tcPr marL="90000" marR="90000" marT="18000" marB="18000" anchor="ctr">
                    <a:solidFill>
                      <a:srgbClr val="FFFF99"/>
                    </a:solidFill>
                  </a:tcPr>
                </a:tc>
                <a:tc>
                  <a:txBody>
                    <a:bodyPr/>
                    <a:lstStyle/>
                    <a:p>
                      <a:pPr algn="ctr" fontAlgn="b"/>
                      <a:r>
                        <a:rPr lang="es-MX" sz="1100" b="0" i="0" u="none" strike="noStrike" dirty="0">
                          <a:solidFill>
                            <a:srgbClr val="000000"/>
                          </a:solidFill>
                          <a:effectLst/>
                          <a:latin typeface="Arial"/>
                        </a:rPr>
                        <a:t>0%</a:t>
                      </a:r>
                    </a:p>
                  </a:txBody>
                  <a:tcPr marL="90000" marR="90000" marT="18000" marB="18000" anchor="ctr">
                    <a:solidFill>
                      <a:srgbClr val="FFFF99"/>
                    </a:solidFill>
                  </a:tcPr>
                </a:tc>
                <a:tc>
                  <a:txBody>
                    <a:bodyPr/>
                    <a:lstStyle/>
                    <a:p>
                      <a:pPr algn="ctr" fontAlgn="b"/>
                      <a:r>
                        <a:rPr lang="es-MX" sz="1100" b="0" i="0" u="none" strike="noStrike" dirty="0">
                          <a:solidFill>
                            <a:srgbClr val="000000"/>
                          </a:solidFill>
                          <a:effectLst/>
                          <a:latin typeface="Arial"/>
                        </a:rPr>
                        <a:t>0%</a:t>
                      </a:r>
                    </a:p>
                  </a:txBody>
                  <a:tcPr marL="90000" marR="90000" marT="18000" marB="18000" anchor="ctr">
                    <a:solidFill>
                      <a:srgbClr val="FFFF99"/>
                    </a:solidFill>
                  </a:tcPr>
                </a:tc>
                <a:tc>
                  <a:txBody>
                    <a:bodyPr/>
                    <a:lstStyle/>
                    <a:p>
                      <a:pPr algn="ctr" fontAlgn="b"/>
                      <a:r>
                        <a:rPr lang="es-MX" sz="1100" b="0" i="0" u="none" strike="noStrike" dirty="0">
                          <a:solidFill>
                            <a:srgbClr val="000000"/>
                          </a:solidFill>
                          <a:effectLst/>
                          <a:latin typeface="Arial"/>
                        </a:rPr>
                        <a:t>0%</a:t>
                      </a:r>
                    </a:p>
                  </a:txBody>
                  <a:tcPr marL="90000" marR="90000" marT="18000" marB="18000" anchor="ctr">
                    <a:solidFill>
                      <a:srgbClr val="FFFF99"/>
                    </a:solidFill>
                  </a:tcPr>
                </a:tc>
                <a:tc>
                  <a:txBody>
                    <a:bodyPr/>
                    <a:lstStyle/>
                    <a:p>
                      <a:pPr algn="ctr" fontAlgn="b"/>
                      <a:r>
                        <a:rPr lang="es-MX" sz="1100" b="0" i="0" u="none" strike="noStrike" dirty="0">
                          <a:solidFill>
                            <a:srgbClr val="000000"/>
                          </a:solidFill>
                          <a:effectLst/>
                          <a:latin typeface="Arial"/>
                        </a:rPr>
                        <a:t>0%</a:t>
                      </a:r>
                    </a:p>
                  </a:txBody>
                  <a:tcPr marL="90000" marR="90000" marT="18000" marB="18000" anchor="ctr">
                    <a:solidFill>
                      <a:srgbClr val="FFFF99"/>
                    </a:solidFill>
                  </a:tcPr>
                </a:tc>
                <a:tc>
                  <a:txBody>
                    <a:bodyPr/>
                    <a:lstStyle/>
                    <a:p>
                      <a:pPr algn="ctr" fontAlgn="b"/>
                      <a:r>
                        <a:rPr lang="es-MX" sz="1100" b="0" i="0" u="none" strike="noStrike" dirty="0">
                          <a:solidFill>
                            <a:srgbClr val="000000"/>
                          </a:solidFill>
                          <a:effectLst/>
                          <a:latin typeface="Arial"/>
                        </a:rPr>
                        <a:t>0%</a:t>
                      </a:r>
                    </a:p>
                  </a:txBody>
                  <a:tcPr marL="90000" marR="90000" marT="18000" marB="18000" anchor="ctr">
                    <a:solidFill>
                      <a:srgbClr val="FFFF99"/>
                    </a:solidFill>
                  </a:tcPr>
                </a:tc>
              </a:tr>
              <a:tr h="194480">
                <a:tc>
                  <a:txBody>
                    <a:bodyPr/>
                    <a:lstStyle/>
                    <a:p>
                      <a:pPr algn="l" fontAlgn="b"/>
                      <a:r>
                        <a:rPr lang="es-MX" sz="1100" b="0" i="0" u="none" strike="noStrike" dirty="0">
                          <a:solidFill>
                            <a:srgbClr val="000000"/>
                          </a:solidFill>
                          <a:effectLst/>
                          <a:latin typeface="Arial"/>
                        </a:rPr>
                        <a:t>David López</a:t>
                      </a:r>
                    </a:p>
                  </a:txBody>
                  <a:tcPr marL="90000" marR="90000" marT="18000" marB="18000" anchor="ctr">
                    <a:noFill/>
                  </a:tcPr>
                </a:tc>
                <a:tc>
                  <a:txBody>
                    <a:bodyPr/>
                    <a:lstStyle/>
                    <a:p>
                      <a:pPr algn="ctr" fontAlgn="b"/>
                      <a:r>
                        <a:rPr lang="es-MX" sz="1100" b="0" i="0" u="none" strike="noStrike" dirty="0">
                          <a:solidFill>
                            <a:srgbClr val="000000"/>
                          </a:solidFill>
                          <a:effectLst/>
                          <a:latin typeface="Arial"/>
                        </a:rPr>
                        <a:t>0%</a:t>
                      </a:r>
                    </a:p>
                  </a:txBody>
                  <a:tcPr marL="90000" marR="90000" marT="18000" marB="18000" anchor="ctr">
                    <a:noFill/>
                  </a:tcPr>
                </a:tc>
                <a:tc>
                  <a:txBody>
                    <a:bodyPr/>
                    <a:lstStyle/>
                    <a:p>
                      <a:pPr algn="ctr" fontAlgn="b"/>
                      <a:r>
                        <a:rPr lang="es-MX" sz="1100" b="0" i="0" u="none" strike="noStrike" dirty="0">
                          <a:solidFill>
                            <a:srgbClr val="000000"/>
                          </a:solidFill>
                          <a:effectLst/>
                          <a:latin typeface="Arial"/>
                        </a:rPr>
                        <a:t>0%</a:t>
                      </a:r>
                    </a:p>
                  </a:txBody>
                  <a:tcPr marL="90000" marR="90000" marT="18000" marB="18000" anchor="ctr">
                    <a:noFill/>
                  </a:tcPr>
                </a:tc>
                <a:tc>
                  <a:txBody>
                    <a:bodyPr/>
                    <a:lstStyle/>
                    <a:p>
                      <a:pPr algn="ctr" fontAlgn="b"/>
                      <a:r>
                        <a:rPr lang="es-MX" sz="1100" b="0" i="0" u="none" strike="noStrike" dirty="0">
                          <a:solidFill>
                            <a:srgbClr val="000000"/>
                          </a:solidFill>
                          <a:effectLst/>
                          <a:latin typeface="Arial"/>
                        </a:rPr>
                        <a:t>1%</a:t>
                      </a:r>
                    </a:p>
                  </a:txBody>
                  <a:tcPr marL="90000" marR="90000" marT="18000" marB="18000" anchor="ctr">
                    <a:noFill/>
                  </a:tcPr>
                </a:tc>
                <a:tc>
                  <a:txBody>
                    <a:bodyPr/>
                    <a:lstStyle/>
                    <a:p>
                      <a:pPr algn="ctr" fontAlgn="b"/>
                      <a:r>
                        <a:rPr lang="es-MX" sz="1100" b="0" i="0" u="none" strike="noStrike" dirty="0">
                          <a:solidFill>
                            <a:srgbClr val="000000"/>
                          </a:solidFill>
                          <a:effectLst/>
                          <a:latin typeface="Arial"/>
                        </a:rPr>
                        <a:t>0%</a:t>
                      </a:r>
                    </a:p>
                  </a:txBody>
                  <a:tcPr marL="90000" marR="90000" marT="18000" marB="18000" anchor="ctr">
                    <a:noFill/>
                  </a:tcPr>
                </a:tc>
                <a:tc>
                  <a:txBody>
                    <a:bodyPr/>
                    <a:lstStyle/>
                    <a:p>
                      <a:pPr algn="ctr" fontAlgn="b"/>
                      <a:r>
                        <a:rPr lang="es-MX" sz="1100" b="0" i="0" u="none" strike="noStrike" dirty="0">
                          <a:solidFill>
                            <a:srgbClr val="000000"/>
                          </a:solidFill>
                          <a:effectLst/>
                          <a:latin typeface="Arial"/>
                        </a:rPr>
                        <a:t>0%</a:t>
                      </a:r>
                    </a:p>
                  </a:txBody>
                  <a:tcPr marL="90000" marR="90000" marT="18000" marB="18000" anchor="ctr">
                    <a:noFill/>
                  </a:tcPr>
                </a:tc>
                <a:tc>
                  <a:txBody>
                    <a:bodyPr/>
                    <a:lstStyle/>
                    <a:p>
                      <a:pPr algn="ctr" fontAlgn="b"/>
                      <a:r>
                        <a:rPr lang="es-MX" sz="1100" b="0" i="0" u="none" strike="noStrike" dirty="0">
                          <a:solidFill>
                            <a:srgbClr val="000000"/>
                          </a:solidFill>
                          <a:effectLst/>
                          <a:latin typeface="Arial"/>
                        </a:rPr>
                        <a:t>0%</a:t>
                      </a:r>
                    </a:p>
                  </a:txBody>
                  <a:tcPr marL="90000" marR="90000" marT="18000" marB="18000" anchor="ctr">
                    <a:noFill/>
                  </a:tcPr>
                </a:tc>
                <a:tc>
                  <a:txBody>
                    <a:bodyPr/>
                    <a:lstStyle/>
                    <a:p>
                      <a:pPr algn="ctr" fontAlgn="b"/>
                      <a:r>
                        <a:rPr lang="es-MX" sz="1100" b="0" i="0" u="none" strike="noStrike" dirty="0">
                          <a:solidFill>
                            <a:srgbClr val="000000"/>
                          </a:solidFill>
                          <a:effectLst/>
                          <a:latin typeface="Arial"/>
                        </a:rPr>
                        <a:t>0%</a:t>
                      </a:r>
                    </a:p>
                  </a:txBody>
                  <a:tcPr marL="90000" marR="90000" marT="18000" marB="18000" anchor="ctr">
                    <a:noFill/>
                  </a:tcPr>
                </a:tc>
              </a:tr>
              <a:tr h="194480">
                <a:tc>
                  <a:txBody>
                    <a:bodyPr/>
                    <a:lstStyle/>
                    <a:p>
                      <a:pPr algn="l" fontAlgn="b"/>
                      <a:r>
                        <a:rPr lang="es-MX" sz="1100" b="0" i="0" u="none" strike="noStrike" dirty="0">
                          <a:solidFill>
                            <a:srgbClr val="000000"/>
                          </a:solidFill>
                          <a:effectLst/>
                          <a:latin typeface="Arial"/>
                        </a:rPr>
                        <a:t>El Abstencionismo</a:t>
                      </a:r>
                    </a:p>
                  </a:txBody>
                  <a:tcPr marL="90000" marR="90000" marT="18000" marB="18000" anchor="ctr">
                    <a:solidFill>
                      <a:srgbClr val="FFFF99"/>
                    </a:solidFill>
                  </a:tcPr>
                </a:tc>
                <a:tc>
                  <a:txBody>
                    <a:bodyPr/>
                    <a:lstStyle/>
                    <a:p>
                      <a:pPr algn="ctr" fontAlgn="b"/>
                      <a:r>
                        <a:rPr lang="es-MX" sz="1100" b="0" i="0" u="none" strike="noStrike" dirty="0">
                          <a:solidFill>
                            <a:srgbClr val="000000"/>
                          </a:solidFill>
                          <a:effectLst/>
                          <a:latin typeface="Arial"/>
                        </a:rPr>
                        <a:t>0%</a:t>
                      </a:r>
                    </a:p>
                  </a:txBody>
                  <a:tcPr marL="90000" marR="90000" marT="18000" marB="18000" anchor="ctr">
                    <a:solidFill>
                      <a:srgbClr val="FFFF99"/>
                    </a:solidFill>
                  </a:tcPr>
                </a:tc>
                <a:tc>
                  <a:txBody>
                    <a:bodyPr/>
                    <a:lstStyle/>
                    <a:p>
                      <a:pPr algn="ctr" fontAlgn="b"/>
                      <a:r>
                        <a:rPr lang="es-MX" sz="1100" b="0" i="0" u="none" strike="noStrike" dirty="0">
                          <a:solidFill>
                            <a:srgbClr val="000000"/>
                          </a:solidFill>
                          <a:effectLst/>
                          <a:latin typeface="Arial"/>
                        </a:rPr>
                        <a:t>1%</a:t>
                      </a:r>
                    </a:p>
                  </a:txBody>
                  <a:tcPr marL="90000" marR="90000" marT="18000" marB="18000" anchor="ctr">
                    <a:solidFill>
                      <a:srgbClr val="FFFF99"/>
                    </a:solidFill>
                  </a:tcPr>
                </a:tc>
                <a:tc>
                  <a:txBody>
                    <a:bodyPr/>
                    <a:lstStyle/>
                    <a:p>
                      <a:pPr algn="ctr" fontAlgn="b"/>
                      <a:r>
                        <a:rPr lang="es-MX" sz="1100" b="0" i="0" u="none" strike="noStrike" dirty="0">
                          <a:solidFill>
                            <a:srgbClr val="000000"/>
                          </a:solidFill>
                          <a:effectLst/>
                          <a:latin typeface="Arial"/>
                        </a:rPr>
                        <a:t>0%</a:t>
                      </a:r>
                    </a:p>
                  </a:txBody>
                  <a:tcPr marL="90000" marR="90000" marT="18000" marB="18000" anchor="ctr">
                    <a:solidFill>
                      <a:srgbClr val="FFFF99"/>
                    </a:solidFill>
                  </a:tcPr>
                </a:tc>
                <a:tc>
                  <a:txBody>
                    <a:bodyPr/>
                    <a:lstStyle/>
                    <a:p>
                      <a:pPr algn="ctr" fontAlgn="b"/>
                      <a:r>
                        <a:rPr lang="es-MX" sz="1100" b="0" i="0" u="none" strike="noStrike" dirty="0">
                          <a:solidFill>
                            <a:srgbClr val="000000"/>
                          </a:solidFill>
                          <a:effectLst/>
                          <a:latin typeface="Arial"/>
                        </a:rPr>
                        <a:t>0%</a:t>
                      </a:r>
                    </a:p>
                  </a:txBody>
                  <a:tcPr marL="90000" marR="90000" marT="18000" marB="18000" anchor="ctr">
                    <a:solidFill>
                      <a:srgbClr val="FFFF99"/>
                    </a:solidFill>
                  </a:tcPr>
                </a:tc>
                <a:tc>
                  <a:txBody>
                    <a:bodyPr/>
                    <a:lstStyle/>
                    <a:p>
                      <a:pPr algn="ctr" fontAlgn="b"/>
                      <a:r>
                        <a:rPr lang="es-MX" sz="1100" b="0" i="0" u="none" strike="noStrike" dirty="0">
                          <a:solidFill>
                            <a:srgbClr val="000000"/>
                          </a:solidFill>
                          <a:effectLst/>
                          <a:latin typeface="Arial"/>
                        </a:rPr>
                        <a:t>0%</a:t>
                      </a:r>
                    </a:p>
                  </a:txBody>
                  <a:tcPr marL="90000" marR="90000" marT="18000" marB="18000" anchor="ctr">
                    <a:solidFill>
                      <a:srgbClr val="FFFF99"/>
                    </a:solidFill>
                  </a:tcPr>
                </a:tc>
                <a:tc>
                  <a:txBody>
                    <a:bodyPr/>
                    <a:lstStyle/>
                    <a:p>
                      <a:pPr algn="ctr" fontAlgn="b"/>
                      <a:r>
                        <a:rPr lang="es-MX" sz="1100" b="0" i="0" u="none" strike="noStrike" dirty="0">
                          <a:solidFill>
                            <a:srgbClr val="000000"/>
                          </a:solidFill>
                          <a:effectLst/>
                          <a:latin typeface="Arial"/>
                        </a:rPr>
                        <a:t>0%</a:t>
                      </a:r>
                    </a:p>
                  </a:txBody>
                  <a:tcPr marL="90000" marR="90000" marT="18000" marB="18000" anchor="ctr">
                    <a:solidFill>
                      <a:srgbClr val="FFFF99"/>
                    </a:solidFill>
                  </a:tcPr>
                </a:tc>
                <a:tc>
                  <a:txBody>
                    <a:bodyPr/>
                    <a:lstStyle/>
                    <a:p>
                      <a:pPr algn="ctr" fontAlgn="b"/>
                      <a:r>
                        <a:rPr lang="es-MX" sz="1100" b="0" i="0" u="none" strike="noStrike" dirty="0">
                          <a:solidFill>
                            <a:srgbClr val="000000"/>
                          </a:solidFill>
                          <a:effectLst/>
                          <a:latin typeface="Arial"/>
                        </a:rPr>
                        <a:t>0%</a:t>
                      </a:r>
                    </a:p>
                  </a:txBody>
                  <a:tcPr marL="90000" marR="90000" marT="18000" marB="18000" anchor="ctr">
                    <a:solidFill>
                      <a:srgbClr val="FFFF99"/>
                    </a:solidFill>
                  </a:tcPr>
                </a:tc>
              </a:tr>
              <a:tr h="194480">
                <a:tc>
                  <a:txBody>
                    <a:bodyPr/>
                    <a:lstStyle/>
                    <a:p>
                      <a:pPr algn="l" fontAlgn="b"/>
                      <a:r>
                        <a:rPr lang="es-MX" sz="1100" b="0" i="0" u="none" strike="noStrike" dirty="0">
                          <a:solidFill>
                            <a:srgbClr val="000000"/>
                          </a:solidFill>
                          <a:effectLst/>
                          <a:latin typeface="Arial"/>
                        </a:rPr>
                        <a:t>El del PRD</a:t>
                      </a:r>
                    </a:p>
                  </a:txBody>
                  <a:tcPr marL="90000" marR="90000" marT="18000" marB="18000" anchor="ctr">
                    <a:noFill/>
                  </a:tcPr>
                </a:tc>
                <a:tc>
                  <a:txBody>
                    <a:bodyPr/>
                    <a:lstStyle/>
                    <a:p>
                      <a:pPr algn="ctr" fontAlgn="b"/>
                      <a:r>
                        <a:rPr lang="es-MX" sz="1100" b="0" i="0" u="none" strike="noStrike" dirty="0">
                          <a:solidFill>
                            <a:srgbClr val="000000"/>
                          </a:solidFill>
                          <a:effectLst/>
                          <a:latin typeface="Arial"/>
                        </a:rPr>
                        <a:t>0%</a:t>
                      </a:r>
                    </a:p>
                  </a:txBody>
                  <a:tcPr marL="90000" marR="90000" marT="18000" marB="18000" anchor="ctr">
                    <a:noFill/>
                  </a:tcPr>
                </a:tc>
                <a:tc>
                  <a:txBody>
                    <a:bodyPr/>
                    <a:lstStyle/>
                    <a:p>
                      <a:pPr algn="ctr" fontAlgn="b"/>
                      <a:r>
                        <a:rPr lang="es-MX" sz="1100" b="0" i="0" u="none" strike="noStrike" dirty="0">
                          <a:solidFill>
                            <a:srgbClr val="000000"/>
                          </a:solidFill>
                          <a:effectLst/>
                          <a:latin typeface="Arial"/>
                        </a:rPr>
                        <a:t>0%</a:t>
                      </a:r>
                    </a:p>
                  </a:txBody>
                  <a:tcPr marL="90000" marR="90000" marT="18000" marB="18000" anchor="ctr">
                    <a:noFill/>
                  </a:tcPr>
                </a:tc>
                <a:tc>
                  <a:txBody>
                    <a:bodyPr/>
                    <a:lstStyle/>
                    <a:p>
                      <a:pPr algn="ctr" fontAlgn="b"/>
                      <a:r>
                        <a:rPr lang="es-MX" sz="1100" b="0" i="0" u="none" strike="noStrike" dirty="0">
                          <a:solidFill>
                            <a:srgbClr val="000000"/>
                          </a:solidFill>
                          <a:effectLst/>
                          <a:latin typeface="Arial"/>
                        </a:rPr>
                        <a:t>1%</a:t>
                      </a:r>
                    </a:p>
                  </a:txBody>
                  <a:tcPr marL="90000" marR="90000" marT="18000" marB="18000" anchor="ctr">
                    <a:noFill/>
                  </a:tcPr>
                </a:tc>
                <a:tc>
                  <a:txBody>
                    <a:bodyPr/>
                    <a:lstStyle/>
                    <a:p>
                      <a:pPr algn="ctr" fontAlgn="b"/>
                      <a:r>
                        <a:rPr lang="es-MX" sz="1100" b="0" i="0" u="none" strike="noStrike" dirty="0">
                          <a:solidFill>
                            <a:srgbClr val="000000"/>
                          </a:solidFill>
                          <a:effectLst/>
                          <a:latin typeface="Arial"/>
                        </a:rPr>
                        <a:t>0%</a:t>
                      </a:r>
                    </a:p>
                  </a:txBody>
                  <a:tcPr marL="90000" marR="90000" marT="18000" marB="18000" anchor="ctr">
                    <a:noFill/>
                  </a:tcPr>
                </a:tc>
                <a:tc>
                  <a:txBody>
                    <a:bodyPr/>
                    <a:lstStyle/>
                    <a:p>
                      <a:pPr algn="ctr" fontAlgn="b"/>
                      <a:r>
                        <a:rPr lang="es-MX" sz="1100" b="0" i="0" u="none" strike="noStrike" dirty="0">
                          <a:solidFill>
                            <a:srgbClr val="000000"/>
                          </a:solidFill>
                          <a:effectLst/>
                          <a:latin typeface="Arial"/>
                        </a:rPr>
                        <a:t>0%</a:t>
                      </a:r>
                    </a:p>
                  </a:txBody>
                  <a:tcPr marL="90000" marR="90000" marT="18000" marB="18000" anchor="ctr">
                    <a:noFill/>
                  </a:tcPr>
                </a:tc>
                <a:tc>
                  <a:txBody>
                    <a:bodyPr/>
                    <a:lstStyle/>
                    <a:p>
                      <a:pPr algn="ctr" fontAlgn="b"/>
                      <a:r>
                        <a:rPr lang="es-MX" sz="1100" b="0" i="0" u="none" strike="noStrike" dirty="0">
                          <a:solidFill>
                            <a:srgbClr val="000000"/>
                          </a:solidFill>
                          <a:effectLst/>
                          <a:latin typeface="Arial"/>
                        </a:rPr>
                        <a:t>0%</a:t>
                      </a:r>
                    </a:p>
                  </a:txBody>
                  <a:tcPr marL="90000" marR="90000" marT="18000" marB="18000" anchor="ctr">
                    <a:noFill/>
                  </a:tcPr>
                </a:tc>
                <a:tc>
                  <a:txBody>
                    <a:bodyPr/>
                    <a:lstStyle/>
                    <a:p>
                      <a:pPr algn="ctr" fontAlgn="b"/>
                      <a:r>
                        <a:rPr lang="es-MX" sz="1100" b="0" i="0" u="none" strike="noStrike" dirty="0">
                          <a:solidFill>
                            <a:srgbClr val="000000"/>
                          </a:solidFill>
                          <a:effectLst/>
                          <a:latin typeface="Arial"/>
                        </a:rPr>
                        <a:t>0%</a:t>
                      </a:r>
                    </a:p>
                  </a:txBody>
                  <a:tcPr marL="90000" marR="90000" marT="18000" marB="18000" anchor="ctr">
                    <a:noFill/>
                  </a:tcPr>
                </a:tc>
              </a:tr>
              <a:tr h="194480">
                <a:tc>
                  <a:txBody>
                    <a:bodyPr/>
                    <a:lstStyle/>
                    <a:p>
                      <a:pPr algn="l" fontAlgn="b"/>
                      <a:r>
                        <a:rPr lang="es-MX" sz="1100" b="0" i="0" u="none" strike="noStrike" dirty="0">
                          <a:solidFill>
                            <a:srgbClr val="000000"/>
                          </a:solidFill>
                          <a:effectLst/>
                          <a:latin typeface="Arial"/>
                        </a:rPr>
                        <a:t>Mariano Gómez</a:t>
                      </a:r>
                    </a:p>
                  </a:txBody>
                  <a:tcPr marL="90000" marR="90000" marT="18000" marB="18000" anchor="ctr">
                    <a:solidFill>
                      <a:srgbClr val="FFFF99"/>
                    </a:solidFill>
                  </a:tcPr>
                </a:tc>
                <a:tc>
                  <a:txBody>
                    <a:bodyPr/>
                    <a:lstStyle/>
                    <a:p>
                      <a:pPr algn="ctr" fontAlgn="b"/>
                      <a:r>
                        <a:rPr lang="es-MX" sz="1100" b="0" i="0" u="none" strike="noStrike" dirty="0">
                          <a:solidFill>
                            <a:srgbClr val="000000"/>
                          </a:solidFill>
                          <a:effectLst/>
                          <a:latin typeface="Arial"/>
                        </a:rPr>
                        <a:t>0%</a:t>
                      </a:r>
                    </a:p>
                  </a:txBody>
                  <a:tcPr marL="90000" marR="90000" marT="18000" marB="18000" anchor="ctr">
                    <a:solidFill>
                      <a:srgbClr val="FFFF99"/>
                    </a:solidFill>
                  </a:tcPr>
                </a:tc>
                <a:tc>
                  <a:txBody>
                    <a:bodyPr/>
                    <a:lstStyle/>
                    <a:p>
                      <a:pPr algn="ctr" fontAlgn="b"/>
                      <a:r>
                        <a:rPr lang="es-MX" sz="1100" b="0" i="0" u="none" strike="noStrike" dirty="0">
                          <a:solidFill>
                            <a:srgbClr val="000000"/>
                          </a:solidFill>
                          <a:effectLst/>
                          <a:latin typeface="Arial"/>
                        </a:rPr>
                        <a:t>0%</a:t>
                      </a:r>
                    </a:p>
                  </a:txBody>
                  <a:tcPr marL="90000" marR="90000" marT="18000" marB="18000" anchor="ctr">
                    <a:solidFill>
                      <a:srgbClr val="FFFF99"/>
                    </a:solidFill>
                  </a:tcPr>
                </a:tc>
                <a:tc>
                  <a:txBody>
                    <a:bodyPr/>
                    <a:lstStyle/>
                    <a:p>
                      <a:pPr algn="ctr" fontAlgn="b"/>
                      <a:r>
                        <a:rPr lang="es-MX" sz="1100" b="0" i="0" u="none" strike="noStrike" dirty="0">
                          <a:solidFill>
                            <a:srgbClr val="000000"/>
                          </a:solidFill>
                          <a:effectLst/>
                          <a:latin typeface="Arial"/>
                        </a:rPr>
                        <a:t>0%</a:t>
                      </a:r>
                    </a:p>
                  </a:txBody>
                  <a:tcPr marL="90000" marR="90000" marT="18000" marB="18000" anchor="ctr">
                    <a:solidFill>
                      <a:srgbClr val="FFFF99"/>
                    </a:solidFill>
                  </a:tcPr>
                </a:tc>
                <a:tc>
                  <a:txBody>
                    <a:bodyPr/>
                    <a:lstStyle/>
                    <a:p>
                      <a:pPr algn="ctr" fontAlgn="b"/>
                      <a:r>
                        <a:rPr lang="es-MX" sz="1100" b="0" i="0" u="none" strike="noStrike" dirty="0">
                          <a:solidFill>
                            <a:srgbClr val="000000"/>
                          </a:solidFill>
                          <a:effectLst/>
                          <a:latin typeface="Arial"/>
                        </a:rPr>
                        <a:t>5%</a:t>
                      </a:r>
                    </a:p>
                  </a:txBody>
                  <a:tcPr marL="90000" marR="90000" marT="18000" marB="18000" anchor="ctr">
                    <a:solidFill>
                      <a:srgbClr val="FFFF99"/>
                    </a:solidFill>
                  </a:tcPr>
                </a:tc>
                <a:tc>
                  <a:txBody>
                    <a:bodyPr/>
                    <a:lstStyle/>
                    <a:p>
                      <a:pPr algn="ctr" fontAlgn="b"/>
                      <a:r>
                        <a:rPr lang="es-MX" sz="1100" b="0" i="0" u="none" strike="noStrike" dirty="0">
                          <a:solidFill>
                            <a:srgbClr val="000000"/>
                          </a:solidFill>
                          <a:effectLst/>
                          <a:latin typeface="Arial"/>
                        </a:rPr>
                        <a:t>0%</a:t>
                      </a:r>
                    </a:p>
                  </a:txBody>
                  <a:tcPr marL="90000" marR="90000" marT="18000" marB="18000" anchor="ctr">
                    <a:solidFill>
                      <a:srgbClr val="FFFF99"/>
                    </a:solidFill>
                  </a:tcPr>
                </a:tc>
                <a:tc>
                  <a:txBody>
                    <a:bodyPr/>
                    <a:lstStyle/>
                    <a:p>
                      <a:pPr algn="ctr" fontAlgn="b"/>
                      <a:r>
                        <a:rPr lang="es-MX" sz="1100" b="0" i="0" u="none" strike="noStrike" dirty="0">
                          <a:solidFill>
                            <a:srgbClr val="000000"/>
                          </a:solidFill>
                          <a:effectLst/>
                          <a:latin typeface="Arial"/>
                        </a:rPr>
                        <a:t>0%</a:t>
                      </a:r>
                    </a:p>
                  </a:txBody>
                  <a:tcPr marL="90000" marR="90000" marT="18000" marB="18000" anchor="ctr">
                    <a:solidFill>
                      <a:srgbClr val="FFFF99"/>
                    </a:solidFill>
                  </a:tcPr>
                </a:tc>
                <a:tc>
                  <a:txBody>
                    <a:bodyPr/>
                    <a:lstStyle/>
                    <a:p>
                      <a:pPr algn="ctr" fontAlgn="b"/>
                      <a:r>
                        <a:rPr lang="es-MX" sz="1100" b="0" i="0" u="none" strike="noStrike" dirty="0">
                          <a:solidFill>
                            <a:srgbClr val="000000"/>
                          </a:solidFill>
                          <a:effectLst/>
                          <a:latin typeface="Arial"/>
                        </a:rPr>
                        <a:t>0%</a:t>
                      </a:r>
                    </a:p>
                  </a:txBody>
                  <a:tcPr marL="90000" marR="90000" marT="18000" marB="18000" anchor="ctr">
                    <a:solidFill>
                      <a:srgbClr val="FFFF99"/>
                    </a:solidFill>
                  </a:tcPr>
                </a:tc>
              </a:tr>
              <a:tr h="194480">
                <a:tc>
                  <a:txBody>
                    <a:bodyPr/>
                    <a:lstStyle/>
                    <a:p>
                      <a:pPr algn="l" fontAlgn="b"/>
                      <a:r>
                        <a:rPr lang="es-MX" sz="1100" b="0" i="0" u="none" strike="noStrike" dirty="0">
                          <a:solidFill>
                            <a:srgbClr val="000000"/>
                          </a:solidFill>
                          <a:effectLst/>
                          <a:latin typeface="Arial"/>
                        </a:rPr>
                        <a:t>Melchor Angulo</a:t>
                      </a:r>
                    </a:p>
                  </a:txBody>
                  <a:tcPr marL="90000" marR="90000" marT="18000" marB="18000" anchor="ctr">
                    <a:noFill/>
                  </a:tcPr>
                </a:tc>
                <a:tc>
                  <a:txBody>
                    <a:bodyPr/>
                    <a:lstStyle/>
                    <a:p>
                      <a:pPr algn="ctr" fontAlgn="b"/>
                      <a:r>
                        <a:rPr lang="es-MX" sz="1100" b="0" i="0" u="none" strike="noStrike" dirty="0">
                          <a:solidFill>
                            <a:srgbClr val="000000"/>
                          </a:solidFill>
                          <a:effectLst/>
                          <a:latin typeface="Arial"/>
                        </a:rPr>
                        <a:t>1%</a:t>
                      </a:r>
                    </a:p>
                  </a:txBody>
                  <a:tcPr marL="90000" marR="90000" marT="18000" marB="18000" anchor="ctr">
                    <a:noFill/>
                  </a:tcPr>
                </a:tc>
                <a:tc>
                  <a:txBody>
                    <a:bodyPr/>
                    <a:lstStyle/>
                    <a:p>
                      <a:pPr algn="ctr" fontAlgn="b"/>
                      <a:r>
                        <a:rPr lang="es-MX" sz="1100" b="0" i="0" u="none" strike="noStrike" dirty="0">
                          <a:solidFill>
                            <a:srgbClr val="000000"/>
                          </a:solidFill>
                          <a:effectLst/>
                          <a:latin typeface="Arial"/>
                        </a:rPr>
                        <a:t>0%</a:t>
                      </a:r>
                    </a:p>
                  </a:txBody>
                  <a:tcPr marL="90000" marR="90000" marT="18000" marB="18000" anchor="ctr">
                    <a:noFill/>
                  </a:tcPr>
                </a:tc>
                <a:tc>
                  <a:txBody>
                    <a:bodyPr/>
                    <a:lstStyle/>
                    <a:p>
                      <a:pPr algn="ctr" fontAlgn="b"/>
                      <a:r>
                        <a:rPr lang="es-MX" sz="1100" b="0" i="0" u="none" strike="noStrike" dirty="0">
                          <a:solidFill>
                            <a:srgbClr val="000000"/>
                          </a:solidFill>
                          <a:effectLst/>
                          <a:latin typeface="Arial"/>
                        </a:rPr>
                        <a:t>0%</a:t>
                      </a:r>
                    </a:p>
                  </a:txBody>
                  <a:tcPr marL="90000" marR="90000" marT="18000" marB="18000" anchor="ctr">
                    <a:noFill/>
                  </a:tcPr>
                </a:tc>
                <a:tc>
                  <a:txBody>
                    <a:bodyPr/>
                    <a:lstStyle/>
                    <a:p>
                      <a:pPr algn="ctr" fontAlgn="b"/>
                      <a:r>
                        <a:rPr lang="es-MX" sz="1100" b="0" i="0" u="none" strike="noStrike" dirty="0">
                          <a:solidFill>
                            <a:srgbClr val="000000"/>
                          </a:solidFill>
                          <a:effectLst/>
                          <a:latin typeface="Arial"/>
                        </a:rPr>
                        <a:t>0%</a:t>
                      </a:r>
                    </a:p>
                  </a:txBody>
                  <a:tcPr marL="90000" marR="90000" marT="18000" marB="18000" anchor="ctr">
                    <a:noFill/>
                  </a:tcPr>
                </a:tc>
                <a:tc>
                  <a:txBody>
                    <a:bodyPr/>
                    <a:lstStyle/>
                    <a:p>
                      <a:pPr algn="ctr" fontAlgn="b"/>
                      <a:r>
                        <a:rPr lang="es-MX" sz="1100" b="0" i="0" u="none" strike="noStrike" dirty="0">
                          <a:solidFill>
                            <a:srgbClr val="000000"/>
                          </a:solidFill>
                          <a:effectLst/>
                          <a:latin typeface="Arial"/>
                        </a:rPr>
                        <a:t>0%</a:t>
                      </a:r>
                    </a:p>
                  </a:txBody>
                  <a:tcPr marL="90000" marR="90000" marT="18000" marB="18000" anchor="ctr">
                    <a:noFill/>
                  </a:tcPr>
                </a:tc>
                <a:tc>
                  <a:txBody>
                    <a:bodyPr/>
                    <a:lstStyle/>
                    <a:p>
                      <a:pPr algn="ctr" fontAlgn="b"/>
                      <a:r>
                        <a:rPr lang="es-MX" sz="1100" b="0" i="0" u="none" strike="noStrike" dirty="0">
                          <a:solidFill>
                            <a:srgbClr val="000000"/>
                          </a:solidFill>
                          <a:effectLst/>
                          <a:latin typeface="Arial"/>
                        </a:rPr>
                        <a:t>0%</a:t>
                      </a:r>
                    </a:p>
                  </a:txBody>
                  <a:tcPr marL="90000" marR="90000" marT="18000" marB="18000" anchor="ctr">
                    <a:noFill/>
                  </a:tcPr>
                </a:tc>
                <a:tc>
                  <a:txBody>
                    <a:bodyPr/>
                    <a:lstStyle/>
                    <a:p>
                      <a:pPr algn="ctr" fontAlgn="b"/>
                      <a:r>
                        <a:rPr lang="es-MX" sz="1100" b="0" i="0" u="none" strike="noStrike" dirty="0">
                          <a:solidFill>
                            <a:srgbClr val="000000"/>
                          </a:solidFill>
                          <a:effectLst/>
                          <a:latin typeface="Arial"/>
                        </a:rPr>
                        <a:t>0%</a:t>
                      </a:r>
                    </a:p>
                  </a:txBody>
                  <a:tcPr marL="90000" marR="90000" marT="18000" marB="18000" anchor="ctr">
                    <a:noFill/>
                  </a:tcPr>
                </a:tc>
              </a:tr>
              <a:tr h="194480">
                <a:tc>
                  <a:txBody>
                    <a:bodyPr/>
                    <a:lstStyle/>
                    <a:p>
                      <a:pPr algn="l" fontAlgn="b"/>
                      <a:r>
                        <a:rPr lang="es-MX" sz="1100" b="0" i="0" u="none" strike="noStrike" dirty="0">
                          <a:solidFill>
                            <a:srgbClr val="000000"/>
                          </a:solidFill>
                          <a:effectLst/>
                          <a:latin typeface="Arial"/>
                        </a:rPr>
                        <a:t>Sergio Torres</a:t>
                      </a:r>
                    </a:p>
                  </a:txBody>
                  <a:tcPr marL="90000" marR="90000" marT="18000" marB="18000" anchor="ctr">
                    <a:solidFill>
                      <a:srgbClr val="FFFF99"/>
                    </a:solidFill>
                  </a:tcPr>
                </a:tc>
                <a:tc>
                  <a:txBody>
                    <a:bodyPr/>
                    <a:lstStyle/>
                    <a:p>
                      <a:pPr algn="ctr" fontAlgn="b"/>
                      <a:r>
                        <a:rPr lang="es-MX" sz="1100" b="0" i="0" u="none" strike="noStrike" dirty="0">
                          <a:solidFill>
                            <a:srgbClr val="000000"/>
                          </a:solidFill>
                          <a:effectLst/>
                          <a:latin typeface="Arial"/>
                        </a:rPr>
                        <a:t>0%</a:t>
                      </a:r>
                    </a:p>
                  </a:txBody>
                  <a:tcPr marL="90000" marR="90000" marT="18000" marB="18000" anchor="ctr">
                    <a:solidFill>
                      <a:srgbClr val="FFFF99"/>
                    </a:solidFill>
                  </a:tcPr>
                </a:tc>
                <a:tc>
                  <a:txBody>
                    <a:bodyPr/>
                    <a:lstStyle/>
                    <a:p>
                      <a:pPr algn="ctr" fontAlgn="b"/>
                      <a:r>
                        <a:rPr lang="es-MX" sz="1100" b="0" i="0" u="none" strike="noStrike" dirty="0">
                          <a:solidFill>
                            <a:srgbClr val="000000"/>
                          </a:solidFill>
                          <a:effectLst/>
                          <a:latin typeface="Arial"/>
                        </a:rPr>
                        <a:t>0%</a:t>
                      </a:r>
                    </a:p>
                  </a:txBody>
                  <a:tcPr marL="90000" marR="90000" marT="18000" marB="18000" anchor="ctr">
                    <a:solidFill>
                      <a:srgbClr val="FFFF99"/>
                    </a:solidFill>
                  </a:tcPr>
                </a:tc>
                <a:tc>
                  <a:txBody>
                    <a:bodyPr/>
                    <a:lstStyle/>
                    <a:p>
                      <a:pPr algn="ctr" fontAlgn="b"/>
                      <a:r>
                        <a:rPr lang="es-MX" sz="1100" b="0" i="0" u="none" strike="noStrike" dirty="0">
                          <a:solidFill>
                            <a:srgbClr val="000000"/>
                          </a:solidFill>
                          <a:effectLst/>
                          <a:latin typeface="Arial"/>
                        </a:rPr>
                        <a:t>0%</a:t>
                      </a:r>
                    </a:p>
                  </a:txBody>
                  <a:tcPr marL="90000" marR="90000" marT="18000" marB="18000" anchor="ctr">
                    <a:solidFill>
                      <a:srgbClr val="FFFF99"/>
                    </a:solidFill>
                  </a:tcPr>
                </a:tc>
                <a:tc>
                  <a:txBody>
                    <a:bodyPr/>
                    <a:lstStyle/>
                    <a:p>
                      <a:pPr algn="ctr" fontAlgn="b"/>
                      <a:r>
                        <a:rPr lang="es-MX" sz="1100" b="0" i="0" u="none" strike="noStrike" dirty="0">
                          <a:solidFill>
                            <a:srgbClr val="000000"/>
                          </a:solidFill>
                          <a:effectLst/>
                          <a:latin typeface="Arial"/>
                        </a:rPr>
                        <a:t>5%</a:t>
                      </a:r>
                    </a:p>
                  </a:txBody>
                  <a:tcPr marL="90000" marR="90000" marT="18000" marB="18000" anchor="ctr">
                    <a:solidFill>
                      <a:srgbClr val="FFFF99"/>
                    </a:solidFill>
                  </a:tcPr>
                </a:tc>
                <a:tc>
                  <a:txBody>
                    <a:bodyPr/>
                    <a:lstStyle/>
                    <a:p>
                      <a:pPr algn="ctr" fontAlgn="b"/>
                      <a:r>
                        <a:rPr lang="es-MX" sz="1100" b="0" i="0" u="none" strike="noStrike" dirty="0">
                          <a:solidFill>
                            <a:srgbClr val="000000"/>
                          </a:solidFill>
                          <a:effectLst/>
                          <a:latin typeface="Arial"/>
                        </a:rPr>
                        <a:t>0%</a:t>
                      </a:r>
                    </a:p>
                  </a:txBody>
                  <a:tcPr marL="90000" marR="90000" marT="18000" marB="18000" anchor="ctr">
                    <a:solidFill>
                      <a:srgbClr val="FFFF99"/>
                    </a:solidFill>
                  </a:tcPr>
                </a:tc>
                <a:tc>
                  <a:txBody>
                    <a:bodyPr/>
                    <a:lstStyle/>
                    <a:p>
                      <a:pPr algn="ctr" fontAlgn="b"/>
                      <a:r>
                        <a:rPr lang="es-MX" sz="1100" b="0" i="0" u="none" strike="noStrike" dirty="0">
                          <a:solidFill>
                            <a:srgbClr val="000000"/>
                          </a:solidFill>
                          <a:effectLst/>
                          <a:latin typeface="Arial"/>
                        </a:rPr>
                        <a:t>0%</a:t>
                      </a:r>
                    </a:p>
                  </a:txBody>
                  <a:tcPr marL="90000" marR="90000" marT="18000" marB="18000" anchor="ctr">
                    <a:solidFill>
                      <a:srgbClr val="FFFF99"/>
                    </a:solidFill>
                  </a:tcPr>
                </a:tc>
                <a:tc>
                  <a:txBody>
                    <a:bodyPr/>
                    <a:lstStyle/>
                    <a:p>
                      <a:pPr algn="ctr" fontAlgn="b"/>
                      <a:r>
                        <a:rPr lang="es-MX" sz="1100" b="0" i="0" u="none" strike="noStrike" dirty="0">
                          <a:solidFill>
                            <a:srgbClr val="000000"/>
                          </a:solidFill>
                          <a:effectLst/>
                          <a:latin typeface="Arial"/>
                        </a:rPr>
                        <a:t>0%</a:t>
                      </a:r>
                    </a:p>
                  </a:txBody>
                  <a:tcPr marL="90000" marR="90000" marT="18000" marB="18000" anchor="ctr">
                    <a:solidFill>
                      <a:srgbClr val="FFFF99"/>
                    </a:solidFill>
                  </a:tcPr>
                </a:tc>
              </a:tr>
              <a:tr h="194480">
                <a:tc>
                  <a:txBody>
                    <a:bodyPr/>
                    <a:lstStyle/>
                    <a:p>
                      <a:pPr algn="l" fontAlgn="b"/>
                      <a:r>
                        <a:rPr lang="es-MX" sz="1100" b="0" i="0" u="none" strike="noStrike" dirty="0">
                          <a:solidFill>
                            <a:srgbClr val="000000"/>
                          </a:solidFill>
                          <a:effectLst/>
                          <a:latin typeface="Arial"/>
                        </a:rPr>
                        <a:t>Ninguno</a:t>
                      </a:r>
                    </a:p>
                  </a:txBody>
                  <a:tcPr marL="90000" marR="90000" marT="18000" marB="18000" anchor="ctr">
                    <a:noFill/>
                  </a:tcPr>
                </a:tc>
                <a:tc>
                  <a:txBody>
                    <a:bodyPr/>
                    <a:lstStyle/>
                    <a:p>
                      <a:pPr algn="ctr" fontAlgn="b"/>
                      <a:r>
                        <a:rPr lang="es-MX" sz="1100" b="0" i="0" u="none" strike="noStrike" dirty="0">
                          <a:solidFill>
                            <a:srgbClr val="000000"/>
                          </a:solidFill>
                          <a:effectLst/>
                          <a:latin typeface="Arial"/>
                        </a:rPr>
                        <a:t>1%</a:t>
                      </a:r>
                    </a:p>
                  </a:txBody>
                  <a:tcPr marL="90000" marR="90000" marT="18000" marB="18000" anchor="ctr">
                    <a:noFill/>
                  </a:tcPr>
                </a:tc>
                <a:tc>
                  <a:txBody>
                    <a:bodyPr/>
                    <a:lstStyle/>
                    <a:p>
                      <a:pPr algn="ctr" fontAlgn="b"/>
                      <a:r>
                        <a:rPr lang="es-MX" sz="1100" b="0" i="0" u="none" strike="noStrike" dirty="0">
                          <a:solidFill>
                            <a:srgbClr val="000000"/>
                          </a:solidFill>
                          <a:effectLst/>
                          <a:latin typeface="Arial"/>
                        </a:rPr>
                        <a:t>1%</a:t>
                      </a:r>
                    </a:p>
                  </a:txBody>
                  <a:tcPr marL="90000" marR="90000" marT="18000" marB="18000" anchor="ctr">
                    <a:noFill/>
                  </a:tcPr>
                </a:tc>
                <a:tc>
                  <a:txBody>
                    <a:bodyPr/>
                    <a:lstStyle/>
                    <a:p>
                      <a:pPr algn="ctr" fontAlgn="b"/>
                      <a:r>
                        <a:rPr lang="es-MX" sz="1100" b="0" i="0" u="none" strike="noStrike" dirty="0">
                          <a:solidFill>
                            <a:srgbClr val="000000"/>
                          </a:solidFill>
                          <a:effectLst/>
                          <a:latin typeface="Arial"/>
                        </a:rPr>
                        <a:t>5%</a:t>
                      </a:r>
                    </a:p>
                  </a:txBody>
                  <a:tcPr marL="90000" marR="90000" marT="18000" marB="18000" anchor="ctr">
                    <a:noFill/>
                  </a:tcPr>
                </a:tc>
                <a:tc>
                  <a:txBody>
                    <a:bodyPr/>
                    <a:lstStyle/>
                    <a:p>
                      <a:pPr algn="ctr" fontAlgn="b"/>
                      <a:r>
                        <a:rPr lang="es-MX" sz="1100" b="0" i="0" u="none" strike="noStrike" dirty="0">
                          <a:solidFill>
                            <a:srgbClr val="000000"/>
                          </a:solidFill>
                          <a:effectLst/>
                          <a:latin typeface="Arial"/>
                        </a:rPr>
                        <a:t>0%</a:t>
                      </a:r>
                    </a:p>
                  </a:txBody>
                  <a:tcPr marL="90000" marR="90000" marT="18000" marB="18000" anchor="ctr">
                    <a:noFill/>
                  </a:tcPr>
                </a:tc>
                <a:tc>
                  <a:txBody>
                    <a:bodyPr/>
                    <a:lstStyle/>
                    <a:p>
                      <a:pPr algn="ctr" fontAlgn="b"/>
                      <a:r>
                        <a:rPr lang="es-MX" sz="1100" b="0" i="0" u="none" strike="noStrike" dirty="0">
                          <a:solidFill>
                            <a:srgbClr val="000000"/>
                          </a:solidFill>
                          <a:effectLst/>
                          <a:latin typeface="Arial"/>
                        </a:rPr>
                        <a:t>0%</a:t>
                      </a:r>
                    </a:p>
                  </a:txBody>
                  <a:tcPr marL="90000" marR="90000" marT="18000" marB="18000" anchor="ctr">
                    <a:noFill/>
                  </a:tcPr>
                </a:tc>
                <a:tc>
                  <a:txBody>
                    <a:bodyPr/>
                    <a:lstStyle/>
                    <a:p>
                      <a:pPr algn="ctr" fontAlgn="b"/>
                      <a:r>
                        <a:rPr lang="es-MX" sz="1100" b="0" i="0" u="none" strike="noStrike" dirty="0">
                          <a:solidFill>
                            <a:srgbClr val="000000"/>
                          </a:solidFill>
                          <a:effectLst/>
                          <a:latin typeface="Arial"/>
                        </a:rPr>
                        <a:t>0%</a:t>
                      </a:r>
                    </a:p>
                  </a:txBody>
                  <a:tcPr marL="90000" marR="90000" marT="18000" marB="18000" anchor="ctr">
                    <a:noFill/>
                  </a:tcPr>
                </a:tc>
                <a:tc>
                  <a:txBody>
                    <a:bodyPr/>
                    <a:lstStyle/>
                    <a:p>
                      <a:pPr algn="ctr" fontAlgn="b"/>
                      <a:r>
                        <a:rPr lang="es-MX" sz="1100" b="0" i="0" u="none" strike="noStrike" dirty="0">
                          <a:solidFill>
                            <a:srgbClr val="000000"/>
                          </a:solidFill>
                          <a:effectLst/>
                          <a:latin typeface="Arial"/>
                        </a:rPr>
                        <a:t>17%</a:t>
                      </a:r>
                    </a:p>
                  </a:txBody>
                  <a:tcPr marL="90000" marR="90000" marT="18000" marB="18000" anchor="ctr">
                    <a:noFill/>
                  </a:tcPr>
                </a:tc>
              </a:tr>
              <a:tr h="194480">
                <a:tc>
                  <a:txBody>
                    <a:bodyPr/>
                    <a:lstStyle/>
                    <a:p>
                      <a:pPr algn="l" fontAlgn="b"/>
                      <a:r>
                        <a:rPr lang="es-MX" sz="1100" b="0" i="0" u="none" strike="noStrike" dirty="0">
                          <a:solidFill>
                            <a:srgbClr val="000000"/>
                          </a:solidFill>
                          <a:effectLst/>
                          <a:latin typeface="Arial"/>
                        </a:rPr>
                        <a:t>No sabe</a:t>
                      </a:r>
                    </a:p>
                  </a:txBody>
                  <a:tcPr marL="90000" marR="90000" marT="18000" marB="18000" anchor="ctr">
                    <a:lnB w="12700" cap="flat" cmpd="sng" algn="ctr">
                      <a:solidFill>
                        <a:schemeClr val="tx1">
                          <a:lumMod val="50000"/>
                        </a:schemeClr>
                      </a:solidFill>
                      <a:prstDash val="solid"/>
                      <a:round/>
                      <a:headEnd type="none" w="med" len="med"/>
                      <a:tailEnd type="none" w="med" len="med"/>
                    </a:lnB>
                    <a:solidFill>
                      <a:srgbClr val="FFFF99"/>
                    </a:solidFill>
                  </a:tcPr>
                </a:tc>
                <a:tc>
                  <a:txBody>
                    <a:bodyPr/>
                    <a:lstStyle/>
                    <a:p>
                      <a:pPr algn="ctr" fontAlgn="b"/>
                      <a:r>
                        <a:rPr lang="es-MX" sz="1100" b="0" i="0" u="none" strike="noStrike" dirty="0">
                          <a:solidFill>
                            <a:srgbClr val="000000"/>
                          </a:solidFill>
                          <a:effectLst/>
                          <a:latin typeface="Arial"/>
                        </a:rPr>
                        <a:t>25%</a:t>
                      </a:r>
                    </a:p>
                  </a:txBody>
                  <a:tcPr marL="90000" marR="90000" marT="18000" marB="18000" anchor="ctr">
                    <a:lnB w="12700" cap="flat" cmpd="sng" algn="ctr">
                      <a:solidFill>
                        <a:schemeClr val="tx1">
                          <a:lumMod val="50000"/>
                        </a:schemeClr>
                      </a:solidFill>
                      <a:prstDash val="solid"/>
                      <a:round/>
                      <a:headEnd type="none" w="med" len="med"/>
                      <a:tailEnd type="none" w="med" len="med"/>
                    </a:lnB>
                    <a:solidFill>
                      <a:srgbClr val="FFFF99"/>
                    </a:solidFill>
                  </a:tcPr>
                </a:tc>
                <a:tc>
                  <a:txBody>
                    <a:bodyPr/>
                    <a:lstStyle/>
                    <a:p>
                      <a:pPr algn="ctr" fontAlgn="b"/>
                      <a:r>
                        <a:rPr lang="es-MX" sz="1100" b="0" i="0" u="none" strike="noStrike" dirty="0">
                          <a:solidFill>
                            <a:srgbClr val="000000"/>
                          </a:solidFill>
                          <a:effectLst/>
                          <a:latin typeface="Arial"/>
                        </a:rPr>
                        <a:t>18%</a:t>
                      </a:r>
                    </a:p>
                  </a:txBody>
                  <a:tcPr marL="90000" marR="90000" marT="18000" marB="18000" anchor="ctr">
                    <a:lnB w="12700" cap="flat" cmpd="sng" algn="ctr">
                      <a:solidFill>
                        <a:schemeClr val="tx1">
                          <a:lumMod val="50000"/>
                        </a:schemeClr>
                      </a:solidFill>
                      <a:prstDash val="solid"/>
                      <a:round/>
                      <a:headEnd type="none" w="med" len="med"/>
                      <a:tailEnd type="none" w="med" len="med"/>
                    </a:lnB>
                    <a:solidFill>
                      <a:srgbClr val="FFFF99"/>
                    </a:solidFill>
                  </a:tcPr>
                </a:tc>
                <a:tc>
                  <a:txBody>
                    <a:bodyPr/>
                    <a:lstStyle/>
                    <a:p>
                      <a:pPr algn="ctr" fontAlgn="b"/>
                      <a:r>
                        <a:rPr lang="es-MX" sz="1100" b="0" i="0" u="none" strike="noStrike" dirty="0">
                          <a:solidFill>
                            <a:srgbClr val="000000"/>
                          </a:solidFill>
                          <a:effectLst/>
                          <a:latin typeface="Arial"/>
                        </a:rPr>
                        <a:t>14%</a:t>
                      </a:r>
                    </a:p>
                  </a:txBody>
                  <a:tcPr marL="90000" marR="90000" marT="18000" marB="18000" anchor="ctr">
                    <a:lnB w="12700" cap="flat" cmpd="sng" algn="ctr">
                      <a:solidFill>
                        <a:schemeClr val="tx1">
                          <a:lumMod val="50000"/>
                        </a:schemeClr>
                      </a:solidFill>
                      <a:prstDash val="solid"/>
                      <a:round/>
                      <a:headEnd type="none" w="med" len="med"/>
                      <a:tailEnd type="none" w="med" len="med"/>
                    </a:lnB>
                    <a:solidFill>
                      <a:srgbClr val="FFFF99"/>
                    </a:solidFill>
                  </a:tcPr>
                </a:tc>
                <a:tc>
                  <a:txBody>
                    <a:bodyPr/>
                    <a:lstStyle/>
                    <a:p>
                      <a:pPr algn="ctr" fontAlgn="b"/>
                      <a:r>
                        <a:rPr lang="es-MX" sz="1100" b="0" i="0" u="none" strike="noStrike" dirty="0">
                          <a:solidFill>
                            <a:srgbClr val="000000"/>
                          </a:solidFill>
                          <a:effectLst/>
                          <a:latin typeface="Arial"/>
                        </a:rPr>
                        <a:t>14%</a:t>
                      </a:r>
                    </a:p>
                  </a:txBody>
                  <a:tcPr marL="90000" marR="90000" marT="18000" marB="18000" anchor="ctr">
                    <a:lnB w="12700" cap="flat" cmpd="sng" algn="ctr">
                      <a:solidFill>
                        <a:schemeClr val="tx1">
                          <a:lumMod val="50000"/>
                        </a:schemeClr>
                      </a:solidFill>
                      <a:prstDash val="solid"/>
                      <a:round/>
                      <a:headEnd type="none" w="med" len="med"/>
                      <a:tailEnd type="none" w="med" len="med"/>
                    </a:lnB>
                    <a:solidFill>
                      <a:srgbClr val="FFFF99"/>
                    </a:solidFill>
                  </a:tcPr>
                </a:tc>
                <a:tc>
                  <a:txBody>
                    <a:bodyPr/>
                    <a:lstStyle/>
                    <a:p>
                      <a:pPr algn="ctr" fontAlgn="b"/>
                      <a:r>
                        <a:rPr lang="es-MX" sz="1100" b="0" i="0" u="none" strike="noStrike" dirty="0">
                          <a:solidFill>
                            <a:srgbClr val="000000"/>
                          </a:solidFill>
                          <a:effectLst/>
                          <a:latin typeface="Arial"/>
                        </a:rPr>
                        <a:t>31%</a:t>
                      </a:r>
                    </a:p>
                  </a:txBody>
                  <a:tcPr marL="90000" marR="90000" marT="18000" marB="18000" anchor="ctr">
                    <a:lnB w="12700" cap="flat" cmpd="sng" algn="ctr">
                      <a:solidFill>
                        <a:schemeClr val="tx1">
                          <a:lumMod val="50000"/>
                        </a:schemeClr>
                      </a:solidFill>
                      <a:prstDash val="solid"/>
                      <a:round/>
                      <a:headEnd type="none" w="med" len="med"/>
                      <a:tailEnd type="none" w="med" len="med"/>
                    </a:lnB>
                    <a:solidFill>
                      <a:srgbClr val="FFFF99"/>
                    </a:solidFill>
                  </a:tcPr>
                </a:tc>
                <a:tc>
                  <a:txBody>
                    <a:bodyPr/>
                    <a:lstStyle/>
                    <a:p>
                      <a:pPr algn="ctr" fontAlgn="b"/>
                      <a:r>
                        <a:rPr lang="es-MX" sz="1100" b="0" i="0" u="none" strike="noStrike" dirty="0">
                          <a:solidFill>
                            <a:srgbClr val="000000"/>
                          </a:solidFill>
                          <a:effectLst/>
                          <a:latin typeface="Arial"/>
                        </a:rPr>
                        <a:t>0%</a:t>
                      </a:r>
                    </a:p>
                  </a:txBody>
                  <a:tcPr marL="90000" marR="90000" marT="18000" marB="18000" anchor="ctr">
                    <a:lnB w="12700" cap="flat" cmpd="sng" algn="ctr">
                      <a:solidFill>
                        <a:schemeClr val="tx1">
                          <a:lumMod val="50000"/>
                        </a:schemeClr>
                      </a:solidFill>
                      <a:prstDash val="solid"/>
                      <a:round/>
                      <a:headEnd type="none" w="med" len="med"/>
                      <a:tailEnd type="none" w="med" len="med"/>
                    </a:lnB>
                    <a:solidFill>
                      <a:srgbClr val="FFFF99"/>
                    </a:solidFill>
                  </a:tcPr>
                </a:tc>
                <a:tc>
                  <a:txBody>
                    <a:bodyPr/>
                    <a:lstStyle/>
                    <a:p>
                      <a:pPr algn="ctr" fontAlgn="b"/>
                      <a:r>
                        <a:rPr lang="es-MX" sz="1100" b="0" i="0" u="none" strike="noStrike" dirty="0">
                          <a:solidFill>
                            <a:srgbClr val="000000"/>
                          </a:solidFill>
                          <a:effectLst/>
                          <a:latin typeface="Arial"/>
                        </a:rPr>
                        <a:t>0%</a:t>
                      </a:r>
                    </a:p>
                  </a:txBody>
                  <a:tcPr marL="90000" marR="90000" marT="18000" marB="18000" anchor="ctr">
                    <a:lnB w="12700" cap="flat" cmpd="sng" algn="ctr">
                      <a:solidFill>
                        <a:schemeClr val="tx1">
                          <a:lumMod val="50000"/>
                        </a:schemeClr>
                      </a:solidFill>
                      <a:prstDash val="solid"/>
                      <a:round/>
                      <a:headEnd type="none" w="med" len="med"/>
                      <a:tailEnd type="none" w="med" len="med"/>
                    </a:lnB>
                    <a:solidFill>
                      <a:srgbClr val="FFFF99"/>
                    </a:solidFill>
                  </a:tcPr>
                </a:tc>
              </a:tr>
            </a:tbl>
          </a:graphicData>
        </a:graphic>
      </p:graphicFrame>
      <p:sp>
        <p:nvSpPr>
          <p:cNvPr id="7" name="Rectángulo 6"/>
          <p:cNvSpPr/>
          <p:nvPr/>
        </p:nvSpPr>
        <p:spPr>
          <a:xfrm>
            <a:off x="179512" y="89674"/>
            <a:ext cx="1718099" cy="338554"/>
          </a:xfrm>
          <a:prstGeom prst="rect">
            <a:avLst/>
          </a:prstGeom>
        </p:spPr>
        <p:txBody>
          <a:bodyPr wrap="none">
            <a:spAutoFit/>
          </a:bodyPr>
          <a:lstStyle/>
          <a:p>
            <a:r>
              <a:rPr lang="es-MX" sz="1600" dirty="0" smtClean="0">
                <a:solidFill>
                  <a:schemeClr val="tx1">
                    <a:lumMod val="65000"/>
                  </a:schemeClr>
                </a:solidFill>
                <a:latin typeface="Franklin Gothic Demi Cond" panose="020B0706030402020204" pitchFamily="34" charset="0"/>
              </a:rPr>
              <a:t>Temas coyunturales</a:t>
            </a:r>
            <a:endParaRPr lang="es-MX" sz="1600" dirty="0">
              <a:solidFill>
                <a:schemeClr val="tx1">
                  <a:lumMod val="65000"/>
                </a:schemeClr>
              </a:solidFill>
              <a:latin typeface="Franklin Gothic Demi Cond" panose="020B0706030402020204" pitchFamily="34" charset="0"/>
            </a:endParaRPr>
          </a:p>
        </p:txBody>
      </p:sp>
      <p:sp>
        <p:nvSpPr>
          <p:cNvPr id="8" name="Rectángulo redondeado 7">
            <a:hlinkClick r:id="rId3" action="ppaction://hlinksldjump"/>
          </p:cNvPr>
          <p:cNvSpPr/>
          <p:nvPr/>
        </p:nvSpPr>
        <p:spPr bwMode="auto">
          <a:xfrm>
            <a:off x="4051548" y="6381328"/>
            <a:ext cx="1112912" cy="346175"/>
          </a:xfrm>
          <a:prstGeom prst="roundRect">
            <a:avLst/>
          </a:prstGeom>
          <a:solidFill>
            <a:srgbClr val="C000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s-MX" sz="1400" b="1" i="0" u="none" strike="noStrike" cap="none" normalizeH="0" baseline="0" dirty="0" smtClean="0">
                <a:ln>
                  <a:noFill/>
                </a:ln>
                <a:solidFill>
                  <a:schemeClr val="tx1"/>
                </a:solidFill>
                <a:effectLst/>
                <a:latin typeface="Arial Narrow" panose="020B0606020202030204" pitchFamily="34" charset="0"/>
              </a:rPr>
              <a:t>Regresar</a:t>
            </a:r>
          </a:p>
        </p:txBody>
      </p:sp>
    </p:spTree>
    <p:extLst>
      <p:ext uri="{BB962C8B-B14F-4D97-AF65-F5344CB8AC3E}">
        <p14:creationId xmlns:p14="http://schemas.microsoft.com/office/powerpoint/2010/main" val="1987554609"/>
      </p:ext>
    </p:extLst>
  </p:cSld>
  <p:clrMapOvr>
    <a:masterClrMapping/>
  </p:clrMapOvr>
  <p:transition>
    <p:randomBa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Lo más relevante de la encuesta - 2</a:t>
            </a:r>
            <a:endParaRPr lang="es-MX" dirty="0"/>
          </a:p>
        </p:txBody>
      </p:sp>
      <p:sp>
        <p:nvSpPr>
          <p:cNvPr id="3" name="2 Marcador de contenido"/>
          <p:cNvSpPr>
            <a:spLocks noGrp="1"/>
          </p:cNvSpPr>
          <p:nvPr>
            <p:ph sz="half" idx="1"/>
          </p:nvPr>
        </p:nvSpPr>
        <p:spPr/>
        <p:txBody>
          <a:bodyPr/>
          <a:lstStyle/>
          <a:p>
            <a:r>
              <a:rPr lang="es-MX" dirty="0" smtClean="0"/>
              <a:t>Poco más de la mitad de la muestra (55%), cree que el PRI ganará las próximas elecciones para gobernador de Sinaloa  -con Quirino Ordaz </a:t>
            </a:r>
            <a:r>
              <a:rPr lang="es-MX" dirty="0" err="1" smtClean="0"/>
              <a:t>Coppel</a:t>
            </a:r>
            <a:r>
              <a:rPr lang="es-MX" dirty="0" smtClean="0"/>
              <a:t> como abanderado-, superando ampliamente a quienes anticipan que gane otra opción política.</a:t>
            </a:r>
          </a:p>
          <a:p>
            <a:r>
              <a:rPr lang="es-MX" dirty="0" smtClean="0"/>
              <a:t>Sin embargo, son muchos los que respondieron que quien debería ganar la próxima elección es una alternativa diferente al PRI:</a:t>
            </a:r>
          </a:p>
          <a:p>
            <a:pPr lvl="1"/>
            <a:r>
              <a:rPr lang="es-MX" dirty="0" smtClean="0"/>
              <a:t>39% cree que el PRI debe ganar, mientras  que el 51% dio una respuesta diferente, aunque ninguna en lo particular superior al PRI. Llama la atención que 31% indicó que lo mejor sería que no ganara un partido y un 5% adicional hizo referencia a un candidato independiente.</a:t>
            </a:r>
          </a:p>
          <a:p>
            <a:r>
              <a:rPr lang="es-MX" dirty="0" smtClean="0"/>
              <a:t>Cuando se pidió a los participantes en esta encuesta evaluar algunos aspectos relacionados con el estado encontramos los siguiente:</a:t>
            </a:r>
          </a:p>
          <a:p>
            <a:pPr marL="800100" lvl="3" indent="-342900">
              <a:buSzPct val="130000"/>
            </a:pPr>
            <a:r>
              <a:rPr lang="es-MX" dirty="0"/>
              <a:t>Existe la percepción de que el narcotráfico está fuertemente infiltrado en el gobierno del estado (4.2 en una escala de 1 a 5, donde 5 sería el máximo nivel de infiltración</a:t>
            </a:r>
            <a:r>
              <a:rPr lang="es-MX" dirty="0" smtClean="0"/>
              <a:t>).</a:t>
            </a:r>
          </a:p>
          <a:p>
            <a:endParaRPr lang="es-MX" dirty="0"/>
          </a:p>
        </p:txBody>
      </p:sp>
      <p:sp>
        <p:nvSpPr>
          <p:cNvPr id="4" name="3 Marcador de contenido"/>
          <p:cNvSpPr>
            <a:spLocks noGrp="1"/>
          </p:cNvSpPr>
          <p:nvPr>
            <p:ph sz="half" idx="2"/>
          </p:nvPr>
        </p:nvSpPr>
        <p:spPr/>
        <p:txBody>
          <a:bodyPr/>
          <a:lstStyle/>
          <a:p>
            <a:pPr marL="742950" lvl="2" indent="-342900">
              <a:buSzPct val="130000"/>
            </a:pPr>
            <a:r>
              <a:rPr lang="es-MX" dirty="0" smtClean="0"/>
              <a:t>Todavía más arraigada se encuentra la noción de la corrupción imperante dentro del gobierno estatal, así como del elevado grado de impunidad (4.4 en ambos casos, en una escala de 1 a 5, donde 5 sería el máximo nivel de corrupción o de impunidad).</a:t>
            </a:r>
          </a:p>
          <a:p>
            <a:r>
              <a:rPr lang="es-MX" dirty="0" smtClean="0"/>
              <a:t>Con relación a los temas estructurales, se encontró que hay más temas en los que los participantes se inclinan hacia una postura liberal que estatista.</a:t>
            </a:r>
          </a:p>
          <a:p>
            <a:pPr lvl="1"/>
            <a:r>
              <a:rPr lang="es-MX" dirty="0" smtClean="0"/>
              <a:t>Posturas liberales: ejercicio del gasto público, tanto en cobro de impuestos como en la eficiencia del gasto; la democracia y acción de gobierno para ordenamiento de la convivencia; inversión en infraestructura para incentivar la inversión productiva; régimen de derecho; adecuación al marco jurídico.</a:t>
            </a:r>
          </a:p>
          <a:p>
            <a:pPr lvl="1"/>
            <a:r>
              <a:rPr lang="es-MX" dirty="0" smtClean="0"/>
              <a:t>Posturas estatistas: seguridad pública, tanto en el combate a la delincuencia, como en el uso de seguridad privada; inversión en infraestructura; democracia y acción de gobierno encaminada a generar políticas de desarrollo y distribución del ingreso.</a:t>
            </a:r>
            <a:endParaRPr lang="es-MX" dirty="0"/>
          </a:p>
        </p:txBody>
      </p:sp>
      <p:sp>
        <p:nvSpPr>
          <p:cNvPr id="5" name="4 Marcador de número de diapositiva"/>
          <p:cNvSpPr>
            <a:spLocks noGrp="1"/>
          </p:cNvSpPr>
          <p:nvPr>
            <p:ph type="sldNum" sz="quarter" idx="10"/>
          </p:nvPr>
        </p:nvSpPr>
        <p:spPr/>
        <p:txBody>
          <a:bodyPr/>
          <a:lstStyle/>
          <a:p>
            <a:pPr>
              <a:defRPr/>
            </a:pPr>
            <a:fld id="{4D46B744-6698-452A-9EF5-4A327721F341}" type="slidenum">
              <a:rPr lang="es-ES" smtClean="0"/>
              <a:pPr>
                <a:defRPr/>
              </a:pPr>
              <a:t>6</a:t>
            </a:fld>
            <a:endParaRPr lang="es-ES" dirty="0"/>
          </a:p>
        </p:txBody>
      </p:sp>
    </p:spTree>
  </p:cSld>
  <p:clrMapOvr>
    <a:masterClrMapping/>
  </p:clrMapOvr>
  <p:transition>
    <p:randomBar/>
  </p:transition>
</p:sld>
</file>

<file path=ppt/slides/slide7.xml><?xml version="1.0" encoding="utf-8"?>
<p:sld xmlns:a="http://schemas.openxmlformats.org/drawingml/2006/main" xmlns:r="http://schemas.openxmlformats.org/officeDocument/2006/relationships" xmlns:p="http://schemas.openxmlformats.org/presentationml/2006/main" showMasterPhAnim="0">
  <p:cSld>
    <p:bg>
      <p:bgPr>
        <a:solidFill>
          <a:schemeClr val="bg2"/>
        </a:solidFill>
        <a:effectLst/>
      </p:bgPr>
    </p:bg>
    <p:spTree>
      <p:nvGrpSpPr>
        <p:cNvPr id="1" name=""/>
        <p:cNvGrpSpPr/>
        <p:nvPr/>
      </p:nvGrpSpPr>
      <p:grpSpPr>
        <a:xfrm>
          <a:off x="0" y="0"/>
          <a:ext cx="0" cy="0"/>
          <a:chOff x="0" y="0"/>
          <a:chExt cx="0" cy="0"/>
        </a:xfrm>
      </p:grpSpPr>
      <p:sp>
        <p:nvSpPr>
          <p:cNvPr id="581636" name="Rectangle 4"/>
          <p:cNvSpPr>
            <a:spLocks noGrp="1" noChangeArrowheads="1"/>
          </p:cNvSpPr>
          <p:nvPr>
            <p:ph type="ctrTitle" sz="quarter"/>
          </p:nvPr>
        </p:nvSpPr>
        <p:spPr>
          <a:xfrm>
            <a:off x="357158" y="260648"/>
            <a:ext cx="8458850" cy="792088"/>
          </a:xfrm>
        </p:spPr>
        <p:txBody>
          <a:bodyPr/>
          <a:lstStyle/>
          <a:p>
            <a:r>
              <a:rPr lang="es-MX" sz="1800" dirty="0">
                <a:solidFill>
                  <a:schemeClr val="tx1"/>
                </a:solidFill>
              </a:rPr>
              <a:t>1ª encuesta de líderes | Revista </a:t>
            </a:r>
            <a:r>
              <a:rPr lang="es-MX" sz="1800" dirty="0">
                <a:solidFill>
                  <a:srgbClr val="FFC000"/>
                </a:solidFill>
              </a:rPr>
              <a:t>Bien Informado</a:t>
            </a:r>
            <a:endParaRPr lang="es-MX" sz="1800" dirty="0" smtClean="0">
              <a:solidFill>
                <a:srgbClr val="FFC000"/>
              </a:solidFill>
            </a:endParaRPr>
          </a:p>
        </p:txBody>
      </p:sp>
      <p:sp>
        <p:nvSpPr>
          <p:cNvPr id="581637" name="Rectangle 5"/>
          <p:cNvSpPr>
            <a:spLocks noGrp="1" noChangeArrowheads="1"/>
          </p:cNvSpPr>
          <p:nvPr>
            <p:ph type="subTitle" sz="quarter" idx="1"/>
          </p:nvPr>
        </p:nvSpPr>
        <p:spPr>
          <a:xfrm>
            <a:off x="2843808" y="5638800"/>
            <a:ext cx="6040760" cy="1030560"/>
          </a:xfrm>
        </p:spPr>
        <p:txBody>
          <a:bodyPr anchor="ctr"/>
          <a:lstStyle/>
          <a:p>
            <a:r>
              <a:rPr lang="es-ES" sz="1600" b="1" dirty="0">
                <a:solidFill>
                  <a:schemeClr val="tx1"/>
                </a:solidFill>
              </a:rPr>
              <a:t>TEMAS POLÍTICOS</a:t>
            </a:r>
          </a:p>
          <a:p>
            <a:r>
              <a:rPr lang="es-ES" sz="1600" dirty="0">
                <a:solidFill>
                  <a:schemeClr val="tx1"/>
                </a:solidFill>
              </a:rPr>
              <a:t>Febrero de 2016</a:t>
            </a:r>
          </a:p>
        </p:txBody>
      </p:sp>
      <p:sp>
        <p:nvSpPr>
          <p:cNvPr id="2" name="Rectángulo 1"/>
          <p:cNvSpPr/>
          <p:nvPr/>
        </p:nvSpPr>
        <p:spPr>
          <a:xfrm>
            <a:off x="3456118" y="2924944"/>
            <a:ext cx="5364354" cy="923330"/>
          </a:xfrm>
          <a:prstGeom prst="rect">
            <a:avLst/>
          </a:prstGeom>
        </p:spPr>
        <p:txBody>
          <a:bodyPr wrap="none">
            <a:spAutoFit/>
          </a:bodyPr>
          <a:lstStyle/>
          <a:p>
            <a:r>
              <a:rPr lang="es-MX" sz="5400" dirty="0" smtClean="0">
                <a:solidFill>
                  <a:schemeClr val="tx1">
                    <a:lumMod val="65000"/>
                  </a:schemeClr>
                </a:solidFill>
                <a:latin typeface="Franklin Gothic Demi Cond" panose="020B0706030402020204" pitchFamily="34" charset="0"/>
              </a:rPr>
              <a:t>Temas coyunturales</a:t>
            </a:r>
            <a:endParaRPr lang="es-MX" sz="5400" dirty="0">
              <a:solidFill>
                <a:schemeClr val="tx1">
                  <a:lumMod val="65000"/>
                </a:schemeClr>
              </a:solidFill>
              <a:latin typeface="Franklin Gothic Demi Cond" panose="020B0706030402020204" pitchFamily="34" charset="0"/>
            </a:endParaRPr>
          </a:p>
        </p:txBody>
      </p:sp>
    </p:spTree>
    <p:extLst>
      <p:ext uri="{BB962C8B-B14F-4D97-AF65-F5344CB8AC3E}">
        <p14:creationId xmlns:p14="http://schemas.microsoft.com/office/powerpoint/2010/main" val="1637407119"/>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581636"/>
                                        </p:tgtEl>
                                        <p:attrNameLst>
                                          <p:attrName>style.visibility</p:attrName>
                                        </p:attrNameLst>
                                      </p:cBhvr>
                                      <p:to>
                                        <p:strVal val="visible"/>
                                      </p:to>
                                    </p:set>
                                    <p:animEffect transition="in" filter="randombar(horizontal)">
                                      <p:cBhvr>
                                        <p:cTn id="7" dur="500"/>
                                        <p:tgtEl>
                                          <p:spTgt spid="581636"/>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581637">
                                            <p:txEl>
                                              <p:pRg st="0" end="0"/>
                                            </p:txEl>
                                          </p:spTgt>
                                        </p:tgtEl>
                                        <p:attrNameLst>
                                          <p:attrName>style.visibility</p:attrName>
                                        </p:attrNameLst>
                                      </p:cBhvr>
                                      <p:to>
                                        <p:strVal val="visible"/>
                                      </p:to>
                                    </p:set>
                                    <p:animEffect transition="in" filter="randombar(horizontal)">
                                      <p:cBhvr>
                                        <p:cTn id="11" dur="500"/>
                                        <p:tgtEl>
                                          <p:spTgt spid="581637">
                                            <p:txEl>
                                              <p:pRg st="0" end="0"/>
                                            </p:txEl>
                                          </p:spTgt>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581637">
                                            <p:txEl>
                                              <p:pRg st="1" end="1"/>
                                            </p:txEl>
                                          </p:spTgt>
                                        </p:tgtEl>
                                        <p:attrNameLst>
                                          <p:attrName>style.visibility</p:attrName>
                                        </p:attrNameLst>
                                      </p:cBhvr>
                                      <p:to>
                                        <p:strVal val="visible"/>
                                      </p:to>
                                    </p:set>
                                    <p:animEffect transition="in" filter="randombar(horizontal)">
                                      <p:cBhvr>
                                        <p:cTn id="15" dur="500"/>
                                        <p:tgtEl>
                                          <p:spTgt spid="58163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1636" grpId="0" autoUpdateAnimBg="0"/>
      <p:bldP spid="581637" grpId="0" build="p" autoUpdateAnimBg="0" advAuto="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1 Título"/>
          <p:cNvSpPr>
            <a:spLocks noGrp="1"/>
          </p:cNvSpPr>
          <p:nvPr>
            <p:ph type="title"/>
          </p:nvPr>
        </p:nvSpPr>
        <p:spPr/>
        <p:txBody>
          <a:bodyPr/>
          <a:lstStyle/>
          <a:p>
            <a:r>
              <a:rPr lang="es-MX" dirty="0" smtClean="0"/>
              <a:t>Problemática estatal</a:t>
            </a:r>
            <a:endParaRPr lang="es-ES" dirty="0" smtClean="0"/>
          </a:p>
        </p:txBody>
      </p:sp>
      <p:sp>
        <p:nvSpPr>
          <p:cNvPr id="10242" name="3 Marcador de número de diapositiva"/>
          <p:cNvSpPr>
            <a:spLocks noGrp="1"/>
          </p:cNvSpPr>
          <p:nvPr>
            <p:ph type="sldNum" sz="quarter" idx="10"/>
          </p:nvPr>
        </p:nvSpPr>
        <p:spPr>
          <a:noFill/>
        </p:spPr>
        <p:txBody>
          <a:bodyPr/>
          <a:lstStyle/>
          <a:p>
            <a:fld id="{1C0F6389-4923-4C16-87F0-089CFD36BA73}" type="slidenum">
              <a:rPr lang="es-ES" smtClean="0"/>
              <a:pPr/>
              <a:t>8</a:t>
            </a:fld>
            <a:endParaRPr lang="es-ES" dirty="0" smtClean="0"/>
          </a:p>
        </p:txBody>
      </p:sp>
      <p:graphicFrame>
        <p:nvGraphicFramePr>
          <p:cNvPr id="20" name="19 Tabla"/>
          <p:cNvGraphicFramePr>
            <a:graphicFrameLocks noGrp="1"/>
          </p:cNvGraphicFramePr>
          <p:nvPr>
            <p:extLst>
              <p:ext uri="{D42A27DB-BD31-4B8C-83A1-F6EECF244321}">
                <p14:modId xmlns:p14="http://schemas.microsoft.com/office/powerpoint/2010/main" val="3804095171"/>
              </p:ext>
            </p:extLst>
          </p:nvPr>
        </p:nvGraphicFramePr>
        <p:xfrm>
          <a:off x="2519771" y="1649151"/>
          <a:ext cx="4311399" cy="4374365"/>
        </p:xfrm>
        <a:graphic>
          <a:graphicData uri="http://schemas.openxmlformats.org/drawingml/2006/table">
            <a:tbl>
              <a:tblPr/>
              <a:tblGrid>
                <a:gridCol w="3054526"/>
                <a:gridCol w="1256873"/>
              </a:tblGrid>
              <a:tr h="342536">
                <a:tc>
                  <a:txBody>
                    <a:bodyPr/>
                    <a:lstStyle/>
                    <a:p>
                      <a:pPr algn="l" fontAlgn="b"/>
                      <a:r>
                        <a:rPr lang="es-MX" sz="1600" b="0" i="0" u="none" strike="noStrike" dirty="0" smtClean="0">
                          <a:solidFill>
                            <a:srgbClr val="000000"/>
                          </a:solidFill>
                          <a:effectLst/>
                          <a:latin typeface="Arial"/>
                        </a:rPr>
                        <a:t>Inseguridad / delincuencia / violencia</a:t>
                      </a:r>
                      <a:endParaRPr lang="es-MX" sz="1600" b="0" i="0" u="none" strike="noStrike" dirty="0">
                        <a:solidFill>
                          <a:srgbClr val="000000"/>
                        </a:solidFill>
                        <a:effectLst/>
                        <a:latin typeface="Arial"/>
                      </a:endParaRPr>
                    </a:p>
                  </a:txBody>
                  <a:tcPr marL="90000" marR="90000" marT="46800" marB="46800" anchor="ctr">
                    <a:lnL>
                      <a:noFill/>
                    </a:lnL>
                    <a:lnR>
                      <a:noFill/>
                    </a:lnR>
                    <a:lnT>
                      <a:noFill/>
                    </a:lnT>
                    <a:lnB>
                      <a:noFill/>
                    </a:lnB>
                    <a:solidFill>
                      <a:schemeClr val="tx1">
                        <a:lumMod val="85000"/>
                      </a:schemeClr>
                    </a:solidFill>
                  </a:tcPr>
                </a:tc>
                <a:tc>
                  <a:txBody>
                    <a:bodyPr/>
                    <a:lstStyle/>
                    <a:p>
                      <a:pPr algn="ctr" fontAlgn="b"/>
                      <a:r>
                        <a:rPr lang="es-MX" sz="1600" b="0" i="0" u="none" strike="noStrike" dirty="0" smtClean="0">
                          <a:solidFill>
                            <a:srgbClr val="000000"/>
                          </a:solidFill>
                          <a:effectLst/>
                          <a:latin typeface="Arial"/>
                        </a:rPr>
                        <a:t>37</a:t>
                      </a:r>
                      <a:r>
                        <a:rPr lang="es-MX" sz="1600" b="0" i="0" u="none" strike="noStrike" dirty="0">
                          <a:solidFill>
                            <a:srgbClr val="000000"/>
                          </a:solidFill>
                          <a:effectLst/>
                          <a:latin typeface="Arial"/>
                        </a:rPr>
                        <a:t>%</a:t>
                      </a:r>
                    </a:p>
                  </a:txBody>
                  <a:tcPr marL="90000" marR="90000" marT="46800" marB="46800" anchor="ctr">
                    <a:lnL>
                      <a:noFill/>
                    </a:lnL>
                    <a:lnR>
                      <a:noFill/>
                    </a:lnR>
                    <a:lnT>
                      <a:noFill/>
                    </a:lnT>
                    <a:lnB>
                      <a:noFill/>
                    </a:lnB>
                    <a:solidFill>
                      <a:schemeClr val="tx1">
                        <a:lumMod val="85000"/>
                      </a:schemeClr>
                    </a:solidFill>
                  </a:tcPr>
                </a:tc>
              </a:tr>
              <a:tr h="342536">
                <a:tc>
                  <a:txBody>
                    <a:bodyPr/>
                    <a:lstStyle/>
                    <a:p>
                      <a:pPr algn="l" fontAlgn="b"/>
                      <a:r>
                        <a:rPr lang="es-MX" sz="1400" b="0" i="0" u="none" strike="noStrike" dirty="0">
                          <a:solidFill>
                            <a:srgbClr val="000000"/>
                          </a:solidFill>
                          <a:effectLst/>
                          <a:latin typeface="Arial"/>
                        </a:rPr>
                        <a:t>La corrupción</a:t>
                      </a:r>
                    </a:p>
                  </a:txBody>
                  <a:tcPr marL="90000" marR="90000" marT="46800" marB="46800" anchor="ctr">
                    <a:lnL>
                      <a:noFill/>
                    </a:lnL>
                    <a:lnR>
                      <a:noFill/>
                    </a:lnR>
                    <a:lnT>
                      <a:noFill/>
                    </a:lnT>
                    <a:lnB>
                      <a:noFill/>
                    </a:lnB>
                    <a:noFill/>
                  </a:tcPr>
                </a:tc>
                <a:tc>
                  <a:txBody>
                    <a:bodyPr/>
                    <a:lstStyle/>
                    <a:p>
                      <a:pPr algn="ctr" fontAlgn="b"/>
                      <a:r>
                        <a:rPr lang="es-MX" sz="1400" b="0" i="0" u="none" strike="noStrike" dirty="0">
                          <a:solidFill>
                            <a:srgbClr val="000000"/>
                          </a:solidFill>
                          <a:effectLst/>
                          <a:latin typeface="Arial"/>
                        </a:rPr>
                        <a:t>19%</a:t>
                      </a:r>
                    </a:p>
                  </a:txBody>
                  <a:tcPr marL="90000" marR="90000" marT="46800" marB="46800" anchor="ctr">
                    <a:lnL>
                      <a:noFill/>
                    </a:lnL>
                    <a:lnR>
                      <a:noFill/>
                    </a:lnR>
                    <a:lnT>
                      <a:noFill/>
                    </a:lnT>
                    <a:lnB>
                      <a:noFill/>
                    </a:lnB>
                    <a:noFill/>
                  </a:tcPr>
                </a:tc>
              </a:tr>
              <a:tr h="291517">
                <a:tc>
                  <a:txBody>
                    <a:bodyPr/>
                    <a:lstStyle/>
                    <a:p>
                      <a:pPr algn="l" fontAlgn="b"/>
                      <a:r>
                        <a:rPr lang="es-MX" sz="1100" b="0" i="0" u="none" strike="noStrike" dirty="0">
                          <a:solidFill>
                            <a:srgbClr val="000000"/>
                          </a:solidFill>
                          <a:effectLst/>
                          <a:latin typeface="Arial"/>
                        </a:rPr>
                        <a:t>Malos gobiernos/gobernantes</a:t>
                      </a:r>
                    </a:p>
                  </a:txBody>
                  <a:tcPr marL="90000" marR="90000" marT="46800" marB="46800" anchor="ctr">
                    <a:lnL>
                      <a:noFill/>
                    </a:lnL>
                    <a:lnR>
                      <a:noFill/>
                    </a:lnR>
                    <a:lnT>
                      <a:noFill/>
                    </a:lnT>
                    <a:lnB>
                      <a:noFill/>
                    </a:lnB>
                    <a:solidFill>
                      <a:schemeClr val="tx1">
                        <a:lumMod val="85000"/>
                      </a:schemeClr>
                    </a:solidFill>
                  </a:tcPr>
                </a:tc>
                <a:tc>
                  <a:txBody>
                    <a:bodyPr/>
                    <a:lstStyle/>
                    <a:p>
                      <a:pPr algn="ctr" fontAlgn="b"/>
                      <a:r>
                        <a:rPr lang="es-MX" sz="1100" b="0" i="0" u="none" strike="noStrike" dirty="0">
                          <a:solidFill>
                            <a:srgbClr val="000000"/>
                          </a:solidFill>
                          <a:effectLst/>
                          <a:latin typeface="Arial"/>
                        </a:rPr>
                        <a:t>4%</a:t>
                      </a:r>
                    </a:p>
                  </a:txBody>
                  <a:tcPr marL="90000" marR="90000" marT="46800" marB="46800" anchor="ctr">
                    <a:lnL>
                      <a:noFill/>
                    </a:lnL>
                    <a:lnR>
                      <a:noFill/>
                    </a:lnR>
                    <a:lnT>
                      <a:noFill/>
                    </a:lnT>
                    <a:lnB>
                      <a:noFill/>
                    </a:lnB>
                    <a:solidFill>
                      <a:schemeClr val="tx1">
                        <a:lumMod val="85000"/>
                      </a:schemeClr>
                    </a:solidFill>
                  </a:tcPr>
                </a:tc>
              </a:tr>
              <a:tr h="298525">
                <a:tc>
                  <a:txBody>
                    <a:bodyPr/>
                    <a:lstStyle/>
                    <a:p>
                      <a:pPr algn="l" fontAlgn="b"/>
                      <a:r>
                        <a:rPr lang="es-MX" sz="1100" b="0" i="0" u="none" strike="noStrike" dirty="0">
                          <a:solidFill>
                            <a:srgbClr val="000000"/>
                          </a:solidFill>
                          <a:effectLst/>
                          <a:latin typeface="Arial"/>
                        </a:rPr>
                        <a:t>Falta de industria de la transformación</a:t>
                      </a:r>
                    </a:p>
                  </a:txBody>
                  <a:tcPr marL="90000" marR="90000" marT="46800" marB="46800" anchor="ctr">
                    <a:lnL>
                      <a:noFill/>
                    </a:lnL>
                    <a:lnR>
                      <a:noFill/>
                    </a:lnR>
                    <a:lnT>
                      <a:noFill/>
                    </a:lnT>
                    <a:lnB>
                      <a:noFill/>
                    </a:lnB>
                    <a:noFill/>
                  </a:tcPr>
                </a:tc>
                <a:tc>
                  <a:txBody>
                    <a:bodyPr/>
                    <a:lstStyle/>
                    <a:p>
                      <a:pPr algn="ctr" fontAlgn="b"/>
                      <a:r>
                        <a:rPr lang="es-MX" sz="1100" b="0" i="0" u="none" strike="noStrike" dirty="0">
                          <a:solidFill>
                            <a:srgbClr val="000000"/>
                          </a:solidFill>
                          <a:effectLst/>
                          <a:latin typeface="Arial"/>
                        </a:rPr>
                        <a:t>3%</a:t>
                      </a:r>
                    </a:p>
                  </a:txBody>
                  <a:tcPr marL="90000" marR="90000" marT="46800" marB="46800" anchor="ctr">
                    <a:lnL>
                      <a:noFill/>
                    </a:lnL>
                    <a:lnR>
                      <a:noFill/>
                    </a:lnR>
                    <a:lnT>
                      <a:noFill/>
                    </a:lnT>
                    <a:lnB>
                      <a:noFill/>
                    </a:lnB>
                    <a:noFill/>
                  </a:tcPr>
                </a:tc>
              </a:tr>
              <a:tr h="291517">
                <a:tc>
                  <a:txBody>
                    <a:bodyPr/>
                    <a:lstStyle/>
                    <a:p>
                      <a:pPr algn="l" fontAlgn="b"/>
                      <a:r>
                        <a:rPr lang="es-MX" sz="1100" b="0" i="0" u="none" strike="noStrike" dirty="0" smtClean="0">
                          <a:solidFill>
                            <a:srgbClr val="000000"/>
                          </a:solidFill>
                          <a:effectLst/>
                          <a:latin typeface="Arial"/>
                        </a:rPr>
                        <a:t>Impunidad</a:t>
                      </a:r>
                      <a:endParaRPr lang="es-MX" sz="1100" b="0" i="0" u="none" strike="noStrike" dirty="0">
                        <a:solidFill>
                          <a:srgbClr val="000000"/>
                        </a:solidFill>
                        <a:effectLst/>
                        <a:latin typeface="Arial"/>
                      </a:endParaRPr>
                    </a:p>
                  </a:txBody>
                  <a:tcPr marL="90000" marR="90000" marT="46800" marB="46800" anchor="ctr">
                    <a:lnL>
                      <a:noFill/>
                    </a:lnL>
                    <a:lnR>
                      <a:noFill/>
                    </a:lnR>
                    <a:lnT>
                      <a:noFill/>
                    </a:lnT>
                    <a:lnB>
                      <a:noFill/>
                    </a:lnB>
                    <a:solidFill>
                      <a:schemeClr val="tx1">
                        <a:lumMod val="85000"/>
                      </a:schemeClr>
                    </a:solidFill>
                  </a:tcPr>
                </a:tc>
                <a:tc>
                  <a:txBody>
                    <a:bodyPr/>
                    <a:lstStyle/>
                    <a:p>
                      <a:pPr algn="ctr" fontAlgn="b"/>
                      <a:r>
                        <a:rPr lang="es-MX" sz="1100" b="0" i="0" u="none" strike="noStrike" dirty="0">
                          <a:solidFill>
                            <a:srgbClr val="000000"/>
                          </a:solidFill>
                          <a:effectLst/>
                          <a:latin typeface="Arial"/>
                        </a:rPr>
                        <a:t>3%</a:t>
                      </a:r>
                    </a:p>
                  </a:txBody>
                  <a:tcPr marL="90000" marR="90000" marT="46800" marB="46800" anchor="ctr">
                    <a:lnL>
                      <a:noFill/>
                    </a:lnL>
                    <a:lnR>
                      <a:noFill/>
                    </a:lnR>
                    <a:lnT>
                      <a:noFill/>
                    </a:lnT>
                    <a:lnB>
                      <a:noFill/>
                    </a:lnB>
                    <a:solidFill>
                      <a:schemeClr val="tx1">
                        <a:lumMod val="85000"/>
                      </a:schemeClr>
                    </a:solidFill>
                  </a:tcPr>
                </a:tc>
              </a:tr>
              <a:tr h="291517">
                <a:tc>
                  <a:txBody>
                    <a:bodyPr/>
                    <a:lstStyle/>
                    <a:p>
                      <a:pPr algn="l" fontAlgn="b"/>
                      <a:r>
                        <a:rPr lang="es-MX" sz="1100" b="0" i="0" u="none" strike="noStrike" dirty="0">
                          <a:solidFill>
                            <a:srgbClr val="000000"/>
                          </a:solidFill>
                          <a:effectLst/>
                          <a:latin typeface="Arial"/>
                        </a:rPr>
                        <a:t>Falta </a:t>
                      </a:r>
                      <a:r>
                        <a:rPr lang="es-MX" sz="1100" b="0" i="0" u="none" strike="noStrike" dirty="0" smtClean="0">
                          <a:solidFill>
                            <a:srgbClr val="000000"/>
                          </a:solidFill>
                          <a:effectLst/>
                          <a:latin typeface="Arial"/>
                        </a:rPr>
                        <a:t>de conciencia </a:t>
                      </a:r>
                      <a:r>
                        <a:rPr lang="es-MX" sz="1100" b="0" i="0" u="none" strike="noStrike" dirty="0">
                          <a:solidFill>
                            <a:srgbClr val="000000"/>
                          </a:solidFill>
                          <a:effectLst/>
                          <a:latin typeface="Arial"/>
                        </a:rPr>
                        <a:t>social</a:t>
                      </a:r>
                    </a:p>
                  </a:txBody>
                  <a:tcPr marL="90000" marR="90000" marT="46800" marB="46800" anchor="ctr">
                    <a:lnL>
                      <a:noFill/>
                    </a:lnL>
                    <a:lnR>
                      <a:noFill/>
                    </a:lnR>
                    <a:lnT>
                      <a:noFill/>
                    </a:lnT>
                    <a:lnB>
                      <a:noFill/>
                    </a:lnB>
                    <a:noFill/>
                  </a:tcPr>
                </a:tc>
                <a:tc>
                  <a:txBody>
                    <a:bodyPr/>
                    <a:lstStyle/>
                    <a:p>
                      <a:pPr algn="ctr" fontAlgn="b"/>
                      <a:r>
                        <a:rPr lang="es-MX" sz="1100" b="0" i="0" u="none" strike="noStrike" dirty="0">
                          <a:solidFill>
                            <a:srgbClr val="000000"/>
                          </a:solidFill>
                          <a:effectLst/>
                          <a:latin typeface="Arial"/>
                        </a:rPr>
                        <a:t>3%</a:t>
                      </a:r>
                    </a:p>
                  </a:txBody>
                  <a:tcPr marL="90000" marR="90000" marT="46800" marB="46800" anchor="ctr">
                    <a:lnL>
                      <a:noFill/>
                    </a:lnL>
                    <a:lnR>
                      <a:noFill/>
                    </a:lnR>
                    <a:lnT>
                      <a:noFill/>
                    </a:lnT>
                    <a:lnB>
                      <a:noFill/>
                    </a:lnB>
                    <a:noFill/>
                  </a:tcPr>
                </a:tc>
              </a:tr>
              <a:tr h="291517">
                <a:tc>
                  <a:txBody>
                    <a:bodyPr/>
                    <a:lstStyle/>
                    <a:p>
                      <a:pPr algn="l" fontAlgn="b"/>
                      <a:r>
                        <a:rPr lang="es-MX" sz="1100" b="0" i="0" u="none" strike="noStrike" dirty="0">
                          <a:solidFill>
                            <a:srgbClr val="000000"/>
                          </a:solidFill>
                          <a:effectLst/>
                          <a:latin typeface="Arial"/>
                        </a:rPr>
                        <a:t>Narcotráfico</a:t>
                      </a:r>
                    </a:p>
                  </a:txBody>
                  <a:tcPr marL="90000" marR="90000" marT="46800" marB="46800" anchor="ctr">
                    <a:lnL>
                      <a:noFill/>
                    </a:lnL>
                    <a:lnR>
                      <a:noFill/>
                    </a:lnR>
                    <a:lnT>
                      <a:noFill/>
                    </a:lnT>
                    <a:lnB>
                      <a:noFill/>
                    </a:lnB>
                    <a:solidFill>
                      <a:schemeClr val="tx1">
                        <a:lumMod val="85000"/>
                      </a:schemeClr>
                    </a:solidFill>
                  </a:tcPr>
                </a:tc>
                <a:tc>
                  <a:txBody>
                    <a:bodyPr/>
                    <a:lstStyle/>
                    <a:p>
                      <a:pPr algn="ctr" fontAlgn="b"/>
                      <a:r>
                        <a:rPr lang="es-MX" sz="1100" b="0" i="0" u="none" strike="noStrike" dirty="0">
                          <a:solidFill>
                            <a:srgbClr val="000000"/>
                          </a:solidFill>
                          <a:effectLst/>
                          <a:latin typeface="Arial"/>
                        </a:rPr>
                        <a:t>3%</a:t>
                      </a:r>
                    </a:p>
                  </a:txBody>
                  <a:tcPr marL="90000" marR="90000" marT="46800" marB="46800" anchor="ctr">
                    <a:lnL>
                      <a:noFill/>
                    </a:lnL>
                    <a:lnR>
                      <a:noFill/>
                    </a:lnR>
                    <a:lnT>
                      <a:noFill/>
                    </a:lnT>
                    <a:lnB>
                      <a:noFill/>
                    </a:lnB>
                    <a:solidFill>
                      <a:schemeClr val="tx1">
                        <a:lumMod val="85000"/>
                      </a:schemeClr>
                    </a:solidFill>
                  </a:tcPr>
                </a:tc>
              </a:tr>
              <a:tr h="283708">
                <a:tc>
                  <a:txBody>
                    <a:bodyPr/>
                    <a:lstStyle/>
                    <a:p>
                      <a:pPr algn="l" fontAlgn="b"/>
                      <a:r>
                        <a:rPr lang="es-MX" sz="1050" b="0" i="0" u="none" strike="noStrike" dirty="0">
                          <a:solidFill>
                            <a:srgbClr val="000000"/>
                          </a:solidFill>
                          <a:effectLst/>
                          <a:latin typeface="Arial"/>
                        </a:rPr>
                        <a:t>Desempleo</a:t>
                      </a:r>
                    </a:p>
                  </a:txBody>
                  <a:tcPr marL="90000" marR="90000" marT="46800" marB="46800" anchor="ctr">
                    <a:lnL>
                      <a:noFill/>
                    </a:lnL>
                    <a:lnR>
                      <a:noFill/>
                    </a:lnR>
                    <a:lnT>
                      <a:noFill/>
                    </a:lnT>
                    <a:lnB>
                      <a:noFill/>
                    </a:lnB>
                    <a:noFill/>
                  </a:tcPr>
                </a:tc>
                <a:tc>
                  <a:txBody>
                    <a:bodyPr/>
                    <a:lstStyle/>
                    <a:p>
                      <a:pPr algn="ctr" fontAlgn="b"/>
                      <a:r>
                        <a:rPr lang="es-MX" sz="1050" b="0" i="0" u="none" strike="noStrike" dirty="0">
                          <a:solidFill>
                            <a:srgbClr val="000000"/>
                          </a:solidFill>
                          <a:effectLst/>
                          <a:latin typeface="Arial"/>
                        </a:rPr>
                        <a:t>2%</a:t>
                      </a:r>
                    </a:p>
                  </a:txBody>
                  <a:tcPr marL="90000" marR="90000" marT="46800" marB="46800" anchor="ctr">
                    <a:lnL>
                      <a:noFill/>
                    </a:lnL>
                    <a:lnR>
                      <a:noFill/>
                    </a:lnR>
                    <a:lnT>
                      <a:noFill/>
                    </a:lnT>
                    <a:lnB>
                      <a:noFill/>
                    </a:lnB>
                    <a:noFill/>
                  </a:tcPr>
                </a:tc>
              </a:tr>
              <a:tr h="283708">
                <a:tc>
                  <a:txBody>
                    <a:bodyPr/>
                    <a:lstStyle/>
                    <a:p>
                      <a:pPr algn="l" fontAlgn="b"/>
                      <a:r>
                        <a:rPr lang="es-MX" sz="1050" b="0" i="0" u="none" strike="noStrike" dirty="0">
                          <a:solidFill>
                            <a:srgbClr val="000000"/>
                          </a:solidFill>
                          <a:effectLst/>
                          <a:latin typeface="Arial"/>
                        </a:rPr>
                        <a:t>Empleos mal pagados</a:t>
                      </a:r>
                    </a:p>
                  </a:txBody>
                  <a:tcPr marL="90000" marR="90000" marT="46800" marB="46800" anchor="ctr">
                    <a:lnL>
                      <a:noFill/>
                    </a:lnL>
                    <a:lnR>
                      <a:noFill/>
                    </a:lnR>
                    <a:lnT>
                      <a:noFill/>
                    </a:lnT>
                    <a:lnB>
                      <a:noFill/>
                    </a:lnB>
                    <a:solidFill>
                      <a:schemeClr val="tx1">
                        <a:lumMod val="85000"/>
                      </a:schemeClr>
                    </a:solidFill>
                  </a:tcPr>
                </a:tc>
                <a:tc>
                  <a:txBody>
                    <a:bodyPr/>
                    <a:lstStyle/>
                    <a:p>
                      <a:pPr algn="ctr" fontAlgn="b"/>
                      <a:r>
                        <a:rPr lang="es-MX" sz="1050" b="0" i="0" u="none" strike="noStrike" dirty="0">
                          <a:solidFill>
                            <a:srgbClr val="000000"/>
                          </a:solidFill>
                          <a:effectLst/>
                          <a:latin typeface="Arial"/>
                        </a:rPr>
                        <a:t>2%</a:t>
                      </a:r>
                    </a:p>
                  </a:txBody>
                  <a:tcPr marL="90000" marR="90000" marT="46800" marB="46800" anchor="ctr">
                    <a:lnL>
                      <a:noFill/>
                    </a:lnL>
                    <a:lnR>
                      <a:noFill/>
                    </a:lnR>
                    <a:lnT>
                      <a:noFill/>
                    </a:lnT>
                    <a:lnB>
                      <a:noFill/>
                    </a:lnB>
                    <a:solidFill>
                      <a:schemeClr val="tx1">
                        <a:lumMod val="85000"/>
                      </a:schemeClr>
                    </a:solidFill>
                  </a:tcPr>
                </a:tc>
              </a:tr>
              <a:tr h="283708">
                <a:tc>
                  <a:txBody>
                    <a:bodyPr/>
                    <a:lstStyle/>
                    <a:p>
                      <a:pPr algn="l" fontAlgn="b"/>
                      <a:r>
                        <a:rPr lang="es-MX" sz="1050" b="0" i="0" u="none" strike="noStrike" dirty="0">
                          <a:solidFill>
                            <a:srgbClr val="000000"/>
                          </a:solidFill>
                          <a:effectLst/>
                          <a:latin typeface="Arial"/>
                        </a:rPr>
                        <a:t>Falta educación</a:t>
                      </a:r>
                    </a:p>
                  </a:txBody>
                  <a:tcPr marL="90000" marR="90000" marT="46800" marB="46800" anchor="ctr">
                    <a:lnL>
                      <a:noFill/>
                    </a:lnL>
                    <a:lnR>
                      <a:noFill/>
                    </a:lnR>
                    <a:lnT>
                      <a:noFill/>
                    </a:lnT>
                    <a:lnB>
                      <a:noFill/>
                    </a:lnB>
                    <a:noFill/>
                  </a:tcPr>
                </a:tc>
                <a:tc>
                  <a:txBody>
                    <a:bodyPr/>
                    <a:lstStyle/>
                    <a:p>
                      <a:pPr algn="ctr" fontAlgn="b"/>
                      <a:r>
                        <a:rPr lang="es-MX" sz="1050" b="0" i="0" u="none" strike="noStrike" dirty="0">
                          <a:solidFill>
                            <a:srgbClr val="000000"/>
                          </a:solidFill>
                          <a:effectLst/>
                          <a:latin typeface="Arial"/>
                        </a:rPr>
                        <a:t>2%</a:t>
                      </a:r>
                    </a:p>
                  </a:txBody>
                  <a:tcPr marL="90000" marR="90000" marT="46800" marB="46800" anchor="ctr">
                    <a:lnL>
                      <a:noFill/>
                    </a:lnL>
                    <a:lnR>
                      <a:noFill/>
                    </a:lnR>
                    <a:lnT>
                      <a:noFill/>
                    </a:lnT>
                    <a:lnB>
                      <a:noFill/>
                    </a:lnB>
                    <a:noFill/>
                  </a:tcPr>
                </a:tc>
              </a:tr>
              <a:tr h="283708">
                <a:tc>
                  <a:txBody>
                    <a:bodyPr/>
                    <a:lstStyle/>
                    <a:p>
                      <a:pPr algn="l" fontAlgn="b"/>
                      <a:r>
                        <a:rPr lang="es-MX" sz="1050" b="0" i="0" u="none" strike="noStrike" dirty="0">
                          <a:solidFill>
                            <a:srgbClr val="000000"/>
                          </a:solidFill>
                          <a:effectLst/>
                          <a:latin typeface="Arial"/>
                        </a:rPr>
                        <a:t>La Narcocultura</a:t>
                      </a:r>
                    </a:p>
                  </a:txBody>
                  <a:tcPr marL="90000" marR="90000" marT="46800" marB="46800" anchor="ctr">
                    <a:lnL>
                      <a:noFill/>
                    </a:lnL>
                    <a:lnR>
                      <a:noFill/>
                    </a:lnR>
                    <a:lnT>
                      <a:noFill/>
                    </a:lnT>
                    <a:lnB>
                      <a:noFill/>
                    </a:lnB>
                    <a:solidFill>
                      <a:schemeClr val="tx1">
                        <a:lumMod val="85000"/>
                      </a:schemeClr>
                    </a:solidFill>
                  </a:tcPr>
                </a:tc>
                <a:tc>
                  <a:txBody>
                    <a:bodyPr/>
                    <a:lstStyle/>
                    <a:p>
                      <a:pPr algn="ctr" fontAlgn="b"/>
                      <a:r>
                        <a:rPr lang="es-MX" sz="1050" b="0" i="0" u="none" strike="noStrike" dirty="0">
                          <a:solidFill>
                            <a:srgbClr val="000000"/>
                          </a:solidFill>
                          <a:effectLst/>
                          <a:latin typeface="Arial"/>
                        </a:rPr>
                        <a:t>2%</a:t>
                      </a:r>
                    </a:p>
                  </a:txBody>
                  <a:tcPr marL="90000" marR="90000" marT="46800" marB="46800" anchor="ctr">
                    <a:lnL>
                      <a:noFill/>
                    </a:lnL>
                    <a:lnR>
                      <a:noFill/>
                    </a:lnR>
                    <a:lnT>
                      <a:noFill/>
                    </a:lnT>
                    <a:lnB>
                      <a:noFill/>
                    </a:lnB>
                    <a:solidFill>
                      <a:schemeClr val="tx1">
                        <a:lumMod val="85000"/>
                      </a:schemeClr>
                    </a:solidFill>
                  </a:tcPr>
                </a:tc>
              </a:tr>
              <a:tr h="283708">
                <a:tc>
                  <a:txBody>
                    <a:bodyPr/>
                    <a:lstStyle/>
                    <a:p>
                      <a:pPr algn="l" fontAlgn="b"/>
                      <a:r>
                        <a:rPr lang="es-MX" sz="1050" b="0" i="0" u="none" strike="noStrike" dirty="0">
                          <a:solidFill>
                            <a:srgbClr val="000000"/>
                          </a:solidFill>
                          <a:effectLst/>
                          <a:latin typeface="Arial"/>
                        </a:rPr>
                        <a:t>Falta de liderazgo</a:t>
                      </a:r>
                    </a:p>
                  </a:txBody>
                  <a:tcPr marL="90000" marR="90000" marT="46800" marB="46800" anchor="ctr">
                    <a:lnL>
                      <a:noFill/>
                    </a:lnL>
                    <a:lnR>
                      <a:noFill/>
                    </a:lnR>
                    <a:lnT>
                      <a:noFill/>
                    </a:lnT>
                    <a:lnB>
                      <a:noFill/>
                    </a:lnB>
                    <a:noFill/>
                  </a:tcPr>
                </a:tc>
                <a:tc>
                  <a:txBody>
                    <a:bodyPr/>
                    <a:lstStyle/>
                    <a:p>
                      <a:pPr algn="ctr" fontAlgn="b"/>
                      <a:r>
                        <a:rPr lang="es-MX" sz="1050" b="0" i="0" u="none" strike="noStrike" dirty="0">
                          <a:solidFill>
                            <a:srgbClr val="000000"/>
                          </a:solidFill>
                          <a:effectLst/>
                          <a:latin typeface="Arial"/>
                        </a:rPr>
                        <a:t>1%</a:t>
                      </a:r>
                    </a:p>
                  </a:txBody>
                  <a:tcPr marL="90000" marR="90000" marT="46800" marB="46800" anchor="ctr">
                    <a:lnL>
                      <a:noFill/>
                    </a:lnL>
                    <a:lnR>
                      <a:noFill/>
                    </a:lnR>
                    <a:lnT>
                      <a:noFill/>
                    </a:lnT>
                    <a:lnB>
                      <a:noFill/>
                    </a:lnB>
                    <a:noFill/>
                  </a:tcPr>
                </a:tc>
              </a:tr>
              <a:tr h="283708">
                <a:tc>
                  <a:txBody>
                    <a:bodyPr/>
                    <a:lstStyle/>
                    <a:p>
                      <a:pPr algn="l" fontAlgn="b"/>
                      <a:r>
                        <a:rPr lang="es-MX" sz="1050" b="0" i="0" u="none" strike="noStrike" dirty="0">
                          <a:solidFill>
                            <a:srgbClr val="000000"/>
                          </a:solidFill>
                          <a:effectLst/>
                          <a:latin typeface="Arial"/>
                        </a:rPr>
                        <a:t>Falta crecimiento económico</a:t>
                      </a:r>
                    </a:p>
                  </a:txBody>
                  <a:tcPr marL="90000" marR="90000" marT="46800" marB="46800" anchor="ctr">
                    <a:lnL>
                      <a:noFill/>
                    </a:lnL>
                    <a:lnR>
                      <a:noFill/>
                    </a:lnR>
                    <a:lnT>
                      <a:noFill/>
                    </a:lnT>
                    <a:lnB>
                      <a:noFill/>
                    </a:lnB>
                    <a:solidFill>
                      <a:schemeClr val="tx1">
                        <a:lumMod val="85000"/>
                      </a:schemeClr>
                    </a:solidFill>
                  </a:tcPr>
                </a:tc>
                <a:tc>
                  <a:txBody>
                    <a:bodyPr/>
                    <a:lstStyle/>
                    <a:p>
                      <a:pPr algn="ctr" fontAlgn="b"/>
                      <a:r>
                        <a:rPr lang="es-MX" sz="1050" b="0" i="0" u="none" strike="noStrike" dirty="0">
                          <a:solidFill>
                            <a:srgbClr val="000000"/>
                          </a:solidFill>
                          <a:effectLst/>
                          <a:latin typeface="Arial"/>
                        </a:rPr>
                        <a:t>1%</a:t>
                      </a:r>
                    </a:p>
                  </a:txBody>
                  <a:tcPr marL="90000" marR="90000" marT="46800" marB="46800" anchor="ctr">
                    <a:lnL>
                      <a:noFill/>
                    </a:lnL>
                    <a:lnR>
                      <a:noFill/>
                    </a:lnR>
                    <a:lnT>
                      <a:noFill/>
                    </a:lnT>
                    <a:lnB>
                      <a:noFill/>
                    </a:lnB>
                    <a:solidFill>
                      <a:schemeClr val="tx1">
                        <a:lumMod val="85000"/>
                      </a:schemeClr>
                    </a:solidFill>
                  </a:tcPr>
                </a:tc>
              </a:tr>
              <a:tr h="283708">
                <a:tc>
                  <a:txBody>
                    <a:bodyPr/>
                    <a:lstStyle/>
                    <a:p>
                      <a:pPr algn="l" fontAlgn="b"/>
                      <a:r>
                        <a:rPr lang="es-MX" sz="1050" b="0" i="0" u="none" strike="noStrike" dirty="0">
                          <a:solidFill>
                            <a:srgbClr val="000000"/>
                          </a:solidFill>
                          <a:effectLst/>
                          <a:latin typeface="Arial"/>
                        </a:rPr>
                        <a:t>Otras c/menos menciones</a:t>
                      </a:r>
                    </a:p>
                  </a:txBody>
                  <a:tcPr marL="90000" marR="90000" marT="46800" marB="46800" anchor="ctr">
                    <a:lnL>
                      <a:noFill/>
                    </a:lnL>
                    <a:lnR>
                      <a:noFill/>
                    </a:lnR>
                    <a:lnT>
                      <a:noFill/>
                    </a:lnT>
                    <a:lnB w="12700" cap="flat" cmpd="sng" algn="ctr">
                      <a:solidFill>
                        <a:schemeClr val="tx1">
                          <a:lumMod val="50000"/>
                        </a:schemeClr>
                      </a:solidFill>
                      <a:prstDash val="solid"/>
                      <a:round/>
                      <a:headEnd type="none" w="med" len="med"/>
                      <a:tailEnd type="none" w="med" len="med"/>
                    </a:lnB>
                    <a:noFill/>
                  </a:tcPr>
                </a:tc>
                <a:tc>
                  <a:txBody>
                    <a:bodyPr/>
                    <a:lstStyle/>
                    <a:p>
                      <a:pPr algn="ctr" fontAlgn="b"/>
                      <a:r>
                        <a:rPr lang="es-MX" sz="1050" b="0" i="0" u="none" strike="noStrike" dirty="0">
                          <a:solidFill>
                            <a:srgbClr val="000000"/>
                          </a:solidFill>
                          <a:effectLst/>
                          <a:latin typeface="Arial"/>
                        </a:rPr>
                        <a:t>19%</a:t>
                      </a:r>
                    </a:p>
                  </a:txBody>
                  <a:tcPr marL="90000" marR="90000" marT="46800" marB="46800" anchor="ctr">
                    <a:lnL>
                      <a:noFill/>
                    </a:lnL>
                    <a:lnR>
                      <a:noFill/>
                    </a:lnR>
                    <a:lnT>
                      <a:noFill/>
                    </a:lnT>
                    <a:lnB w="12700" cap="flat" cmpd="sng" algn="ctr">
                      <a:solidFill>
                        <a:schemeClr val="tx1">
                          <a:lumMod val="50000"/>
                        </a:schemeClr>
                      </a:solidFill>
                      <a:prstDash val="solid"/>
                      <a:round/>
                      <a:headEnd type="none" w="med" len="med"/>
                      <a:tailEnd type="none" w="med" len="med"/>
                    </a:lnB>
                    <a:noFill/>
                  </a:tcPr>
                </a:tc>
              </a:tr>
            </a:tbl>
          </a:graphicData>
        </a:graphic>
      </p:graphicFrame>
      <p:sp>
        <p:nvSpPr>
          <p:cNvPr id="4" name="3 CuadroTexto"/>
          <p:cNvSpPr txBox="1"/>
          <p:nvPr/>
        </p:nvSpPr>
        <p:spPr>
          <a:xfrm>
            <a:off x="1115616" y="836712"/>
            <a:ext cx="7056784" cy="646331"/>
          </a:xfrm>
          <a:prstGeom prst="rect">
            <a:avLst/>
          </a:prstGeom>
          <a:noFill/>
        </p:spPr>
        <p:txBody>
          <a:bodyPr wrap="square" rtlCol="0">
            <a:spAutoFit/>
          </a:bodyPr>
          <a:lstStyle/>
          <a:p>
            <a:pPr algn="ctr"/>
            <a:r>
              <a:rPr lang="es-MX" sz="1200" b="1" dirty="0"/>
              <a:t>Desde su punto de vista, ¿cuál considera es el principal </a:t>
            </a:r>
            <a:r>
              <a:rPr lang="es-MX" sz="1200" b="1" dirty="0" smtClean="0"/>
              <a:t>problema</a:t>
            </a:r>
          </a:p>
          <a:p>
            <a:pPr algn="ctr"/>
            <a:r>
              <a:rPr lang="es-MX" sz="1200" b="1" dirty="0" smtClean="0"/>
              <a:t>que </a:t>
            </a:r>
            <a:r>
              <a:rPr lang="es-MX" sz="1200" b="1" dirty="0"/>
              <a:t>tiene actualmente el estado de Sinaloa? </a:t>
            </a:r>
          </a:p>
          <a:p>
            <a:pPr algn="ctr"/>
            <a:r>
              <a:rPr lang="es-MX" sz="1100" dirty="0" smtClean="0"/>
              <a:t>(% total de entrevistados)</a:t>
            </a:r>
            <a:endParaRPr lang="es-MX" sz="1050" dirty="0"/>
          </a:p>
        </p:txBody>
      </p:sp>
      <p:sp>
        <p:nvSpPr>
          <p:cNvPr id="6" name="Rectángulo 5"/>
          <p:cNvSpPr/>
          <p:nvPr/>
        </p:nvSpPr>
        <p:spPr>
          <a:xfrm>
            <a:off x="179512" y="89674"/>
            <a:ext cx="1718099" cy="338554"/>
          </a:xfrm>
          <a:prstGeom prst="rect">
            <a:avLst/>
          </a:prstGeom>
        </p:spPr>
        <p:txBody>
          <a:bodyPr wrap="none">
            <a:spAutoFit/>
          </a:bodyPr>
          <a:lstStyle/>
          <a:p>
            <a:r>
              <a:rPr lang="es-MX" sz="1600" dirty="0" smtClean="0">
                <a:solidFill>
                  <a:schemeClr val="tx1">
                    <a:lumMod val="65000"/>
                  </a:schemeClr>
                </a:solidFill>
                <a:latin typeface="Franklin Gothic Demi Cond" panose="020B0706030402020204" pitchFamily="34" charset="0"/>
              </a:rPr>
              <a:t>Temas coyunturales</a:t>
            </a:r>
            <a:endParaRPr lang="es-MX" sz="1600" dirty="0">
              <a:solidFill>
                <a:schemeClr val="tx1">
                  <a:lumMod val="65000"/>
                </a:schemeClr>
              </a:solidFill>
              <a:latin typeface="Franklin Gothic Demi Cond" panose="020B0706030402020204" pitchFamily="34" charset="0"/>
            </a:endParaRPr>
          </a:p>
        </p:txBody>
      </p:sp>
      <p:sp>
        <p:nvSpPr>
          <p:cNvPr id="2" name="Rectángulo redondeado 1">
            <a:hlinkClick r:id="rId3" action="ppaction://hlinksldjump"/>
          </p:cNvPr>
          <p:cNvSpPr/>
          <p:nvPr/>
        </p:nvSpPr>
        <p:spPr bwMode="auto">
          <a:xfrm>
            <a:off x="7700728" y="6093296"/>
            <a:ext cx="1112912" cy="346175"/>
          </a:xfrm>
          <a:prstGeom prst="roundRect">
            <a:avLst/>
          </a:prstGeom>
          <a:solidFill>
            <a:srgbClr val="C000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s-MX" sz="1400" b="1" i="0" u="none" strike="noStrike" cap="none" normalizeH="0" baseline="0" dirty="0" smtClean="0">
                <a:ln>
                  <a:noFill/>
                </a:ln>
                <a:solidFill>
                  <a:schemeClr val="tx1"/>
                </a:solidFill>
                <a:effectLst/>
                <a:latin typeface="Arial Narrow" panose="020B0606020202030204" pitchFamily="34" charset="0"/>
              </a:rPr>
              <a:t>Ver cruce</a:t>
            </a:r>
          </a:p>
        </p:txBody>
      </p:sp>
    </p:spTree>
    <p:extLst>
      <p:ext uri="{BB962C8B-B14F-4D97-AF65-F5344CB8AC3E}">
        <p14:creationId xmlns:p14="http://schemas.microsoft.com/office/powerpoint/2010/main" val="1618564542"/>
      </p:ext>
    </p:extLst>
  </p:cSld>
  <p:clrMapOvr>
    <a:masterClrMapping/>
  </p:clrMapOvr>
  <p:transition>
    <p:randomBa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r>
              <a:rPr lang="es-MX" dirty="0" smtClean="0"/>
              <a:t>Respuestas destacadas</a:t>
            </a:r>
            <a:endParaRPr lang="es-MX" dirty="0"/>
          </a:p>
        </p:txBody>
      </p:sp>
      <p:sp>
        <p:nvSpPr>
          <p:cNvPr id="5" name="4 Marcador de contenido"/>
          <p:cNvSpPr>
            <a:spLocks noGrp="1"/>
          </p:cNvSpPr>
          <p:nvPr>
            <p:ph sz="half" idx="1"/>
          </p:nvPr>
        </p:nvSpPr>
        <p:spPr/>
        <p:txBody>
          <a:bodyPr/>
          <a:lstStyle/>
          <a:p>
            <a:r>
              <a:rPr lang="es-MX" sz="1200" dirty="0" smtClean="0"/>
              <a:t>“Seguridad en primer lugar. Falta de cumplimiento de la ley sobre todo en temas de vialidad y de orden público. Nadie hace nada y por eso todo mundo hace de todo.”</a:t>
            </a:r>
          </a:p>
          <a:p>
            <a:r>
              <a:rPr lang="es-MX" sz="1200" dirty="0" smtClean="0"/>
              <a:t>“Definitivamente la inseguridad, por la desconfianza en nuestras fuerzas policiacas.”</a:t>
            </a:r>
          </a:p>
          <a:p>
            <a:r>
              <a:rPr lang="es-MX" sz="1200" dirty="0" smtClean="0"/>
              <a:t>“El principal problema es la cultura del narco que tenemos incrustada en la sociedad.”</a:t>
            </a:r>
          </a:p>
          <a:p>
            <a:r>
              <a:rPr lang="es-MX" sz="1200" dirty="0" smtClean="0"/>
              <a:t>“Incertidumbre. No hay un rumbo claro trazado en la vida de nuestro estado, de ahí derivan muchos problemas.”</a:t>
            </a:r>
          </a:p>
          <a:p>
            <a:r>
              <a:rPr lang="es-MX" sz="1200" dirty="0" smtClean="0"/>
              <a:t>“El principal problema es la ausencia de valores y de interés por parte de la sociedad por ser mejores, por involucrarnos y tomar en serio la participación ciudadana. Apostarle más a la educación para de raíz ir trabajando cada uno de los problemas: inseguridad, corrupción, etc.”</a:t>
            </a:r>
          </a:p>
          <a:p>
            <a:r>
              <a:rPr lang="es-MX" sz="1200" dirty="0" smtClean="0"/>
              <a:t>“Nos enfrentamos a la corrupción mas grande que se ha vivido en la historia. Nuestro gobierno no tiene un limite de satisfacción.”</a:t>
            </a:r>
          </a:p>
          <a:p>
            <a:r>
              <a:rPr lang="es-MX" sz="1200" dirty="0"/>
              <a:t>“La inseguridad; el gobierno federal y estatal no aportan estrategias para mejorar la economía, educación y salud, por lo cual en nuestro estado la salida fácil es la delincuencia y desde la secundaria lo ven como el camino a ser rico</a:t>
            </a:r>
            <a:r>
              <a:rPr lang="es-MX" sz="1200" dirty="0" smtClean="0"/>
              <a:t>.”</a:t>
            </a:r>
          </a:p>
          <a:p>
            <a:r>
              <a:rPr lang="es-MX" sz="1200" dirty="0" smtClean="0"/>
              <a:t>“La </a:t>
            </a:r>
            <a:r>
              <a:rPr lang="es-MX" sz="1200" dirty="0"/>
              <a:t>inseguridad, corrupción y violencia. No puedes salir a la calle con la confianza de que te protegen las autoridades, porque la mayoría de ellas están coludidas. Esto te habla de la corrupción que existe y todo esto genera inseguridad y violencia</a:t>
            </a:r>
            <a:r>
              <a:rPr lang="es-MX" sz="1200" dirty="0" smtClean="0"/>
              <a:t>.”</a:t>
            </a:r>
          </a:p>
        </p:txBody>
      </p:sp>
      <p:sp>
        <p:nvSpPr>
          <p:cNvPr id="6" name="5 Marcador de contenido"/>
          <p:cNvSpPr>
            <a:spLocks noGrp="1"/>
          </p:cNvSpPr>
          <p:nvPr>
            <p:ph sz="half" idx="2"/>
          </p:nvPr>
        </p:nvSpPr>
        <p:spPr/>
        <p:txBody>
          <a:bodyPr/>
          <a:lstStyle/>
          <a:p>
            <a:r>
              <a:rPr lang="es-MX" sz="1200" dirty="0"/>
              <a:t>“Inseguridad, falta de incentivos (económicos y trámites) para el desarrollo de nuevas empresas y el actuar corrupto y barato del sector político que únicamente ve por sus propios intereses y no por el bienestar social</a:t>
            </a:r>
            <a:r>
              <a:rPr lang="es-MX" sz="1200" dirty="0" smtClean="0"/>
              <a:t>.”</a:t>
            </a:r>
          </a:p>
          <a:p>
            <a:r>
              <a:rPr lang="es-MX" sz="1200" dirty="0"/>
              <a:t>“La impunidad en primer lugar, que deriva de la falta de estado de derecho. La apatía de la sociedad, solo somos espectadores</a:t>
            </a:r>
            <a:r>
              <a:rPr lang="es-MX" sz="1200" dirty="0" smtClean="0"/>
              <a:t>.”</a:t>
            </a:r>
            <a:endParaRPr lang="es-MX" sz="1200" dirty="0"/>
          </a:p>
          <a:p>
            <a:r>
              <a:rPr lang="es-MX" sz="1200" dirty="0" smtClean="0"/>
              <a:t>“Falta de profesionalización y competitividad en varios sectores de actividad económica (privado). Corrupción, impunidad, falta de transparencia y productividad del sector público.“</a:t>
            </a:r>
          </a:p>
          <a:p>
            <a:r>
              <a:rPr lang="es-MX" sz="1200" dirty="0" smtClean="0"/>
              <a:t>“Qué gran parte de la economía del estado dependa del sector primario y de los negocios que le dan servicios a éstos. Y en los últimos años ha sido un sector con resultados no tan positivos. Eso tiene un efecto en cadena que afecta toda economía de la región. Se necesita encontrar un mejor orden y organización para el sector primario y llegar a la industrialización.”</a:t>
            </a:r>
          </a:p>
          <a:p>
            <a:r>
              <a:rPr lang="es-MX" sz="1200" dirty="0" smtClean="0"/>
              <a:t>Creo la puedo resumir en que el principal problema a mi entender, es LA EDUCACION, y no me refiero propiamente a la escolar, sino a la educación que se mama en las casas, la que te impide corromperte, la que te impide robar, la que te exige respetar lo ajeno y todo lo relativo a las buenas costumbres, la que te obliga servir a la comunidad. </a:t>
            </a:r>
            <a:r>
              <a:rPr lang="es-MX" sz="1200" dirty="0"/>
              <a:t>E</a:t>
            </a:r>
            <a:r>
              <a:rPr lang="es-MX" sz="1200" dirty="0" smtClean="0"/>
              <a:t>se sería el grave problema de nuestro querido estado, la educación que se da en el seno familiar.”</a:t>
            </a:r>
            <a:endParaRPr lang="es-MX" sz="1200" dirty="0"/>
          </a:p>
        </p:txBody>
      </p:sp>
      <p:sp>
        <p:nvSpPr>
          <p:cNvPr id="3" name="2 Marcador de número de diapositiva"/>
          <p:cNvSpPr>
            <a:spLocks noGrp="1"/>
          </p:cNvSpPr>
          <p:nvPr>
            <p:ph type="sldNum" sz="quarter" idx="10"/>
          </p:nvPr>
        </p:nvSpPr>
        <p:spPr/>
        <p:txBody>
          <a:bodyPr/>
          <a:lstStyle/>
          <a:p>
            <a:pPr>
              <a:defRPr/>
            </a:pPr>
            <a:fld id="{224C0BB5-8FD2-48FE-8BF9-0AB39B5B5644}" type="slidenum">
              <a:rPr lang="es-ES" smtClean="0"/>
              <a:pPr>
                <a:defRPr/>
              </a:pPr>
              <a:t>9</a:t>
            </a:fld>
            <a:endParaRPr lang="es-ES" dirty="0"/>
          </a:p>
        </p:txBody>
      </p:sp>
    </p:spTree>
  </p:cSld>
  <p:clrMapOvr>
    <a:masterClrMapping/>
  </p:clrMapOvr>
  <p:transition>
    <p:randomBar/>
  </p:transition>
  <p:timing>
    <p:tnLst>
      <p:par>
        <p:cTn id="1" dur="indefinite" restart="never" nodeType="tmRoot"/>
      </p:par>
    </p:tnLst>
  </p:timing>
</p:sld>
</file>

<file path=ppt/theme/theme1.xml><?xml version="1.0" encoding="utf-8"?>
<a:theme xmlns:a="http://schemas.openxmlformats.org/drawingml/2006/main" name="Estudios EG 06">
  <a:themeElements>
    <a:clrScheme name="">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990000"/>
      </a:hlink>
      <a:folHlink>
        <a:srgbClr val="CC99FF"/>
      </a:folHlink>
    </a:clrScheme>
    <a:fontScheme name="Estudios EG 06">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s-ES" sz="1800" b="0" i="0" u="none" strike="noStrike" cap="none" normalizeH="0" baseline="0" smtClean="0">
            <a:ln>
              <a:noFill/>
            </a:ln>
            <a:solidFill>
              <a:schemeClr val="bg2"/>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s-ES" sz="1800" b="0" i="0" u="none" strike="noStrike" cap="none" normalizeH="0" baseline="0" smtClean="0">
            <a:ln>
              <a:noFill/>
            </a:ln>
            <a:solidFill>
              <a:schemeClr val="bg2"/>
            </a:solidFill>
            <a:effectLst/>
            <a:latin typeface="Arial" charset="0"/>
          </a:defRPr>
        </a:defPPr>
      </a:lstStyle>
    </a:lnDef>
  </a:objectDefaults>
  <a:extraClrSchemeLst>
    <a:extraClrScheme>
      <a:clrScheme name="Estudios EG 06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Estudios EG 06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Estudios EG 06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Presentación EG Oct 2012">
  <a:themeElements>
    <a:clrScheme name="">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990000"/>
      </a:hlink>
      <a:folHlink>
        <a:srgbClr val="CC99FF"/>
      </a:folHlink>
    </a:clrScheme>
    <a:fontScheme name="Estudios EG 06">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s-ES" sz="1800" b="0" i="0" u="none" strike="noStrike" cap="none" normalizeH="0" baseline="0" smtClean="0">
            <a:ln>
              <a:noFill/>
            </a:ln>
            <a:solidFill>
              <a:schemeClr val="bg2"/>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s-ES" sz="1800" b="0" i="0" u="none" strike="noStrike" cap="none" normalizeH="0" baseline="0" smtClean="0">
            <a:ln>
              <a:noFill/>
            </a:ln>
            <a:solidFill>
              <a:schemeClr val="bg2"/>
            </a:solidFill>
            <a:effectLst/>
            <a:latin typeface="Arial" charset="0"/>
          </a:defRPr>
        </a:defPPr>
      </a:lstStyle>
    </a:lnDef>
  </a:objectDefaults>
  <a:extraClrSchemeLst>
    <a:extraClrScheme>
      <a:clrScheme name="Estudios EG 06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Estudios EG 06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Estudios EG 06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95762</TotalTime>
  <Words>8161</Words>
  <Application>Microsoft Office PowerPoint</Application>
  <PresentationFormat>Presentación en pantalla (4:3)</PresentationFormat>
  <Paragraphs>1817</Paragraphs>
  <Slides>54</Slides>
  <Notes>43</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54</vt:i4>
      </vt:variant>
    </vt:vector>
  </HeadingPairs>
  <TitlesOfParts>
    <vt:vector size="61" baseType="lpstr">
      <vt:lpstr>Arial</vt:lpstr>
      <vt:lpstr>Arial Narrow</vt:lpstr>
      <vt:lpstr>Franklin Gothic Demi Cond</vt:lpstr>
      <vt:lpstr>Times New Roman</vt:lpstr>
      <vt:lpstr>Wingdings</vt:lpstr>
      <vt:lpstr>Estudios EG 06</vt:lpstr>
      <vt:lpstr>Presentación EG Oct 2012</vt:lpstr>
      <vt:lpstr>1ª encuesta de líderes | Revista Bien Informado</vt:lpstr>
      <vt:lpstr>Presentación</vt:lpstr>
      <vt:lpstr>Aclaración importante</vt:lpstr>
      <vt:lpstr>Perfil de quienes respondieron la encuesta</vt:lpstr>
      <vt:lpstr>Lo más relevante de la encuesta</vt:lpstr>
      <vt:lpstr>Lo más relevante de la encuesta - 2</vt:lpstr>
      <vt:lpstr>1ª encuesta de líderes | Revista Bien Informado</vt:lpstr>
      <vt:lpstr>Problemática estatal</vt:lpstr>
      <vt:lpstr>Respuestas destacadas</vt:lpstr>
      <vt:lpstr>Principal  tarea del próximo gobernador</vt:lpstr>
      <vt:lpstr>Respuestas destacadas</vt:lpstr>
      <vt:lpstr>Máximo logro del gobierno de MLV</vt:lpstr>
      <vt:lpstr>Respuestas destacadas</vt:lpstr>
      <vt:lpstr>Mayor falla del gobierno de MLV</vt:lpstr>
      <vt:lpstr>Respuestas destacadas</vt:lpstr>
      <vt:lpstr>Evaluación de funcionarios</vt:lpstr>
      <vt:lpstr>Comparativo de períodos gubernamentales</vt:lpstr>
      <vt:lpstr>Sobre el partido político de cree que va a ganar</vt:lpstr>
      <vt:lpstr>Sobre el candidatos que  cree que va a ganar</vt:lpstr>
      <vt:lpstr>Sobre el partido político  que  debe ganar</vt:lpstr>
      <vt:lpstr>Sobre el candidatos que  debe  ganar</vt:lpstr>
      <vt:lpstr>Intromisión del narcotráfico  en el gobierno del estado</vt:lpstr>
      <vt:lpstr>Corrupción  en el gobierno del estado</vt:lpstr>
      <vt:lpstr>Grado de impunidad en el estado</vt:lpstr>
      <vt:lpstr>1ª encuesta de líderes | Revista Bien Informado</vt:lpstr>
      <vt:lpstr>Escala en cuanto a la postura de los entrevistados</vt:lpstr>
      <vt:lpstr>Percepción del régimen de derecho en Sinaloa</vt:lpstr>
      <vt:lpstr>Postura ante una posible adecuación al marco jurídico</vt:lpstr>
      <vt:lpstr>Postura ante el ejercicio del gasto público</vt:lpstr>
      <vt:lpstr>Postura ante el ejercicio del gasto público - 2</vt:lpstr>
      <vt:lpstr>Postura ante la seguridad privada</vt:lpstr>
      <vt:lpstr>Postura ante el manejo de la seguridad pública</vt:lpstr>
      <vt:lpstr>Postura ante el objetivo de la democracia en la acción de gobierno</vt:lpstr>
      <vt:lpstr>Postura ante el objetivo de la democracia en la acción de gobierno  - 2</vt:lpstr>
      <vt:lpstr>Postura ante la inversión en infraestructura como tarea del gobierno</vt:lpstr>
      <vt:lpstr>Postura ante la inversión en infraestructura para incentivar a la inversión privada</vt:lpstr>
      <vt:lpstr>Resumen de la postura de los entrevistados</vt:lpstr>
      <vt:lpstr>Comentarios finales</vt:lpstr>
      <vt:lpstr>Muchas gracias</vt:lpstr>
      <vt:lpstr>ANEXO 1ª encuesta de líderes | Revista Bien Informado</vt:lpstr>
      <vt:lpstr>Problemática estatal - 2</vt:lpstr>
      <vt:lpstr>Problemática estatal - 3</vt:lpstr>
      <vt:lpstr>Principal  tarea del próximo gobernador - 2</vt:lpstr>
      <vt:lpstr>Principal  tarea del próximo gobernador - 3</vt:lpstr>
      <vt:lpstr>Máximo logro del gobierno de MLV - 2</vt:lpstr>
      <vt:lpstr>Máximo logro del gobierno de MLV - 3</vt:lpstr>
      <vt:lpstr>Mayor falla del gobierno de MLV - 2</vt:lpstr>
      <vt:lpstr>Mayor falla del gobierno de MLV - 3</vt:lpstr>
      <vt:lpstr>Evaluación de funcionarios</vt:lpstr>
      <vt:lpstr>Comparativo de períodos gubernamentales</vt:lpstr>
      <vt:lpstr>Sobre el partido político que cree que va a ganar</vt:lpstr>
      <vt:lpstr>Sobre el candidatos que  cree que va a ganar</vt:lpstr>
      <vt:lpstr>Sobre el partido político  que  debe ganar</vt:lpstr>
      <vt:lpstr>Sobre el candidatos que  debe  ganar</vt:lpstr>
    </vt:vector>
  </TitlesOfParts>
  <Company>S.A. DE C.V.</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Entrevista completa</dc:title>
  <dc:creator>EG MERCADOTECNIA</dc:creator>
  <cp:lastModifiedBy>HECTOR ESTRADA</cp:lastModifiedBy>
  <cp:revision>14088</cp:revision>
  <cp:lastPrinted>2016-03-07T19:04:53Z</cp:lastPrinted>
  <dcterms:created xsi:type="dcterms:W3CDTF">2004-02-11T18:11:17Z</dcterms:created>
  <dcterms:modified xsi:type="dcterms:W3CDTF">2016-05-18T14:56:40Z</dcterms:modified>
</cp:coreProperties>
</file>