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charts/chart16.xml" ContentType="application/vnd.openxmlformats-officedocument.drawingml.chart+xml"/>
  <Override PartName="/ppt/drawings/drawing16.xml" ContentType="application/vnd.openxmlformats-officedocument.drawingml.chartshapes+xml"/>
  <Override PartName="/ppt/charts/chart17.xml" ContentType="application/vnd.openxmlformats-officedocument.drawingml.chart+xml"/>
  <Override PartName="/ppt/drawings/drawing17.xml" ContentType="application/vnd.openxmlformats-officedocument.drawingml.chartshapes+xml"/>
  <Override PartName="/ppt/charts/chart18.xml" ContentType="application/vnd.openxmlformats-officedocument.drawingml.chart+xml"/>
  <Override PartName="/ppt/drawings/drawing18.xml" ContentType="application/vnd.openxmlformats-officedocument.drawingml.chartshapes+xml"/>
  <Override PartName="/ppt/charts/chart19.xml" ContentType="application/vnd.openxmlformats-officedocument.drawingml.chart+xml"/>
  <Override PartName="/ppt/drawings/drawing19.xml" ContentType="application/vnd.openxmlformats-officedocument.drawingml.chartshapes+xml"/>
  <Override PartName="/ppt/charts/chart20.xml" ContentType="application/vnd.openxmlformats-officedocument.drawingml.chart+xml"/>
  <Override PartName="/ppt/drawings/drawing20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1"/>
  </p:handoutMasterIdLst>
  <p:sldIdLst>
    <p:sldId id="267" r:id="rId2"/>
    <p:sldId id="268" r:id="rId3"/>
    <p:sldId id="293" r:id="rId4"/>
    <p:sldId id="269" r:id="rId5"/>
    <p:sldId id="295" r:id="rId6"/>
    <p:sldId id="270" r:id="rId7"/>
    <p:sldId id="297" r:id="rId8"/>
    <p:sldId id="271" r:id="rId9"/>
    <p:sldId id="299" r:id="rId10"/>
    <p:sldId id="272" r:id="rId11"/>
    <p:sldId id="301" r:id="rId12"/>
    <p:sldId id="273" r:id="rId13"/>
    <p:sldId id="303" r:id="rId14"/>
    <p:sldId id="274" r:id="rId15"/>
    <p:sldId id="305" r:id="rId16"/>
    <p:sldId id="278" r:id="rId17"/>
    <p:sldId id="308" r:id="rId18"/>
    <p:sldId id="279" r:id="rId19"/>
    <p:sldId id="292" r:id="rId20"/>
  </p:sldIdLst>
  <p:sldSz cx="11520488" cy="6840538"/>
  <p:notesSz cx="6797675" cy="9926638"/>
  <p:defaultTextStyle>
    <a:defPPr>
      <a:defRPr lang="es-MX"/>
    </a:defPPr>
    <a:lvl1pPr marL="0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1pPr>
    <a:lvl2pPr marL="449245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2pPr>
    <a:lvl3pPr marL="898489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3pPr>
    <a:lvl4pPr marL="1347734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4pPr>
    <a:lvl5pPr marL="1796979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5pPr>
    <a:lvl6pPr marL="2246224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6pPr>
    <a:lvl7pPr marL="2695468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7pPr>
    <a:lvl8pPr marL="3144713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8pPr>
    <a:lvl9pPr marL="3593958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4">
          <p15:clr>
            <a:srgbClr val="A4A3A4"/>
          </p15:clr>
        </p15:guide>
        <p15:guide id="2" pos="36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FF3399"/>
    <a:srgbClr val="F7F7F7"/>
    <a:srgbClr val="FF66CC"/>
    <a:srgbClr val="FF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822" autoAdjust="0"/>
  </p:normalViewPr>
  <p:slideViewPr>
    <p:cSldViewPr snapToGrid="0">
      <p:cViewPr>
        <p:scale>
          <a:sx n="100" d="100"/>
          <a:sy n="100" d="100"/>
        </p:scale>
        <p:origin x="-1134" y="-462"/>
      </p:cViewPr>
      <p:guideLst>
        <p:guide orient="horz" pos="2154"/>
        <p:guide pos="36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iees\Desktop\GENERO%202017\PARIDAD\RESULTADOS%20POR%20CANDIDATURAS%202016%20POR%20PARTIDO%20CON%20PORCENTAJES%2031%20AGOSTO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iees\Desktop\GENERO%202017\PARIDAD\RESULTADOS%20POR%20CANDIDATURAS%202016%20POR%20PARTIDO%20CON%20PORCENTAJES%2031%20AGOSTO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Users\iees\AppData\Local\Microsoft\Windows\INetCache\Content.Outlook\XGGT23LX\RESULTADOS%20POR%20CANDIDATURAS%202016%20POR%20PARTIDO%20CON%20PORCENTAJES%2031%20AGOSTO%20Secreta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Users\iees\Desktop\GENERO%202017\PARIDAD\RESULTADOS%20POR%20CANDIDATURAS%202016%20POR%20PARTIDO%20CON%20PORCENTAJES%2031%20AGOSTO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C:\Users\iees\Desktop\GENERO%202017\PARIDAD\RESULTADOS%20POR%20CANDIDATURAS%202016%20POR%20PARTIDO%20CON%20PORCENTAJES%2031%20AGOSTO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C:\Users\iees\AppData\Local\Microsoft\Windows\INetCache\Content.Outlook\XGGT23LX\RESULTADOS%20POR%20CANDIDATURAS%202016%20POR%20PARTIDO%20CON%20PORCENTAJES%2031%20AGOSTO%20Secreta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C:\Users\iees\Desktop\GENERO%202017\PARIDAD\RESULTADOS%20POR%20CANDIDATURAS%202016%20POR%20PARTIDO%20CON%20PORCENTAJES%2031%20AGOSTO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C:\Users\iees\AppData\Local\Microsoft\Windows\INetCache\Content.Outlook\XGGT23LX\RESULTADOS%20POR%20CANDIDATURAS%202016%20POR%20PARTIDO%20CON%20PORCENTAJES%2031%20AGOSTO%20Secreta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C:\Users\iees\Desktop\GENERO%202017\PARIDAD\RESULTADOS%20POR%20CANDIDATURAS%202016%20POR%20PARTIDO%20CON%20PORCENTAJES%2031%20AGOSTO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C:\Users\iees\AppData\Local\Microsoft\Windows\INetCache\Content.Outlook\XGGT23LX\RESULTADOS%20POR%20CANDIDATURAS%202016%20POR%20PARTIDO%20CON%20PORCENTAJES%2031%20AGOSTO%20Secreta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C:\Users\iees\Desktop\GENERO%202017\PARIDAD\RESULTADOS%20POR%20CANDIDATURAS%202016%20POR%20PARTIDO%20CON%20PORCENTAJES%2031%20AGOSTO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iees\Desktop\GENERO%202017\PARIDAD\RESULTADOS%20POR%20CANDIDATURAS%202016%20POR%20PARTIDO%20CON%20PORCENTAJES%2031%20AGOSTO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oleObject" Target="file:///C:\Users\iees\AppData\Local\Microsoft\Windows\INetCache\Content.Outlook\XGGT23LX\RESULTADOS%20POR%20CANDIDATURAS%202016%20POR%20PARTIDO%20CON%20PORCENTAJES%2031%20AGOSTO%20Secreta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iees\Desktop\GENERO%202017\PARIDAD\RESULTADOS%20POR%20CANDIDATURAS%202016%20POR%20PARTIDO%20CON%20PORCENTAJES%2031%20AGOSTO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iees\Desktop\GENERO%202017\PARIDAD\RESULTADOS%20POR%20CANDIDATURAS%202016%20POR%20PARTIDO%20CON%20PORCENTAJES%2031%20AGOSTO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iees\AppData\Local\Microsoft\Windows\INetCache\Content.Outlook\XGGT23LX\RESULTADOS%20POR%20CANDIDATURAS%202016%20POR%20PARTIDO%20CON%20PORCENTAJES%2031%20AGOSTO%20Secreta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iees\Desktop\GENERO%202017\PARIDAD\RESULTADOS%20POR%20CANDIDATURAS%202016%20POR%20PARTIDO%20CON%20PORCENTAJES%2031%20AGOSTO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iees\AppData\Local\Microsoft\Windows\INetCache\Content.Outlook\XGGT23LX\RESULTADOS%20POR%20CANDIDATURAS%202016%20POR%20PARTIDO%20CON%20PORCENTAJES%2031%20AGOSTO%20Secreta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iees\Desktop\GENERO%202017\PARIDAD\RESULTADOS%20POR%20CANDIDATURAS%202016%20POR%20PARTIDO%20CON%20PORCENTAJES%2031%20AGOSTO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iees\AppData\Local\Microsoft\Windows\INetCache\Content.Outlook\XGGT23LX\RESULTADOS%20POR%20CANDIDATURAS%202016%20POR%20PARTIDO%20CON%20PORCENTAJES%2031%20AGOSTO%20Secre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765015268033124E-2"/>
          <c:y val="0.15205929841261831"/>
          <c:w val="0.79619228530285868"/>
          <c:h val="0.569580573401865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'DIST Y PARTIDO'!$M$102</c:f>
              <c:strCache>
                <c:ptCount val="1"/>
                <c:pt idx="0">
                  <c:v>RESULTADO POR PARTIDO RP</c:v>
                </c:pt>
              </c:strCache>
            </c:strRef>
          </c:tx>
          <c:spPr>
            <a:solidFill>
              <a:srgbClr val="14288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 Y PARTIDO'!$L$103:$L$126</c:f>
              <c:strCache>
                <c:ptCount val="24"/>
                <c:pt idx="0">
                  <c:v>DISTRITO 01</c:v>
                </c:pt>
                <c:pt idx="1">
                  <c:v>DISTRITO 24</c:v>
                </c:pt>
                <c:pt idx="2">
                  <c:v>DISTRITO 22</c:v>
                </c:pt>
                <c:pt idx="3">
                  <c:v>DISTRITO 05</c:v>
                </c:pt>
                <c:pt idx="4">
                  <c:v>DISTRITO 04</c:v>
                </c:pt>
                <c:pt idx="5">
                  <c:v>DISTRITO 23</c:v>
                </c:pt>
                <c:pt idx="6">
                  <c:v>DISTRITO 07</c:v>
                </c:pt>
                <c:pt idx="7">
                  <c:v>DISTRITO 02</c:v>
                </c:pt>
                <c:pt idx="8">
                  <c:v>DISTRITO 14</c:v>
                </c:pt>
                <c:pt idx="9">
                  <c:v>DISTRITO 21</c:v>
                </c:pt>
                <c:pt idx="10">
                  <c:v>DISTRITO 03</c:v>
                </c:pt>
                <c:pt idx="11">
                  <c:v>DISTRITO 08</c:v>
                </c:pt>
                <c:pt idx="12">
                  <c:v>DISTRITO 20</c:v>
                </c:pt>
                <c:pt idx="13">
                  <c:v>DISTRITO 09</c:v>
                </c:pt>
                <c:pt idx="14">
                  <c:v>DISTRITO 12</c:v>
                </c:pt>
                <c:pt idx="15">
                  <c:v>DISTRITO 13</c:v>
                </c:pt>
                <c:pt idx="16">
                  <c:v>DISTRITO 19</c:v>
                </c:pt>
                <c:pt idx="17">
                  <c:v>DISTRITO 18</c:v>
                </c:pt>
                <c:pt idx="18">
                  <c:v>DISTRITO 15</c:v>
                </c:pt>
                <c:pt idx="19">
                  <c:v>DISTRITO 16</c:v>
                </c:pt>
                <c:pt idx="20">
                  <c:v>DISTRITO 17</c:v>
                </c:pt>
                <c:pt idx="21">
                  <c:v>DISTRITO 06</c:v>
                </c:pt>
                <c:pt idx="22">
                  <c:v>DISTRITO 11</c:v>
                </c:pt>
                <c:pt idx="23">
                  <c:v>DISTRITO 10</c:v>
                </c:pt>
              </c:strCache>
            </c:strRef>
          </c:cat>
          <c:val>
            <c:numRef>
              <c:f>'DIST Y PARTIDO'!$M$103:$M$126</c:f>
              <c:numCache>
                <c:formatCode>General</c:formatCode>
                <c:ptCount val="24"/>
                <c:pt idx="0">
                  <c:v>16263</c:v>
                </c:pt>
                <c:pt idx="1">
                  <c:v>15562</c:v>
                </c:pt>
                <c:pt idx="2">
                  <c:v>10776</c:v>
                </c:pt>
                <c:pt idx="3">
                  <c:v>10649</c:v>
                </c:pt>
                <c:pt idx="4">
                  <c:v>10463</c:v>
                </c:pt>
                <c:pt idx="5">
                  <c:v>10030</c:v>
                </c:pt>
                <c:pt idx="6">
                  <c:v>9766</c:v>
                </c:pt>
                <c:pt idx="7">
                  <c:v>8989</c:v>
                </c:pt>
                <c:pt idx="8">
                  <c:v>8879</c:v>
                </c:pt>
                <c:pt idx="9">
                  <c:v>8790</c:v>
                </c:pt>
                <c:pt idx="10">
                  <c:v>8507</c:v>
                </c:pt>
                <c:pt idx="11">
                  <c:v>7757</c:v>
                </c:pt>
                <c:pt idx="12">
                  <c:v>7472</c:v>
                </c:pt>
                <c:pt idx="13">
                  <c:v>6230</c:v>
                </c:pt>
                <c:pt idx="14">
                  <c:v>5877</c:v>
                </c:pt>
                <c:pt idx="15">
                  <c:v>5385</c:v>
                </c:pt>
                <c:pt idx="16">
                  <c:v>4588</c:v>
                </c:pt>
                <c:pt idx="17">
                  <c:v>4559</c:v>
                </c:pt>
                <c:pt idx="18">
                  <c:v>4520</c:v>
                </c:pt>
                <c:pt idx="19">
                  <c:v>4113</c:v>
                </c:pt>
                <c:pt idx="20">
                  <c:v>3864</c:v>
                </c:pt>
                <c:pt idx="21">
                  <c:v>3616</c:v>
                </c:pt>
                <c:pt idx="22">
                  <c:v>3133</c:v>
                </c:pt>
                <c:pt idx="23">
                  <c:v>2799</c:v>
                </c:pt>
              </c:numCache>
            </c:numRef>
          </c:val>
        </c:ser>
        <c:ser>
          <c:idx val="1"/>
          <c:order val="1"/>
          <c:tx>
            <c:strRef>
              <c:f>'DIST Y PARTIDO'!$N$102</c:f>
              <c:strCache>
                <c:ptCount val="1"/>
                <c:pt idx="0">
                  <c:v>SEXO DE CANDIDATO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19"/>
              <c:layout>
                <c:manualLayout>
                  <c:x val="-9.5113471063806945E-17"/>
                  <c:y val="1.60324508439474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9.5113471063806945E-17"/>
                  <c:y val="1.60324508439473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0"/>
                  <c:y val="1.18395794186798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9.5113471063806945E-17"/>
                  <c:y val="-1.3317814206603905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1.0212731190702329E-7"/>
                  <c:y val="-1.960695627082714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[=1]&quot;M&quot;;[=2]&quot;H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 Y PARTIDO'!$L$103:$L$126</c:f>
              <c:strCache>
                <c:ptCount val="24"/>
                <c:pt idx="0">
                  <c:v>DISTRITO 01</c:v>
                </c:pt>
                <c:pt idx="1">
                  <c:v>DISTRITO 24</c:v>
                </c:pt>
                <c:pt idx="2">
                  <c:v>DISTRITO 22</c:v>
                </c:pt>
                <c:pt idx="3">
                  <c:v>DISTRITO 05</c:v>
                </c:pt>
                <c:pt idx="4">
                  <c:v>DISTRITO 04</c:v>
                </c:pt>
                <c:pt idx="5">
                  <c:v>DISTRITO 23</c:v>
                </c:pt>
                <c:pt idx="6">
                  <c:v>DISTRITO 07</c:v>
                </c:pt>
                <c:pt idx="7">
                  <c:v>DISTRITO 02</c:v>
                </c:pt>
                <c:pt idx="8">
                  <c:v>DISTRITO 14</c:v>
                </c:pt>
                <c:pt idx="9">
                  <c:v>DISTRITO 21</c:v>
                </c:pt>
                <c:pt idx="10">
                  <c:v>DISTRITO 03</c:v>
                </c:pt>
                <c:pt idx="11">
                  <c:v>DISTRITO 08</c:v>
                </c:pt>
                <c:pt idx="12">
                  <c:v>DISTRITO 20</c:v>
                </c:pt>
                <c:pt idx="13">
                  <c:v>DISTRITO 09</c:v>
                </c:pt>
                <c:pt idx="14">
                  <c:v>DISTRITO 12</c:v>
                </c:pt>
                <c:pt idx="15">
                  <c:v>DISTRITO 13</c:v>
                </c:pt>
                <c:pt idx="16">
                  <c:v>DISTRITO 19</c:v>
                </c:pt>
                <c:pt idx="17">
                  <c:v>DISTRITO 18</c:v>
                </c:pt>
                <c:pt idx="18">
                  <c:v>DISTRITO 15</c:v>
                </c:pt>
                <c:pt idx="19">
                  <c:v>DISTRITO 16</c:v>
                </c:pt>
                <c:pt idx="20">
                  <c:v>DISTRITO 17</c:v>
                </c:pt>
                <c:pt idx="21">
                  <c:v>DISTRITO 06</c:v>
                </c:pt>
                <c:pt idx="22">
                  <c:v>DISTRITO 11</c:v>
                </c:pt>
                <c:pt idx="23">
                  <c:v>DISTRITO 10</c:v>
                </c:pt>
              </c:strCache>
            </c:strRef>
          </c:cat>
          <c:val>
            <c:numRef>
              <c:f>'DIST Y PARTIDO'!$N$103:$N$126</c:f>
              <c:numCache>
                <c:formatCode>General</c:formatCode>
                <c:ptCount val="2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17">
                  <c:v>2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</c:ser>
        <c:ser>
          <c:idx val="2"/>
          <c:order val="2"/>
          <c:tx>
            <c:strRef>
              <c:f>'DIST Y PARTIDO'!$O$102</c:f>
              <c:strCache>
                <c:ptCount val="1"/>
                <c:pt idx="0">
                  <c:v>% RESPECTO A VOTACIÓN DEL DISTRITO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22"/>
              <c:layout>
                <c:manualLayout>
                  <c:x val="-9.5113471063806945E-17"/>
                  <c:y val="-7.1481854853686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1.0212731190702329E-7"/>
                  <c:y val="-8.19645286378895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solidFill>
                      <a:sysClr val="windowText" lastClr="000000"/>
                    </a:solidFill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 Y PARTIDO'!$L$103:$L$126</c:f>
              <c:strCache>
                <c:ptCount val="24"/>
                <c:pt idx="0">
                  <c:v>DISTRITO 01</c:v>
                </c:pt>
                <c:pt idx="1">
                  <c:v>DISTRITO 24</c:v>
                </c:pt>
                <c:pt idx="2">
                  <c:v>DISTRITO 22</c:v>
                </c:pt>
                <c:pt idx="3">
                  <c:v>DISTRITO 05</c:v>
                </c:pt>
                <c:pt idx="4">
                  <c:v>DISTRITO 04</c:v>
                </c:pt>
                <c:pt idx="5">
                  <c:v>DISTRITO 23</c:v>
                </c:pt>
                <c:pt idx="6">
                  <c:v>DISTRITO 07</c:v>
                </c:pt>
                <c:pt idx="7">
                  <c:v>DISTRITO 02</c:v>
                </c:pt>
                <c:pt idx="8">
                  <c:v>DISTRITO 14</c:v>
                </c:pt>
                <c:pt idx="9">
                  <c:v>DISTRITO 21</c:v>
                </c:pt>
                <c:pt idx="10">
                  <c:v>DISTRITO 03</c:v>
                </c:pt>
                <c:pt idx="11">
                  <c:v>DISTRITO 08</c:v>
                </c:pt>
                <c:pt idx="12">
                  <c:v>DISTRITO 20</c:v>
                </c:pt>
                <c:pt idx="13">
                  <c:v>DISTRITO 09</c:v>
                </c:pt>
                <c:pt idx="14">
                  <c:v>DISTRITO 12</c:v>
                </c:pt>
                <c:pt idx="15">
                  <c:v>DISTRITO 13</c:v>
                </c:pt>
                <c:pt idx="16">
                  <c:v>DISTRITO 19</c:v>
                </c:pt>
                <c:pt idx="17">
                  <c:v>DISTRITO 18</c:v>
                </c:pt>
                <c:pt idx="18">
                  <c:v>DISTRITO 15</c:v>
                </c:pt>
                <c:pt idx="19">
                  <c:v>DISTRITO 16</c:v>
                </c:pt>
                <c:pt idx="20">
                  <c:v>DISTRITO 17</c:v>
                </c:pt>
                <c:pt idx="21">
                  <c:v>DISTRITO 06</c:v>
                </c:pt>
                <c:pt idx="22">
                  <c:v>DISTRITO 11</c:v>
                </c:pt>
                <c:pt idx="23">
                  <c:v>DISTRITO 10</c:v>
                </c:pt>
              </c:strCache>
            </c:strRef>
          </c:cat>
          <c:val>
            <c:numRef>
              <c:f>'DIST Y PARTIDO'!$O$103:$O$126</c:f>
              <c:numCache>
                <c:formatCode>0.00%</c:formatCode>
                <c:ptCount val="24"/>
                <c:pt idx="0">
                  <c:v>0.2895575536366064</c:v>
                </c:pt>
                <c:pt idx="1">
                  <c:v>0.34854864719584305</c:v>
                </c:pt>
                <c:pt idx="2">
                  <c:v>0.27888920520717408</c:v>
                </c:pt>
                <c:pt idx="3">
                  <c:v>0.32532917850487275</c:v>
                </c:pt>
                <c:pt idx="4">
                  <c:v>0.25339048726145502</c:v>
                </c:pt>
                <c:pt idx="5">
                  <c:v>0.26001970239021105</c:v>
                </c:pt>
                <c:pt idx="6">
                  <c:v>0.21060576653511892</c:v>
                </c:pt>
                <c:pt idx="7">
                  <c:v>0.24223887032445834</c:v>
                </c:pt>
                <c:pt idx="8">
                  <c:v>0.2274508799344212</c:v>
                </c:pt>
                <c:pt idx="9">
                  <c:v>0.2859094457455113</c:v>
                </c:pt>
                <c:pt idx="10">
                  <c:v>0.19581530245833717</c:v>
                </c:pt>
                <c:pt idx="11">
                  <c:v>0.16914522459659834</c:v>
                </c:pt>
                <c:pt idx="12">
                  <c:v>0.23146742665964498</c:v>
                </c:pt>
                <c:pt idx="13">
                  <c:v>0.11814009936663253</c:v>
                </c:pt>
                <c:pt idx="14">
                  <c:v>0.16041598427775958</c:v>
                </c:pt>
                <c:pt idx="15">
                  <c:v>0.14383396992441039</c:v>
                </c:pt>
                <c:pt idx="16">
                  <c:v>9.8425365769940362E-2</c:v>
                </c:pt>
                <c:pt idx="17">
                  <c:v>0.1257551099219375</c:v>
                </c:pt>
                <c:pt idx="18">
                  <c:v>0.16187372417003904</c:v>
                </c:pt>
                <c:pt idx="19">
                  <c:v>0.16377971568510333</c:v>
                </c:pt>
                <c:pt idx="20">
                  <c:v>0.12293986636971047</c:v>
                </c:pt>
                <c:pt idx="21">
                  <c:v>8.1348001169827447E-2</c:v>
                </c:pt>
                <c:pt idx="22">
                  <c:v>8.2595170304755883E-2</c:v>
                </c:pt>
                <c:pt idx="23">
                  <c:v>5.9357438235605978E-2</c:v>
                </c:pt>
              </c:numCache>
            </c:numRef>
          </c:val>
        </c:ser>
        <c:ser>
          <c:idx val="3"/>
          <c:order val="3"/>
          <c:tx>
            <c:strRef>
              <c:f>'DIST Y PARTIDO'!$P$102</c:f>
              <c:strCache>
                <c:ptCount val="1"/>
                <c:pt idx="0">
                  <c:v>POSICIÓN POR PARTIDO</c:v>
                </c:pt>
              </c:strCache>
            </c:strRef>
          </c:tx>
          <c:spPr>
            <a:solidFill>
              <a:srgbClr val="FF3399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10914671577655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105248618784530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970168612191958E-3"/>
                  <c:y val="-0.1110959177409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111095764272559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970168612191722E-3"/>
                  <c:y val="-0.116942909760589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111095764272559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0.114993861264579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0.11304481276856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2970168612191958E-3"/>
                  <c:y val="-0.116942909760589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0.118891958256599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7556735531903473E-17"/>
                  <c:y val="-0.128637200736648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2970168612192435E-3"/>
                  <c:y val="-0.134484346224677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5940337224383916E-3"/>
                  <c:y val="-0.140331491712707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0.134484346224677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0.140331491712707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9.5113471063806945E-17"/>
                  <c:y val="-0.126688152240638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2970168612191958E-3"/>
                  <c:y val="-0.122790055248618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-0.103299570288520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0.103299570288520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9.5113471063806945E-17"/>
                  <c:y val="-0.11304481276856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9.5113471063806945E-17"/>
                  <c:y val="-0.116942909760589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2.5940337224382966E-3"/>
                  <c:y val="-0.122790055248618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9.5113471063806945E-17"/>
                  <c:y val="-0.134484346224677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1.2970168612191008E-3"/>
                  <c:y val="-0.1422805402087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>
                    <a:solidFill>
                      <a:srgbClr val="FF3399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'DIST Y PARTIDO'!$L$103:$L$126</c:f>
              <c:strCache>
                <c:ptCount val="24"/>
                <c:pt idx="0">
                  <c:v>DISTRITO 01</c:v>
                </c:pt>
                <c:pt idx="1">
                  <c:v>DISTRITO 24</c:v>
                </c:pt>
                <c:pt idx="2">
                  <c:v>DISTRITO 22</c:v>
                </c:pt>
                <c:pt idx="3">
                  <c:v>DISTRITO 05</c:v>
                </c:pt>
                <c:pt idx="4">
                  <c:v>DISTRITO 04</c:v>
                </c:pt>
                <c:pt idx="5">
                  <c:v>DISTRITO 23</c:v>
                </c:pt>
                <c:pt idx="6">
                  <c:v>DISTRITO 07</c:v>
                </c:pt>
                <c:pt idx="7">
                  <c:v>DISTRITO 02</c:v>
                </c:pt>
                <c:pt idx="8">
                  <c:v>DISTRITO 14</c:v>
                </c:pt>
                <c:pt idx="9">
                  <c:v>DISTRITO 21</c:v>
                </c:pt>
                <c:pt idx="10">
                  <c:v>DISTRITO 03</c:v>
                </c:pt>
                <c:pt idx="11">
                  <c:v>DISTRITO 08</c:v>
                </c:pt>
                <c:pt idx="12">
                  <c:v>DISTRITO 20</c:v>
                </c:pt>
                <c:pt idx="13">
                  <c:v>DISTRITO 09</c:v>
                </c:pt>
                <c:pt idx="14">
                  <c:v>DISTRITO 12</c:v>
                </c:pt>
                <c:pt idx="15">
                  <c:v>DISTRITO 13</c:v>
                </c:pt>
                <c:pt idx="16">
                  <c:v>DISTRITO 19</c:v>
                </c:pt>
                <c:pt idx="17">
                  <c:v>DISTRITO 18</c:v>
                </c:pt>
                <c:pt idx="18">
                  <c:v>DISTRITO 15</c:v>
                </c:pt>
                <c:pt idx="19">
                  <c:v>DISTRITO 16</c:v>
                </c:pt>
                <c:pt idx="20">
                  <c:v>DISTRITO 17</c:v>
                </c:pt>
                <c:pt idx="21">
                  <c:v>DISTRITO 06</c:v>
                </c:pt>
                <c:pt idx="22">
                  <c:v>DISTRITO 11</c:v>
                </c:pt>
                <c:pt idx="23">
                  <c:v>DISTRITO 10</c:v>
                </c:pt>
              </c:strCache>
            </c:strRef>
          </c:cat>
          <c:val>
            <c:numRef>
              <c:f>'DIST Y PARTIDO'!$P$103:$P$126</c:f>
              <c:numCache>
                <c:formatCode>General</c:formatCode>
                <c:ptCount val="2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  <c:pt idx="12">
                  <c:v>2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4</c:v>
                </c:pt>
                <c:pt idx="2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1088128"/>
        <c:axId val="21089664"/>
      </c:barChart>
      <c:catAx>
        <c:axId val="21088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es-MX"/>
          </a:p>
        </c:txPr>
        <c:crossAx val="21089664"/>
        <c:crosses val="autoZero"/>
        <c:auto val="1"/>
        <c:lblAlgn val="ctr"/>
        <c:lblOffset val="100"/>
        <c:noMultiLvlLbl val="0"/>
      </c:catAx>
      <c:valAx>
        <c:axId val="21089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21088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798993024704594"/>
          <c:y val="0.22676319828115404"/>
          <c:w val="0.15201006975295403"/>
          <c:h val="0.30335328422344998"/>
        </c:manualLayout>
      </c:layout>
      <c:overlay val="0"/>
      <c:txPr>
        <a:bodyPr/>
        <a:lstStyle/>
        <a:p>
          <a:pPr>
            <a:defRPr sz="1000" b="1">
              <a:solidFill>
                <a:sysClr val="windowText" lastClr="000000"/>
              </a:solidFill>
            </a:defRPr>
          </a:pPr>
          <a:endParaRPr lang="es-MX"/>
        </a:p>
      </c:txPr>
    </c:legend>
    <c:plotVisOnly val="1"/>
    <c:dispBlanksAs val="gap"/>
    <c:showDLblsOverMax val="0"/>
  </c:chart>
  <c:spPr>
    <a:solidFill>
      <a:srgbClr val="F5DBEA"/>
    </a:solidFill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es-MX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765015268033124E-2"/>
          <c:y val="0.15205929841261831"/>
          <c:w val="0.79619228530285868"/>
          <c:h val="0.569580573401865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'DIST Y PARTIDO'!$M$227</c:f>
              <c:strCache>
                <c:ptCount val="1"/>
                <c:pt idx="0">
                  <c:v>RESULTADO POR PARTIDO RP</c:v>
                </c:pt>
              </c:strCache>
            </c:strRef>
          </c:tx>
          <c:spPr>
            <a:solidFill>
              <a:srgbClr val="3D9D5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300" b="1">
                    <a:solidFill>
                      <a:sysClr val="windowText" lastClr="000000"/>
                    </a:solidFill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 Y PARTIDO'!$L$228:$L$251</c:f>
              <c:strCache>
                <c:ptCount val="24"/>
                <c:pt idx="0">
                  <c:v>DISTRITO 11</c:v>
                </c:pt>
                <c:pt idx="1">
                  <c:v>DISTRITO 01</c:v>
                </c:pt>
                <c:pt idx="2">
                  <c:v>DISTRITO 10</c:v>
                </c:pt>
                <c:pt idx="3">
                  <c:v>DISTRITO 06</c:v>
                </c:pt>
                <c:pt idx="4">
                  <c:v>DISTRITO 18</c:v>
                </c:pt>
                <c:pt idx="5">
                  <c:v>DISTRITO 12</c:v>
                </c:pt>
                <c:pt idx="6">
                  <c:v>DISTRITO 23</c:v>
                </c:pt>
                <c:pt idx="7">
                  <c:v>DISTRITO 22</c:v>
                </c:pt>
                <c:pt idx="8">
                  <c:v>DISTRITO 02</c:v>
                </c:pt>
                <c:pt idx="9">
                  <c:v>DISTRITO 09</c:v>
                </c:pt>
                <c:pt idx="10">
                  <c:v>DISTRITO 03</c:v>
                </c:pt>
                <c:pt idx="11">
                  <c:v>DISTRITO 20</c:v>
                </c:pt>
                <c:pt idx="12">
                  <c:v>DISTRITO 21</c:v>
                </c:pt>
                <c:pt idx="13">
                  <c:v>DISTRITO 13</c:v>
                </c:pt>
                <c:pt idx="14">
                  <c:v>DISTRITO 19</c:v>
                </c:pt>
                <c:pt idx="15">
                  <c:v>DISTRITO 17</c:v>
                </c:pt>
                <c:pt idx="16">
                  <c:v>DISTRITO 07</c:v>
                </c:pt>
                <c:pt idx="17">
                  <c:v>DISTRITO 14</c:v>
                </c:pt>
                <c:pt idx="18">
                  <c:v>DISTRITO 16</c:v>
                </c:pt>
                <c:pt idx="19">
                  <c:v>DISTRITO 04</c:v>
                </c:pt>
                <c:pt idx="20">
                  <c:v>DISTRITO 15</c:v>
                </c:pt>
                <c:pt idx="21">
                  <c:v>DISTRITO 08</c:v>
                </c:pt>
                <c:pt idx="22">
                  <c:v>DISTRITO 05</c:v>
                </c:pt>
                <c:pt idx="23">
                  <c:v>DISTRITO 24</c:v>
                </c:pt>
              </c:strCache>
            </c:strRef>
          </c:cat>
          <c:val>
            <c:numRef>
              <c:f>'DIST Y PARTIDO'!$M$228:$M$251</c:f>
              <c:numCache>
                <c:formatCode>General</c:formatCode>
                <c:ptCount val="24"/>
                <c:pt idx="0">
                  <c:v>5255</c:v>
                </c:pt>
                <c:pt idx="1">
                  <c:v>4843</c:v>
                </c:pt>
                <c:pt idx="2">
                  <c:v>2762</c:v>
                </c:pt>
                <c:pt idx="3">
                  <c:v>1980</c:v>
                </c:pt>
                <c:pt idx="4">
                  <c:v>1251</c:v>
                </c:pt>
                <c:pt idx="5">
                  <c:v>1134</c:v>
                </c:pt>
                <c:pt idx="6">
                  <c:v>1106</c:v>
                </c:pt>
                <c:pt idx="7">
                  <c:v>1092</c:v>
                </c:pt>
                <c:pt idx="8">
                  <c:v>1085</c:v>
                </c:pt>
                <c:pt idx="9">
                  <c:v>1052</c:v>
                </c:pt>
                <c:pt idx="10">
                  <c:v>890</c:v>
                </c:pt>
                <c:pt idx="11">
                  <c:v>837</c:v>
                </c:pt>
                <c:pt idx="12">
                  <c:v>831</c:v>
                </c:pt>
                <c:pt idx="13">
                  <c:v>814</c:v>
                </c:pt>
                <c:pt idx="14">
                  <c:v>768</c:v>
                </c:pt>
                <c:pt idx="15">
                  <c:v>761</c:v>
                </c:pt>
                <c:pt idx="16">
                  <c:v>759</c:v>
                </c:pt>
                <c:pt idx="17">
                  <c:v>747</c:v>
                </c:pt>
                <c:pt idx="18">
                  <c:v>742</c:v>
                </c:pt>
                <c:pt idx="19">
                  <c:v>714</c:v>
                </c:pt>
                <c:pt idx="20">
                  <c:v>666</c:v>
                </c:pt>
                <c:pt idx="21">
                  <c:v>654</c:v>
                </c:pt>
                <c:pt idx="22">
                  <c:v>480</c:v>
                </c:pt>
                <c:pt idx="23">
                  <c:v>277</c:v>
                </c:pt>
              </c:numCache>
            </c:numRef>
          </c:val>
        </c:ser>
        <c:ser>
          <c:idx val="1"/>
          <c:order val="1"/>
          <c:tx>
            <c:strRef>
              <c:f>'DIST Y PARTIDO'!$N$227</c:f>
              <c:strCache>
                <c:ptCount val="1"/>
                <c:pt idx="0">
                  <c:v>SEXO DE CANDIDATO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2.51572285516055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2.51572285516055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2.72536642642393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1.46750499884365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778367765951736E-17"/>
                  <c:y val="1.2578614275802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8.38574285053511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1.2578449202124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4.19287142526759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1.04821785631689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1.04823436368471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0212731190702329E-7"/>
                  <c:y val="-1.46750499884365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-1.67716507747484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1.46752150621147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0"/>
                  <c:y val="-1.67714857010703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1.2970168612191958E-3"/>
                  <c:y val="-1.46750499884365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9.5113471063806945E-17"/>
                  <c:y val="-1.67714857010703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0"/>
                  <c:y val="-2.93502650505514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1.9022694212761389E-16"/>
                  <c:y val="-4.61215856779436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[=1]&quot;M&quot;;[=2]&quot;H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rgbClr val="D60029"/>
                    </a:solidFill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 Y PARTIDO'!$L$228:$L$251</c:f>
              <c:strCache>
                <c:ptCount val="24"/>
                <c:pt idx="0">
                  <c:v>DISTRITO 11</c:v>
                </c:pt>
                <c:pt idx="1">
                  <c:v>DISTRITO 01</c:v>
                </c:pt>
                <c:pt idx="2">
                  <c:v>DISTRITO 10</c:v>
                </c:pt>
                <c:pt idx="3">
                  <c:v>DISTRITO 06</c:v>
                </c:pt>
                <c:pt idx="4">
                  <c:v>DISTRITO 18</c:v>
                </c:pt>
                <c:pt idx="5">
                  <c:v>DISTRITO 12</c:v>
                </c:pt>
                <c:pt idx="6">
                  <c:v>DISTRITO 23</c:v>
                </c:pt>
                <c:pt idx="7">
                  <c:v>DISTRITO 22</c:v>
                </c:pt>
                <c:pt idx="8">
                  <c:v>DISTRITO 02</c:v>
                </c:pt>
                <c:pt idx="9">
                  <c:v>DISTRITO 09</c:v>
                </c:pt>
                <c:pt idx="10">
                  <c:v>DISTRITO 03</c:v>
                </c:pt>
                <c:pt idx="11">
                  <c:v>DISTRITO 20</c:v>
                </c:pt>
                <c:pt idx="12">
                  <c:v>DISTRITO 21</c:v>
                </c:pt>
                <c:pt idx="13">
                  <c:v>DISTRITO 13</c:v>
                </c:pt>
                <c:pt idx="14">
                  <c:v>DISTRITO 19</c:v>
                </c:pt>
                <c:pt idx="15">
                  <c:v>DISTRITO 17</c:v>
                </c:pt>
                <c:pt idx="16">
                  <c:v>DISTRITO 07</c:v>
                </c:pt>
                <c:pt idx="17">
                  <c:v>DISTRITO 14</c:v>
                </c:pt>
                <c:pt idx="18">
                  <c:v>DISTRITO 16</c:v>
                </c:pt>
                <c:pt idx="19">
                  <c:v>DISTRITO 04</c:v>
                </c:pt>
                <c:pt idx="20">
                  <c:v>DISTRITO 15</c:v>
                </c:pt>
                <c:pt idx="21">
                  <c:v>DISTRITO 08</c:v>
                </c:pt>
                <c:pt idx="22">
                  <c:v>DISTRITO 05</c:v>
                </c:pt>
                <c:pt idx="23">
                  <c:v>DISTRITO 24</c:v>
                </c:pt>
              </c:strCache>
            </c:strRef>
          </c:cat>
          <c:val>
            <c:numRef>
              <c:f>'DIST Y PARTIDO'!$N$228:$N$251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1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</c:numCache>
            </c:numRef>
          </c:val>
        </c:ser>
        <c:ser>
          <c:idx val="2"/>
          <c:order val="2"/>
          <c:tx>
            <c:strRef>
              <c:f>'DIST Y PARTIDO'!$O$227</c:f>
              <c:strCache>
                <c:ptCount val="1"/>
                <c:pt idx="0">
                  <c:v>% RESPECTO A VOTACIÓN DEL DISTRITO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-5.26131080715911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5.47102040789376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5.47103691526157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5.47103691526157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5.89032405778834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5.68068048652495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7556735531903473E-17"/>
                  <c:y val="-5.68071350126059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6.30964421505072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7556735531903473E-17"/>
                  <c:y val="-6.7289148502096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9.5113471063806945E-17"/>
                  <c:y val="-6.3096112003150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6.51928778631410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6.51930429368192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6.728914850209667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-6.51932080104973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-6.72894786494530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6.51925477157847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2971189885311028E-3"/>
                  <c:y val="-6.72896437231311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0"/>
                  <c:y val="-7.14821850010424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0"/>
                  <c:y val="-7.14826802220769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0"/>
                  <c:y val="-8.82540008494691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1.2970168612191958E-3"/>
                  <c:y val="-0.105025981771574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 Y PARTIDO'!$L$228:$L$251</c:f>
              <c:strCache>
                <c:ptCount val="24"/>
                <c:pt idx="0">
                  <c:v>DISTRITO 11</c:v>
                </c:pt>
                <c:pt idx="1">
                  <c:v>DISTRITO 01</c:v>
                </c:pt>
                <c:pt idx="2">
                  <c:v>DISTRITO 10</c:v>
                </c:pt>
                <c:pt idx="3">
                  <c:v>DISTRITO 06</c:v>
                </c:pt>
                <c:pt idx="4">
                  <c:v>DISTRITO 18</c:v>
                </c:pt>
                <c:pt idx="5">
                  <c:v>DISTRITO 12</c:v>
                </c:pt>
                <c:pt idx="6">
                  <c:v>DISTRITO 23</c:v>
                </c:pt>
                <c:pt idx="7">
                  <c:v>DISTRITO 22</c:v>
                </c:pt>
                <c:pt idx="8">
                  <c:v>DISTRITO 02</c:v>
                </c:pt>
                <c:pt idx="9">
                  <c:v>DISTRITO 09</c:v>
                </c:pt>
                <c:pt idx="10">
                  <c:v>DISTRITO 03</c:v>
                </c:pt>
                <c:pt idx="11">
                  <c:v>DISTRITO 20</c:v>
                </c:pt>
                <c:pt idx="12">
                  <c:v>DISTRITO 21</c:v>
                </c:pt>
                <c:pt idx="13">
                  <c:v>DISTRITO 13</c:v>
                </c:pt>
                <c:pt idx="14">
                  <c:v>DISTRITO 19</c:v>
                </c:pt>
                <c:pt idx="15">
                  <c:v>DISTRITO 17</c:v>
                </c:pt>
                <c:pt idx="16">
                  <c:v>DISTRITO 07</c:v>
                </c:pt>
                <c:pt idx="17">
                  <c:v>DISTRITO 14</c:v>
                </c:pt>
                <c:pt idx="18">
                  <c:v>DISTRITO 16</c:v>
                </c:pt>
                <c:pt idx="19">
                  <c:v>DISTRITO 04</c:v>
                </c:pt>
                <c:pt idx="20">
                  <c:v>DISTRITO 15</c:v>
                </c:pt>
                <c:pt idx="21">
                  <c:v>DISTRITO 08</c:v>
                </c:pt>
                <c:pt idx="22">
                  <c:v>DISTRITO 05</c:v>
                </c:pt>
                <c:pt idx="23">
                  <c:v>DISTRITO 24</c:v>
                </c:pt>
              </c:strCache>
            </c:strRef>
          </c:cat>
          <c:val>
            <c:numRef>
              <c:f>'DIST Y PARTIDO'!$O$228:$O$251</c:f>
              <c:numCache>
                <c:formatCode>0.00%</c:formatCode>
                <c:ptCount val="24"/>
                <c:pt idx="0">
                  <c:v>0.13853738268480439</c:v>
                </c:pt>
                <c:pt idx="1">
                  <c:v>8.6228077984509932E-2</c:v>
                </c:pt>
                <c:pt idx="2">
                  <c:v>5.8572791856642985E-2</c:v>
                </c:pt>
                <c:pt idx="3">
                  <c:v>4.4543429844097995E-2</c:v>
                </c:pt>
                <c:pt idx="4">
                  <c:v>3.4507489035390172E-2</c:v>
                </c:pt>
                <c:pt idx="5">
                  <c:v>3.0953160825417624E-2</c:v>
                </c:pt>
                <c:pt idx="6">
                  <c:v>2.8672162596567637E-2</c:v>
                </c:pt>
                <c:pt idx="7">
                  <c:v>2.826160097311007E-2</c:v>
                </c:pt>
                <c:pt idx="8">
                  <c:v>2.9238978117926053E-2</c:v>
                </c:pt>
                <c:pt idx="9">
                  <c:v>1.9949178897864756E-2</c:v>
                </c:pt>
                <c:pt idx="10">
                  <c:v>2.0486143080747629E-2</c:v>
                </c:pt>
                <c:pt idx="11">
                  <c:v>2.5928564790434001E-2</c:v>
                </c:pt>
                <c:pt idx="12">
                  <c:v>2.7029664324746291E-2</c:v>
                </c:pt>
                <c:pt idx="13">
                  <c:v>2.1742033708165281E-2</c:v>
                </c:pt>
                <c:pt idx="14">
                  <c:v>1.647573690307633E-2</c:v>
                </c:pt>
                <c:pt idx="15">
                  <c:v>2.4212535793827553E-2</c:v>
                </c:pt>
                <c:pt idx="16">
                  <c:v>1.6367988613573137E-2</c:v>
                </c:pt>
                <c:pt idx="17">
                  <c:v>1.9135691779593719E-2</c:v>
                </c:pt>
                <c:pt idx="18">
                  <c:v>2.9546450045793017E-2</c:v>
                </c:pt>
                <c:pt idx="19">
                  <c:v>1.7291485033420519E-2</c:v>
                </c:pt>
                <c:pt idx="20">
                  <c:v>2.3851305375496901E-2</c:v>
                </c:pt>
                <c:pt idx="21">
                  <c:v>1.4260793720017444E-2</c:v>
                </c:pt>
                <c:pt idx="22">
                  <c:v>1.4664100449088077E-2</c:v>
                </c:pt>
                <c:pt idx="23">
                  <c:v>6.2040852893746638E-3</c:v>
                </c:pt>
              </c:numCache>
            </c:numRef>
          </c:val>
        </c:ser>
        <c:ser>
          <c:idx val="3"/>
          <c:order val="3"/>
          <c:tx>
            <c:strRef>
              <c:f>'DIST Y PARTIDO'!$P$227</c:f>
              <c:strCache>
                <c:ptCount val="1"/>
                <c:pt idx="0">
                  <c:v>POSICIÓN POR PARTIDO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9.7738473524483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889183882975868E-17"/>
                  <c:y val="-0.103977099494130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108136183473896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778367765951736E-17"/>
                  <c:y val="-0.11853389342330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778367765951736E-17"/>
                  <c:y val="-0.126852061382839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7556735531903473E-17"/>
                  <c:y val="-0.116454351433426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2970168612191958E-3"/>
                  <c:y val="-0.110215725463778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7556735531903473E-17"/>
                  <c:y val="-0.110215725463778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0.112295267453661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0.110215725463778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0212731185946656E-7"/>
                  <c:y val="-0.12477251939295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5940337224384393E-3"/>
                  <c:y val="-0.126852061382839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2970168612191958E-3"/>
                  <c:y val="-0.126852061382839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0.131011145362605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0.133090687352487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1.2970168612191958E-3"/>
                  <c:y val="-0.131011145362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2.5939315951264848E-3"/>
                  <c:y val="-0.133090687352487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9.5113471063806945E-17"/>
                  <c:y val="-0.133090687352487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0.131011145362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9.5113471063806945E-17"/>
                  <c:y val="-0.135170229342370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0"/>
                  <c:y val="-0.137249771332252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0"/>
                  <c:y val="-0.141408855312018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9.5113471063806945E-17"/>
                  <c:y val="-0.155965649241196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1.2970168612191958E-3"/>
                  <c:y val="-0.176761069140022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>
                    <a:solidFill>
                      <a:srgbClr val="CC00CC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'DIST Y PARTIDO'!$L$228:$L$251</c:f>
              <c:strCache>
                <c:ptCount val="24"/>
                <c:pt idx="0">
                  <c:v>DISTRITO 11</c:v>
                </c:pt>
                <c:pt idx="1">
                  <c:v>DISTRITO 01</c:v>
                </c:pt>
                <c:pt idx="2">
                  <c:v>DISTRITO 10</c:v>
                </c:pt>
                <c:pt idx="3">
                  <c:v>DISTRITO 06</c:v>
                </c:pt>
                <c:pt idx="4">
                  <c:v>DISTRITO 18</c:v>
                </c:pt>
                <c:pt idx="5">
                  <c:v>DISTRITO 12</c:v>
                </c:pt>
                <c:pt idx="6">
                  <c:v>DISTRITO 23</c:v>
                </c:pt>
                <c:pt idx="7">
                  <c:v>DISTRITO 22</c:v>
                </c:pt>
                <c:pt idx="8">
                  <c:v>DISTRITO 02</c:v>
                </c:pt>
                <c:pt idx="9">
                  <c:v>DISTRITO 09</c:v>
                </c:pt>
                <c:pt idx="10">
                  <c:v>DISTRITO 03</c:v>
                </c:pt>
                <c:pt idx="11">
                  <c:v>DISTRITO 20</c:v>
                </c:pt>
                <c:pt idx="12">
                  <c:v>DISTRITO 21</c:v>
                </c:pt>
                <c:pt idx="13">
                  <c:v>DISTRITO 13</c:v>
                </c:pt>
                <c:pt idx="14">
                  <c:v>DISTRITO 19</c:v>
                </c:pt>
                <c:pt idx="15">
                  <c:v>DISTRITO 17</c:v>
                </c:pt>
                <c:pt idx="16">
                  <c:v>DISTRITO 07</c:v>
                </c:pt>
                <c:pt idx="17">
                  <c:v>DISTRITO 14</c:v>
                </c:pt>
                <c:pt idx="18">
                  <c:v>DISTRITO 16</c:v>
                </c:pt>
                <c:pt idx="19">
                  <c:v>DISTRITO 04</c:v>
                </c:pt>
                <c:pt idx="20">
                  <c:v>DISTRITO 15</c:v>
                </c:pt>
                <c:pt idx="21">
                  <c:v>DISTRITO 08</c:v>
                </c:pt>
                <c:pt idx="22">
                  <c:v>DISTRITO 05</c:v>
                </c:pt>
                <c:pt idx="23">
                  <c:v>DISTRITO 24</c:v>
                </c:pt>
              </c:strCache>
            </c:strRef>
          </c:cat>
          <c:val>
            <c:numRef>
              <c:f>'DIST Y PARTIDO'!$P$228:$P$251</c:f>
              <c:numCache>
                <c:formatCode>General</c:formatCode>
                <c:ptCount val="24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6</c:v>
                </c:pt>
                <c:pt idx="5">
                  <c:v>6</c:v>
                </c:pt>
                <c:pt idx="6">
                  <c:v>7</c:v>
                </c:pt>
                <c:pt idx="7">
                  <c:v>6</c:v>
                </c:pt>
                <c:pt idx="8">
                  <c:v>6</c:v>
                </c:pt>
                <c:pt idx="9">
                  <c:v>8</c:v>
                </c:pt>
                <c:pt idx="10">
                  <c:v>7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8</c:v>
                </c:pt>
                <c:pt idx="16">
                  <c:v>8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6</c:v>
                </c:pt>
                <c:pt idx="21">
                  <c:v>8</c:v>
                </c:pt>
                <c:pt idx="22">
                  <c:v>8</c:v>
                </c:pt>
                <c:pt idx="2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6215680"/>
        <c:axId val="166217216"/>
      </c:barChart>
      <c:catAx>
        <c:axId val="166215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es-MX"/>
          </a:p>
        </c:txPr>
        <c:crossAx val="166217216"/>
        <c:crosses val="autoZero"/>
        <c:auto val="1"/>
        <c:lblAlgn val="ctr"/>
        <c:lblOffset val="100"/>
        <c:noMultiLvlLbl val="0"/>
      </c:catAx>
      <c:valAx>
        <c:axId val="166217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166215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798993024704594"/>
          <c:y val="0.2239003562075311"/>
          <c:w val="0.15201006975295403"/>
          <c:h val="0.32657061911731144"/>
        </c:manualLayout>
      </c:layout>
      <c:overlay val="0"/>
      <c:txPr>
        <a:bodyPr/>
        <a:lstStyle/>
        <a:p>
          <a:pPr>
            <a:defRPr sz="1100" b="1">
              <a:solidFill>
                <a:sysClr val="windowText" lastClr="000000"/>
              </a:solidFill>
            </a:defRPr>
          </a:pPr>
          <a:endParaRPr lang="es-MX"/>
        </a:p>
      </c:txPr>
    </c:legend>
    <c:plotVisOnly val="1"/>
    <c:dispBlanksAs val="gap"/>
    <c:showDLblsOverMax val="0"/>
  </c:chart>
  <c:spPr>
    <a:solidFill>
      <a:srgbClr val="F5DBEA"/>
    </a:solidFill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es-MX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765015268033124E-2"/>
          <c:y val="0.14786537617854298"/>
          <c:w val="0.79619228530285868"/>
          <c:h val="0.585172958870472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'[RESULTADOS POR CANDIDATURAS 2016 POR PARTIDO CON PORCENTAJES 31 AGOSTO Secreta.xlsx]AYUNT Y  PARTIDO'!$M$173</c:f>
              <c:strCache>
                <c:ptCount val="1"/>
                <c:pt idx="0">
                  <c:v>RESULTADO POR PARTIDO </c:v>
                </c:pt>
              </c:strCache>
            </c:strRef>
          </c:tx>
          <c:spPr>
            <a:solidFill>
              <a:srgbClr val="579438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300" b="1">
                    <a:solidFill>
                      <a:sysClr val="windowText" lastClr="000000"/>
                    </a:solidFill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'[RESULTADOS POR CANDIDATURAS 2016 POR PARTIDO CON PORCENTAJES 31 AGOSTO Secreta.xlsx]AYUNT Y  PARTIDO'!$L$174:$L$191</c:f>
              <c:strCache>
                <c:ptCount val="18"/>
                <c:pt idx="0">
                  <c:v>NAVOLATO</c:v>
                </c:pt>
                <c:pt idx="1">
                  <c:v>EL FUERTE</c:v>
                </c:pt>
                <c:pt idx="2">
                  <c:v>CULIACÁN</c:v>
                </c:pt>
                <c:pt idx="3">
                  <c:v>MAZATLÁN</c:v>
                </c:pt>
                <c:pt idx="4">
                  <c:v>AHOME</c:v>
                </c:pt>
                <c:pt idx="5">
                  <c:v>GUASAVE</c:v>
                </c:pt>
                <c:pt idx="6">
                  <c:v>BADIRAGUATO</c:v>
                </c:pt>
                <c:pt idx="7">
                  <c:v>SINALOA</c:v>
                </c:pt>
                <c:pt idx="8">
                  <c:v>ANGOSTURA</c:v>
                </c:pt>
                <c:pt idx="9">
                  <c:v>SALV. ALV.</c:v>
                </c:pt>
                <c:pt idx="10">
                  <c:v>CONCORDIA</c:v>
                </c:pt>
                <c:pt idx="11">
                  <c:v>ELOTA</c:v>
                </c:pt>
                <c:pt idx="12">
                  <c:v>COSALÁ</c:v>
                </c:pt>
                <c:pt idx="13">
                  <c:v>CHOIX</c:v>
                </c:pt>
                <c:pt idx="14">
                  <c:v>MOCORITO</c:v>
                </c:pt>
                <c:pt idx="15">
                  <c:v>SAN IGNACIO</c:v>
                </c:pt>
                <c:pt idx="16">
                  <c:v>ROSARIO</c:v>
                </c:pt>
                <c:pt idx="17">
                  <c:v>ESCUINAPA</c:v>
                </c:pt>
              </c:strCache>
            </c:strRef>
          </c:cat>
          <c:val>
            <c:numRef>
              <c:f>'[RESULTADOS POR CANDIDATURAS 2016 POR PARTIDO CON PORCENTAJES 31 AGOSTO Secreta.xlsx]AYUNT Y  PARTIDO'!$M$174:$M$191</c:f>
              <c:numCache>
                <c:formatCode>General</c:formatCode>
                <c:ptCount val="18"/>
                <c:pt idx="0">
                  <c:v>10534</c:v>
                </c:pt>
                <c:pt idx="1">
                  <c:v>5727</c:v>
                </c:pt>
                <c:pt idx="2">
                  <c:v>4192</c:v>
                </c:pt>
                <c:pt idx="3">
                  <c:v>2967</c:v>
                </c:pt>
                <c:pt idx="4">
                  <c:v>2024</c:v>
                </c:pt>
                <c:pt idx="5">
                  <c:v>1286</c:v>
                </c:pt>
                <c:pt idx="6">
                  <c:v>1039</c:v>
                </c:pt>
                <c:pt idx="7">
                  <c:v>507</c:v>
                </c:pt>
                <c:pt idx="8">
                  <c:v>400</c:v>
                </c:pt>
                <c:pt idx="9">
                  <c:v>370</c:v>
                </c:pt>
                <c:pt idx="10">
                  <c:v>341</c:v>
                </c:pt>
                <c:pt idx="11">
                  <c:v>180</c:v>
                </c:pt>
                <c:pt idx="12">
                  <c:v>29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1"/>
          <c:order val="1"/>
          <c:tx>
            <c:strRef>
              <c:f>'[RESULTADOS POR CANDIDATURAS 2016 POR PARTIDO CON PORCENTAJES 31 AGOSTO Secreta.xlsx]AYUNT Y  PARTIDO'!$N$173</c:f>
              <c:strCache>
                <c:ptCount val="1"/>
                <c:pt idx="0">
                  <c:v>SEXO DE CANDIDATO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3"/>
              <c:layout>
                <c:manualLayout>
                  <c:x val="-1.0212731190702329E-7"/>
                  <c:y val="-3.22595612214889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970168612192435E-3"/>
                  <c:y val="-2.39530222430710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5.11324299123905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6.58927304450744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6.16173569628914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5941358497502988E-3"/>
                  <c:y val="-6.57933300342964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2970168612191008E-3"/>
                  <c:y val="-7.0050540650722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2970168612191958E-3"/>
                  <c:y val="-7.42446765878844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2969147339072888E-3"/>
                  <c:y val="-7.83754076118589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8910505836575876E-3"/>
                  <c:y val="-8.2632618228285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1.55289199881181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"/>
                  <c:y val="-1.54656801918924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0"/>
                  <c:y val="-1.34319345780179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0"/>
                  <c:y val="-1.96594858951313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0"/>
                  <c:y val="-2.17566364221928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0"/>
                  <c:y val="-1.96596510120925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0"/>
                  <c:y val="-3.22415634726936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-2.80474275355320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9.5113471063806945E-17"/>
                  <c:y val="-3.02078178588193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9.5113471063806945E-17"/>
                  <c:y val="-3.64353691759326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0"/>
                  <c:y val="-3.8532354586032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[=1]&quot;M&quot;;[=2]&quot;H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rgbClr val="CC00CC"/>
                    </a:solidFill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'[RESULTADOS POR CANDIDATURAS 2016 POR PARTIDO CON PORCENTAJES 31 AGOSTO Secreta.xlsx]AYUNT Y  PARTIDO'!$L$174:$L$191</c:f>
              <c:strCache>
                <c:ptCount val="18"/>
                <c:pt idx="0">
                  <c:v>NAVOLATO</c:v>
                </c:pt>
                <c:pt idx="1">
                  <c:v>EL FUERTE</c:v>
                </c:pt>
                <c:pt idx="2">
                  <c:v>CULIACÁN</c:v>
                </c:pt>
                <c:pt idx="3">
                  <c:v>MAZATLÁN</c:v>
                </c:pt>
                <c:pt idx="4">
                  <c:v>AHOME</c:v>
                </c:pt>
                <c:pt idx="5">
                  <c:v>GUASAVE</c:v>
                </c:pt>
                <c:pt idx="6">
                  <c:v>BADIRAGUATO</c:v>
                </c:pt>
                <c:pt idx="7">
                  <c:v>SINALOA</c:v>
                </c:pt>
                <c:pt idx="8">
                  <c:v>ANGOSTURA</c:v>
                </c:pt>
                <c:pt idx="9">
                  <c:v>SALV. ALV.</c:v>
                </c:pt>
                <c:pt idx="10">
                  <c:v>CONCORDIA</c:v>
                </c:pt>
                <c:pt idx="11">
                  <c:v>ELOTA</c:v>
                </c:pt>
                <c:pt idx="12">
                  <c:v>COSALÁ</c:v>
                </c:pt>
                <c:pt idx="13">
                  <c:v>CHOIX</c:v>
                </c:pt>
                <c:pt idx="14">
                  <c:v>MOCORITO</c:v>
                </c:pt>
                <c:pt idx="15">
                  <c:v>SAN IGNACIO</c:v>
                </c:pt>
                <c:pt idx="16">
                  <c:v>ROSARIO</c:v>
                </c:pt>
                <c:pt idx="17">
                  <c:v>ESCUINAPA</c:v>
                </c:pt>
              </c:strCache>
            </c:strRef>
          </c:cat>
          <c:val>
            <c:numRef>
              <c:f>'[RESULTADOS POR CANDIDATURAS 2016 POR PARTIDO CON PORCENTAJES 31 AGOSTO Secreta.xlsx]AYUNT Y  PARTIDO'!$N$174:$N$191</c:f>
              <c:numCache>
                <c:formatCode>General</c:formatCode>
                <c:ptCount val="1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2"/>
          <c:order val="2"/>
          <c:tx>
            <c:strRef>
              <c:f>'[RESULTADOS POR CANDIDATURAS 2016 POR PARTIDO CON PORCENTAJES 31 AGOSTO Secreta.xlsx]AYUNT Y  PARTIDO'!$O$173</c:f>
              <c:strCache>
                <c:ptCount val="1"/>
                <c:pt idx="0">
                  <c:v>% RESPECTO A VOTACIÓN DEL AYUNTAMIENTO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-0.1008587237812840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970168612191958E-3"/>
                  <c:y val="-9.66626064405852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7556735531903473E-17"/>
                  <c:y val="-0.1197317575891470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2970168612191958E-3"/>
                  <c:y val="-0.1344104903428867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7556735531903473E-17"/>
                  <c:y val="-0.1511852178049582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0.130216354405725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0.136508136220832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2971189885311028E-3"/>
                  <c:y val="-0.1448962429781948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2970168612191958E-3"/>
                  <c:y val="-0.1365071455190641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5940337224383916E-3"/>
                  <c:y val="-0.149089883564472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0.1134409664758079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9.5113471063806945E-17"/>
                  <c:y val="-0.111343981065707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9.5113471063806945E-17"/>
                  <c:y val="-0.1155379518859081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0212731181190983E-7"/>
                  <c:y val="-0.115537786768946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9.5113471063806945E-17"/>
                  <c:y val="-0.1176347721790468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7.5695229094004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1.0212731190702329E-7"/>
                  <c:y val="-8.40831707344054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-8.19865155582282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0"/>
                  <c:y val="-8.61803212614671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0"/>
                  <c:y val="-8.61804863784285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0"/>
                  <c:y val="-9.24712774917676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'[RESULTADOS POR CANDIDATURAS 2016 POR PARTIDO CON PORCENTAJES 31 AGOSTO Secreta.xlsx]AYUNT Y  PARTIDO'!$L$174:$L$191</c:f>
              <c:strCache>
                <c:ptCount val="18"/>
                <c:pt idx="0">
                  <c:v>NAVOLATO</c:v>
                </c:pt>
                <c:pt idx="1">
                  <c:v>EL FUERTE</c:v>
                </c:pt>
                <c:pt idx="2">
                  <c:v>CULIACÁN</c:v>
                </c:pt>
                <c:pt idx="3">
                  <c:v>MAZATLÁN</c:v>
                </c:pt>
                <c:pt idx="4">
                  <c:v>AHOME</c:v>
                </c:pt>
                <c:pt idx="5">
                  <c:v>GUASAVE</c:v>
                </c:pt>
                <c:pt idx="6">
                  <c:v>BADIRAGUATO</c:v>
                </c:pt>
                <c:pt idx="7">
                  <c:v>SINALOA</c:v>
                </c:pt>
                <c:pt idx="8">
                  <c:v>ANGOSTURA</c:v>
                </c:pt>
                <c:pt idx="9">
                  <c:v>SALV. ALV.</c:v>
                </c:pt>
                <c:pt idx="10">
                  <c:v>CONCORDIA</c:v>
                </c:pt>
                <c:pt idx="11">
                  <c:v>ELOTA</c:v>
                </c:pt>
                <c:pt idx="12">
                  <c:v>COSALÁ</c:v>
                </c:pt>
                <c:pt idx="13">
                  <c:v>CHOIX</c:v>
                </c:pt>
                <c:pt idx="14">
                  <c:v>MOCORITO</c:v>
                </c:pt>
                <c:pt idx="15">
                  <c:v>SAN IGNACIO</c:v>
                </c:pt>
                <c:pt idx="16">
                  <c:v>ROSARIO</c:v>
                </c:pt>
                <c:pt idx="17">
                  <c:v>ESCUINAPA</c:v>
                </c:pt>
              </c:strCache>
            </c:strRef>
          </c:cat>
          <c:val>
            <c:numRef>
              <c:f>'[RESULTADOS POR CANDIDATURAS 2016 POR PARTIDO CON PORCENTAJES 31 AGOSTO Secreta.xlsx]AYUNT Y  PARTIDO'!$O$174:$O$191</c:f>
              <c:numCache>
                <c:formatCode>0.00%</c:formatCode>
                <c:ptCount val="18"/>
                <c:pt idx="0">
                  <c:v>0.20777939958183755</c:v>
                </c:pt>
                <c:pt idx="1">
                  <c:v>0.14603360787413622</c:v>
                </c:pt>
                <c:pt idx="2">
                  <c:v>1.6944082909596526E-2</c:v>
                </c:pt>
                <c:pt idx="3">
                  <c:v>2.3257272306836087E-2</c:v>
                </c:pt>
                <c:pt idx="4">
                  <c:v>1.5447551593601172E-2</c:v>
                </c:pt>
                <c:pt idx="5">
                  <c:v>1.3310562542048337E-2</c:v>
                </c:pt>
                <c:pt idx="6">
                  <c:v>8.0975761826825657E-2</c:v>
                </c:pt>
                <c:pt idx="7">
                  <c:v>1.4381346797526522E-2</c:v>
                </c:pt>
                <c:pt idx="8">
                  <c:v>1.7248070372127118E-2</c:v>
                </c:pt>
                <c:pt idx="9">
                  <c:v>1.1923560310657085E-2</c:v>
                </c:pt>
                <c:pt idx="10">
                  <c:v>2.9836381135707413E-2</c:v>
                </c:pt>
                <c:pt idx="11">
                  <c:v>1.1242270938729624E-2</c:v>
                </c:pt>
                <c:pt idx="12">
                  <c:v>3.7260696389567003E-3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3"/>
          <c:order val="3"/>
          <c:tx>
            <c:strRef>
              <c:f>'[RESULTADOS POR CANDIDATURAS 2016 POR PARTIDO CON PORCENTAJES 31 AGOSTO Secreta.xlsx]AYUNT Y  PARTIDO'!$P$173</c:f>
              <c:strCache>
                <c:ptCount val="1"/>
                <c:pt idx="0">
                  <c:v>POSICIÓN POR PARTIDO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dLbl>
              <c:idx val="0"/>
              <c:layout>
                <c:manualLayout>
                  <c:x val="2.3346303501945536E-2"/>
                  <c:y val="-2.1439533456108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11109576427255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970168612191958E-3"/>
                  <c:y val="-0.10914671577655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165669122160834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173465316144874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2970168612191958E-3"/>
                  <c:y val="-0.202701043585021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8910505836575876E-3"/>
                  <c:y val="-0.214395334561080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2970168612192435E-3"/>
                  <c:y val="-0.231936771025168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0.231936771025168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8910505836575876E-3"/>
                  <c:y val="-0.229987722529159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5940337224383916E-3"/>
                  <c:y val="-0.22803867403314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0.23388581952117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594033722438487E-3"/>
                  <c:y val="-0.237783916513198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0.200751995089011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0.202701043585021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9.5113471063806945E-17"/>
                  <c:y val="-0.20659914057704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-0.20465009208103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9022694212761389E-16"/>
                  <c:y val="-0.20465009208103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>
                    <a:solidFill>
                      <a:srgbClr val="FF3399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'[RESULTADOS POR CANDIDATURAS 2016 POR PARTIDO CON PORCENTAJES 31 AGOSTO Secreta.xlsx]AYUNT Y  PARTIDO'!$L$174:$L$191</c:f>
              <c:strCache>
                <c:ptCount val="18"/>
                <c:pt idx="0">
                  <c:v>NAVOLATO</c:v>
                </c:pt>
                <c:pt idx="1">
                  <c:v>EL FUERTE</c:v>
                </c:pt>
                <c:pt idx="2">
                  <c:v>CULIACÁN</c:v>
                </c:pt>
                <c:pt idx="3">
                  <c:v>MAZATLÁN</c:v>
                </c:pt>
                <c:pt idx="4">
                  <c:v>AHOME</c:v>
                </c:pt>
                <c:pt idx="5">
                  <c:v>GUASAVE</c:v>
                </c:pt>
                <c:pt idx="6">
                  <c:v>BADIRAGUATO</c:v>
                </c:pt>
                <c:pt idx="7">
                  <c:v>SINALOA</c:v>
                </c:pt>
                <c:pt idx="8">
                  <c:v>ANGOSTURA</c:v>
                </c:pt>
                <c:pt idx="9">
                  <c:v>SALV. ALV.</c:v>
                </c:pt>
                <c:pt idx="10">
                  <c:v>CONCORDIA</c:v>
                </c:pt>
                <c:pt idx="11">
                  <c:v>ELOTA</c:v>
                </c:pt>
                <c:pt idx="12">
                  <c:v>COSALÁ</c:v>
                </c:pt>
                <c:pt idx="13">
                  <c:v>CHOIX</c:v>
                </c:pt>
                <c:pt idx="14">
                  <c:v>MOCORITO</c:v>
                </c:pt>
                <c:pt idx="15">
                  <c:v>SAN IGNACIO</c:v>
                </c:pt>
                <c:pt idx="16">
                  <c:v>ROSARIO</c:v>
                </c:pt>
                <c:pt idx="17">
                  <c:v>ESCUINAPA</c:v>
                </c:pt>
              </c:strCache>
            </c:strRef>
          </c:cat>
          <c:val>
            <c:numRef>
              <c:f>'[RESULTADOS POR CANDIDATURAS 2016 POR PARTIDO CON PORCENTAJES 31 AGOSTO Secreta.xlsx]AYUNT Y  PARTIDO'!$P$174:$P$191</c:f>
              <c:numCache>
                <c:formatCode>General</c:formatCode>
                <c:ptCount val="18"/>
                <c:pt idx="0">
                  <c:v>3</c:v>
                </c:pt>
                <c:pt idx="1">
                  <c:v>4</c:v>
                </c:pt>
                <c:pt idx="2">
                  <c:v>8</c:v>
                </c:pt>
                <c:pt idx="3">
                  <c:v>5</c:v>
                </c:pt>
                <c:pt idx="4">
                  <c:v>7</c:v>
                </c:pt>
                <c:pt idx="5">
                  <c:v>7</c:v>
                </c:pt>
                <c:pt idx="6">
                  <c:v>3</c:v>
                </c:pt>
                <c:pt idx="7">
                  <c:v>6</c:v>
                </c:pt>
                <c:pt idx="8">
                  <c:v>7</c:v>
                </c:pt>
                <c:pt idx="9">
                  <c:v>10</c:v>
                </c:pt>
                <c:pt idx="10">
                  <c:v>6</c:v>
                </c:pt>
                <c:pt idx="11">
                  <c:v>7</c:v>
                </c:pt>
                <c:pt idx="12">
                  <c:v>8</c:v>
                </c:pt>
                <c:pt idx="13">
                  <c:v>9</c:v>
                </c:pt>
                <c:pt idx="14">
                  <c:v>10</c:v>
                </c:pt>
                <c:pt idx="15">
                  <c:v>9</c:v>
                </c:pt>
                <c:pt idx="16">
                  <c:v>10</c:v>
                </c:pt>
                <c:pt idx="17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6750464"/>
        <c:axId val="166436864"/>
      </c:barChart>
      <c:catAx>
        <c:axId val="166750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es-MX"/>
          </a:p>
        </c:txPr>
        <c:crossAx val="166436864"/>
        <c:crosses val="autoZero"/>
        <c:auto val="1"/>
        <c:lblAlgn val="ctr"/>
        <c:lblOffset val="100"/>
        <c:noMultiLvlLbl val="0"/>
      </c:catAx>
      <c:valAx>
        <c:axId val="166436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166750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928694710826513"/>
          <c:y val="0.21890224063842853"/>
          <c:w val="0.13903990114076206"/>
          <c:h val="0.29495273173726211"/>
        </c:manualLayout>
      </c:layout>
      <c:overlay val="0"/>
      <c:txPr>
        <a:bodyPr/>
        <a:lstStyle/>
        <a:p>
          <a:pPr>
            <a:defRPr sz="1000" b="1">
              <a:solidFill>
                <a:sysClr val="windowText" lastClr="000000"/>
              </a:solidFill>
            </a:defRPr>
          </a:pPr>
          <a:endParaRPr lang="es-MX"/>
        </a:p>
      </c:txPr>
    </c:legend>
    <c:plotVisOnly val="1"/>
    <c:dispBlanksAs val="gap"/>
    <c:showDLblsOverMax val="0"/>
  </c:chart>
  <c:spPr>
    <a:solidFill>
      <a:srgbClr val="F5DBEA"/>
    </a:solidFill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es-MX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765015268033124E-2"/>
          <c:y val="0.14786537617854298"/>
          <c:w val="0.79619228530285868"/>
          <c:h val="0.569580573401865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'DIST Y PARTIDO'!$M$202</c:f>
              <c:strCache>
                <c:ptCount val="1"/>
                <c:pt idx="0">
                  <c:v>RESULTADO POR PARTIDO RP</c:v>
                </c:pt>
              </c:strCache>
            </c:strRef>
          </c:tx>
          <c:spPr>
            <a:solidFill>
              <a:srgbClr val="D60029"/>
            </a:solidFill>
          </c:spPr>
          <c:invertIfNegative val="0"/>
          <c:dLbls>
            <c:dLbl>
              <c:idx val="19"/>
              <c:numFmt formatCode="#,##0" sourceLinked="0"/>
              <c:spPr/>
              <c:txPr>
                <a:bodyPr rot="-5400000" vert="horz"/>
                <a:lstStyle/>
                <a:p>
                  <a:pPr>
                    <a:defRPr sz="13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es-MX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numFmt formatCode="#,##0" sourceLinked="0"/>
              <c:spPr/>
              <c:txPr>
                <a:bodyPr rot="-5400000" vert="horz"/>
                <a:lstStyle/>
                <a:p>
                  <a:pPr>
                    <a:defRPr sz="13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es-MX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numFmt formatCode="#,##0" sourceLinked="0"/>
              <c:spPr/>
              <c:txPr>
                <a:bodyPr rot="-5400000" vert="horz"/>
                <a:lstStyle/>
                <a:p>
                  <a:pPr>
                    <a:defRPr sz="1300" b="1"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s-MX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numFmt formatCode="#,##0" sourceLinked="0"/>
              <c:spPr/>
              <c:txPr>
                <a:bodyPr rot="-5400000" vert="horz"/>
                <a:lstStyle/>
                <a:p>
                  <a:pPr>
                    <a:defRPr sz="1300" b="1"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s-MX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numFmt formatCode="#,##0" sourceLinked="0"/>
              <c:spPr/>
              <c:txPr>
                <a:bodyPr rot="-5400000" vert="horz"/>
                <a:lstStyle/>
                <a:p>
                  <a:pPr>
                    <a:defRPr sz="1300" b="1"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s-MX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 Y PARTIDO'!$L$203:$L$226</c:f>
              <c:strCache>
                <c:ptCount val="24"/>
                <c:pt idx="0">
                  <c:v>DISTRITO 20</c:v>
                </c:pt>
                <c:pt idx="1">
                  <c:v>DISTRITO 22</c:v>
                </c:pt>
                <c:pt idx="2">
                  <c:v>DISTRITO 05</c:v>
                </c:pt>
                <c:pt idx="3">
                  <c:v>DISTRITO 23</c:v>
                </c:pt>
                <c:pt idx="4">
                  <c:v>DISTRITO 07</c:v>
                </c:pt>
                <c:pt idx="5">
                  <c:v>DISTRITO 08</c:v>
                </c:pt>
                <c:pt idx="6">
                  <c:v>DISTRITO 10</c:v>
                </c:pt>
                <c:pt idx="7">
                  <c:v>DISTRITO 21</c:v>
                </c:pt>
                <c:pt idx="8">
                  <c:v>DISTRITO 16</c:v>
                </c:pt>
                <c:pt idx="9">
                  <c:v>DISTRITO 01</c:v>
                </c:pt>
                <c:pt idx="10">
                  <c:v>DISTRITO 04</c:v>
                </c:pt>
                <c:pt idx="11">
                  <c:v>DISTRITO 15</c:v>
                </c:pt>
                <c:pt idx="12">
                  <c:v>DISTRITO 09</c:v>
                </c:pt>
                <c:pt idx="13">
                  <c:v>DISTRITO 02</c:v>
                </c:pt>
                <c:pt idx="14">
                  <c:v>DISTRITO 17</c:v>
                </c:pt>
                <c:pt idx="15">
                  <c:v>DISTRITO 19</c:v>
                </c:pt>
                <c:pt idx="16">
                  <c:v>DISTRITO 14</c:v>
                </c:pt>
                <c:pt idx="17">
                  <c:v>DISTRITO 18</c:v>
                </c:pt>
                <c:pt idx="18">
                  <c:v>DISTRITO 13</c:v>
                </c:pt>
                <c:pt idx="19">
                  <c:v>DISTRITO 12</c:v>
                </c:pt>
                <c:pt idx="20">
                  <c:v>DISTRITO 03</c:v>
                </c:pt>
                <c:pt idx="21">
                  <c:v>DISTRITO 24</c:v>
                </c:pt>
                <c:pt idx="22">
                  <c:v>DISTRITO 11</c:v>
                </c:pt>
                <c:pt idx="23">
                  <c:v>DISTRITO 06</c:v>
                </c:pt>
              </c:strCache>
            </c:strRef>
          </c:cat>
          <c:val>
            <c:numRef>
              <c:f>'DIST Y PARTIDO'!$M$203:$M$226</c:f>
              <c:numCache>
                <c:formatCode>General</c:formatCode>
                <c:ptCount val="24"/>
                <c:pt idx="0">
                  <c:v>4100</c:v>
                </c:pt>
                <c:pt idx="1">
                  <c:v>1599</c:v>
                </c:pt>
                <c:pt idx="2">
                  <c:v>1536</c:v>
                </c:pt>
                <c:pt idx="3">
                  <c:v>1311</c:v>
                </c:pt>
                <c:pt idx="4">
                  <c:v>1142</c:v>
                </c:pt>
                <c:pt idx="5">
                  <c:v>923</c:v>
                </c:pt>
                <c:pt idx="6">
                  <c:v>916</c:v>
                </c:pt>
                <c:pt idx="7">
                  <c:v>890</c:v>
                </c:pt>
                <c:pt idx="8">
                  <c:v>848</c:v>
                </c:pt>
                <c:pt idx="9">
                  <c:v>817</c:v>
                </c:pt>
                <c:pt idx="10">
                  <c:v>739</c:v>
                </c:pt>
                <c:pt idx="11">
                  <c:v>579</c:v>
                </c:pt>
                <c:pt idx="12">
                  <c:v>556</c:v>
                </c:pt>
                <c:pt idx="13">
                  <c:v>549</c:v>
                </c:pt>
                <c:pt idx="14">
                  <c:v>544</c:v>
                </c:pt>
                <c:pt idx="15">
                  <c:v>540</c:v>
                </c:pt>
                <c:pt idx="16">
                  <c:v>490</c:v>
                </c:pt>
                <c:pt idx="17">
                  <c:v>450</c:v>
                </c:pt>
                <c:pt idx="18">
                  <c:v>445</c:v>
                </c:pt>
                <c:pt idx="19">
                  <c:v>390</c:v>
                </c:pt>
                <c:pt idx="20">
                  <c:v>371</c:v>
                </c:pt>
                <c:pt idx="21">
                  <c:v>353</c:v>
                </c:pt>
                <c:pt idx="22">
                  <c:v>344</c:v>
                </c:pt>
                <c:pt idx="23">
                  <c:v>332</c:v>
                </c:pt>
              </c:numCache>
            </c:numRef>
          </c:val>
        </c:ser>
        <c:ser>
          <c:idx val="1"/>
          <c:order val="1"/>
          <c:tx>
            <c:strRef>
              <c:f>'DIST Y PARTIDO'!$N$202</c:f>
              <c:strCache>
                <c:ptCount val="1"/>
                <c:pt idx="0">
                  <c:v>SEXO DE CANDIDATO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8"/>
              <c:layout>
                <c:manualLayout>
                  <c:x val="-1.0212731190702329E-7"/>
                  <c:y val="2.22800571899106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2970168612191958E-3"/>
                  <c:y val="1.80228465734844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7556735531903473E-17"/>
                  <c:y val="1.38288757532842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2971189885310553E-3"/>
                  <c:y val="-1.3368694781792156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-1.343193457801809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1.5528919988118183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1.5465680191892405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1.3431934578017935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-1.9659485895131324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-2.1756636422192843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1.9659651012092594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0"/>
                  <c:y val="-3.2241563472693621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0"/>
                  <c:y val="-2.8047427535532007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9.5113471063806945E-17"/>
                  <c:y val="-3.0207817858819385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9.5113471063806945E-17"/>
                  <c:y val="-3.6435369175932694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0"/>
                  <c:y val="-3.853235458603279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[=1]&quot;M&quot;;[=2]&quot;H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rgbClr val="FFFF00"/>
                    </a:solidFill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 Y PARTIDO'!$L$203:$L$226</c:f>
              <c:strCache>
                <c:ptCount val="24"/>
                <c:pt idx="0">
                  <c:v>DISTRITO 20</c:v>
                </c:pt>
                <c:pt idx="1">
                  <c:v>DISTRITO 22</c:v>
                </c:pt>
                <c:pt idx="2">
                  <c:v>DISTRITO 05</c:v>
                </c:pt>
                <c:pt idx="3">
                  <c:v>DISTRITO 23</c:v>
                </c:pt>
                <c:pt idx="4">
                  <c:v>DISTRITO 07</c:v>
                </c:pt>
                <c:pt idx="5">
                  <c:v>DISTRITO 08</c:v>
                </c:pt>
                <c:pt idx="6">
                  <c:v>DISTRITO 10</c:v>
                </c:pt>
                <c:pt idx="7">
                  <c:v>DISTRITO 21</c:v>
                </c:pt>
                <c:pt idx="8">
                  <c:v>DISTRITO 16</c:v>
                </c:pt>
                <c:pt idx="9">
                  <c:v>DISTRITO 01</c:v>
                </c:pt>
                <c:pt idx="10">
                  <c:v>DISTRITO 04</c:v>
                </c:pt>
                <c:pt idx="11">
                  <c:v>DISTRITO 15</c:v>
                </c:pt>
                <c:pt idx="12">
                  <c:v>DISTRITO 09</c:v>
                </c:pt>
                <c:pt idx="13">
                  <c:v>DISTRITO 02</c:v>
                </c:pt>
                <c:pt idx="14">
                  <c:v>DISTRITO 17</c:v>
                </c:pt>
                <c:pt idx="15">
                  <c:v>DISTRITO 19</c:v>
                </c:pt>
                <c:pt idx="16">
                  <c:v>DISTRITO 14</c:v>
                </c:pt>
                <c:pt idx="17">
                  <c:v>DISTRITO 18</c:v>
                </c:pt>
                <c:pt idx="18">
                  <c:v>DISTRITO 13</c:v>
                </c:pt>
                <c:pt idx="19">
                  <c:v>DISTRITO 12</c:v>
                </c:pt>
                <c:pt idx="20">
                  <c:v>DISTRITO 03</c:v>
                </c:pt>
                <c:pt idx="21">
                  <c:v>DISTRITO 24</c:v>
                </c:pt>
                <c:pt idx="22">
                  <c:v>DISTRITO 11</c:v>
                </c:pt>
                <c:pt idx="23">
                  <c:v>DISTRITO 06</c:v>
                </c:pt>
              </c:strCache>
            </c:strRef>
          </c:cat>
          <c:val>
            <c:numRef>
              <c:f>'DIST Y PARTIDO'!$N$203:$N$226</c:f>
              <c:numCache>
                <c:formatCode>General</c:formatCode>
                <c:ptCount val="2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</c:ser>
        <c:ser>
          <c:idx val="2"/>
          <c:order val="2"/>
          <c:tx>
            <c:strRef>
              <c:f>'DIST Y PARTIDO'!$O$202</c:f>
              <c:strCache>
                <c:ptCount val="1"/>
                <c:pt idx="0">
                  <c:v>% RESPECTO A VOTACIÓN DEL DISTRITO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11"/>
              <c:layout>
                <c:manualLayout>
                  <c:x val="-4.7556735531903473E-17"/>
                  <c:y val="-6.52096415756583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9.5113471063806945E-17"/>
                  <c:y val="-6.94044379806657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6.94041077467429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7.1501093156843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6.94042728637043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9.5113471063806945E-17"/>
                  <c:y val="-7.56950639770433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9.5113471063806945E-17"/>
                  <c:y val="-7.56950639770435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7.5695229094004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0212731190702329E-7"/>
                  <c:y val="-8.40831707344054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0"/>
                  <c:y val="-8.19865155582282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0"/>
                  <c:y val="-8.61803212614671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0"/>
                  <c:y val="-8.61804863784285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0"/>
                  <c:y val="-9.24712774917676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 Y PARTIDO'!$L$203:$L$226</c:f>
              <c:strCache>
                <c:ptCount val="24"/>
                <c:pt idx="0">
                  <c:v>DISTRITO 20</c:v>
                </c:pt>
                <c:pt idx="1">
                  <c:v>DISTRITO 22</c:v>
                </c:pt>
                <c:pt idx="2">
                  <c:v>DISTRITO 05</c:v>
                </c:pt>
                <c:pt idx="3">
                  <c:v>DISTRITO 23</c:v>
                </c:pt>
                <c:pt idx="4">
                  <c:v>DISTRITO 07</c:v>
                </c:pt>
                <c:pt idx="5">
                  <c:v>DISTRITO 08</c:v>
                </c:pt>
                <c:pt idx="6">
                  <c:v>DISTRITO 10</c:v>
                </c:pt>
                <c:pt idx="7">
                  <c:v>DISTRITO 21</c:v>
                </c:pt>
                <c:pt idx="8">
                  <c:v>DISTRITO 16</c:v>
                </c:pt>
                <c:pt idx="9">
                  <c:v>DISTRITO 01</c:v>
                </c:pt>
                <c:pt idx="10">
                  <c:v>DISTRITO 04</c:v>
                </c:pt>
                <c:pt idx="11">
                  <c:v>DISTRITO 15</c:v>
                </c:pt>
                <c:pt idx="12">
                  <c:v>DISTRITO 09</c:v>
                </c:pt>
                <c:pt idx="13">
                  <c:v>DISTRITO 02</c:v>
                </c:pt>
                <c:pt idx="14">
                  <c:v>DISTRITO 17</c:v>
                </c:pt>
                <c:pt idx="15">
                  <c:v>DISTRITO 19</c:v>
                </c:pt>
                <c:pt idx="16">
                  <c:v>DISTRITO 14</c:v>
                </c:pt>
                <c:pt idx="17">
                  <c:v>DISTRITO 18</c:v>
                </c:pt>
                <c:pt idx="18">
                  <c:v>DISTRITO 13</c:v>
                </c:pt>
                <c:pt idx="19">
                  <c:v>DISTRITO 12</c:v>
                </c:pt>
                <c:pt idx="20">
                  <c:v>DISTRITO 03</c:v>
                </c:pt>
                <c:pt idx="21">
                  <c:v>DISTRITO 24</c:v>
                </c:pt>
                <c:pt idx="22">
                  <c:v>DISTRITO 11</c:v>
                </c:pt>
                <c:pt idx="23">
                  <c:v>DISTRITO 06</c:v>
                </c:pt>
              </c:strCache>
            </c:strRef>
          </c:cat>
          <c:val>
            <c:numRef>
              <c:f>'DIST Y PARTIDO'!$O$203:$O$226</c:f>
              <c:numCache>
                <c:formatCode>0.00%</c:formatCode>
                <c:ptCount val="24"/>
                <c:pt idx="0">
                  <c:v>0.12700969610606858</c:v>
                </c:pt>
                <c:pt idx="1">
                  <c:v>4.1383058567768319E-2</c:v>
                </c:pt>
                <c:pt idx="2">
                  <c:v>4.6925121437081843E-2</c:v>
                </c:pt>
                <c:pt idx="3">
                  <c:v>3.3986623114014625E-2</c:v>
                </c:pt>
                <c:pt idx="4">
                  <c:v>2.4627461128722692E-2</c:v>
                </c:pt>
                <c:pt idx="5">
                  <c:v>2.0126471870911471E-2</c:v>
                </c:pt>
                <c:pt idx="6">
                  <c:v>1.9425299544056834E-2</c:v>
                </c:pt>
                <c:pt idx="7">
                  <c:v>2.8948737965131408E-2</c:v>
                </c:pt>
                <c:pt idx="8">
                  <c:v>3.3767371480906305E-2</c:v>
                </c:pt>
                <c:pt idx="9">
                  <c:v>1.454642570996172E-2</c:v>
                </c:pt>
                <c:pt idx="10">
                  <c:v>1.7896929187251769E-2</c:v>
                </c:pt>
                <c:pt idx="11">
                  <c:v>2.0735594312931992E-2</c:v>
                </c:pt>
                <c:pt idx="12">
                  <c:v>1.0543482383282133E-2</c:v>
                </c:pt>
                <c:pt idx="13">
                  <c:v>1.4794653444001294E-2</c:v>
                </c:pt>
                <c:pt idx="14">
                  <c:v>1.7308304167992363E-2</c:v>
                </c:pt>
                <c:pt idx="15">
                  <c:v>1.1584502509975544E-2</c:v>
                </c:pt>
                <c:pt idx="16">
                  <c:v>1.2552194072290392E-2</c:v>
                </c:pt>
                <c:pt idx="17">
                  <c:v>1.2412765840068408E-2</c:v>
                </c:pt>
                <c:pt idx="18">
                  <c:v>1.1886001228665295E-2</c:v>
                </c:pt>
                <c:pt idx="19">
                  <c:v>1.0645266950540452E-2</c:v>
                </c:pt>
                <c:pt idx="20">
                  <c:v>8.539729306693675E-3</c:v>
                </c:pt>
                <c:pt idx="21">
                  <c:v>7.9062891954846809E-3</c:v>
                </c:pt>
                <c:pt idx="22">
                  <c:v>9.0688600653801542E-3</c:v>
                </c:pt>
                <c:pt idx="23">
                  <c:v>7.4688983374952191E-3</c:v>
                </c:pt>
              </c:numCache>
            </c:numRef>
          </c:val>
        </c:ser>
        <c:ser>
          <c:idx val="3"/>
          <c:order val="3"/>
          <c:tx>
            <c:strRef>
              <c:f>'DIST Y PARTIDO'!$P$202</c:f>
              <c:strCache>
                <c:ptCount val="1"/>
                <c:pt idx="0">
                  <c:v>POSICIÓN POR PARTIDO</c:v>
                </c:pt>
              </c:strCache>
            </c:strRef>
          </c:tx>
          <c:spPr>
            <a:solidFill>
              <a:srgbClr val="CC00CC"/>
            </a:solidFill>
          </c:spPr>
          <c:invertIfNegative val="0"/>
          <c:dLbls>
            <c:dLbl>
              <c:idx val="0"/>
              <c:layout>
                <c:manualLayout>
                  <c:x val="1.6861219195849545E-2"/>
                  <c:y val="-4.3681740115429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889183882975868E-17"/>
                  <c:y val="-0.10192406026933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10192406026933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778367765951736E-17"/>
                  <c:y val="-0.108164308857254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778367765951736E-17"/>
                  <c:y val="-0.1123244745825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2969147339073363E-3"/>
                  <c:y val="-0.110244391719894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2971189885311028E-3"/>
                  <c:y val="-0.106084225994615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7556735531903473E-17"/>
                  <c:y val="-0.110244391719894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0.110244391719894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5940337224383916E-3"/>
                  <c:y val="-0.108164308857254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0.112324474582533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2971189885310553E-3"/>
                  <c:y val="-0.131045220346289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2970168612191958E-3"/>
                  <c:y val="-0.13520538607156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0.13520538607156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0.13520538607156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9.5113471063806945E-17"/>
                  <c:y val="-0.137285468934208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-0.139365551796847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9.5113471063806945E-17"/>
                  <c:y val="-0.14352571752212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2.5941358497502988E-3"/>
                  <c:y val="-0.14768588324740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2971189885311028E-3"/>
                  <c:y val="-0.151846048972684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2.5940337224383916E-3"/>
                  <c:y val="-0.153926131835324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3.8910505836574926E-3"/>
                  <c:y val="-0.153926131835324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1.297016861219291E-3"/>
                  <c:y val="-0.15600621469796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3.8910505836574926E-3"/>
                  <c:y val="-0.156006214697963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>
                    <a:solidFill>
                      <a:srgbClr val="CC00CC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'DIST Y PARTIDO'!$L$203:$L$226</c:f>
              <c:strCache>
                <c:ptCount val="24"/>
                <c:pt idx="0">
                  <c:v>DISTRITO 20</c:v>
                </c:pt>
                <c:pt idx="1">
                  <c:v>DISTRITO 22</c:v>
                </c:pt>
                <c:pt idx="2">
                  <c:v>DISTRITO 05</c:v>
                </c:pt>
                <c:pt idx="3">
                  <c:v>DISTRITO 23</c:v>
                </c:pt>
                <c:pt idx="4">
                  <c:v>DISTRITO 07</c:v>
                </c:pt>
                <c:pt idx="5">
                  <c:v>DISTRITO 08</c:v>
                </c:pt>
                <c:pt idx="6">
                  <c:v>DISTRITO 10</c:v>
                </c:pt>
                <c:pt idx="7">
                  <c:v>DISTRITO 21</c:v>
                </c:pt>
                <c:pt idx="8">
                  <c:v>DISTRITO 16</c:v>
                </c:pt>
                <c:pt idx="9">
                  <c:v>DISTRITO 01</c:v>
                </c:pt>
                <c:pt idx="10">
                  <c:v>DISTRITO 04</c:v>
                </c:pt>
                <c:pt idx="11">
                  <c:v>DISTRITO 15</c:v>
                </c:pt>
                <c:pt idx="12">
                  <c:v>DISTRITO 09</c:v>
                </c:pt>
                <c:pt idx="13">
                  <c:v>DISTRITO 02</c:v>
                </c:pt>
                <c:pt idx="14">
                  <c:v>DISTRITO 17</c:v>
                </c:pt>
                <c:pt idx="15">
                  <c:v>DISTRITO 19</c:v>
                </c:pt>
                <c:pt idx="16">
                  <c:v>DISTRITO 14</c:v>
                </c:pt>
                <c:pt idx="17">
                  <c:v>DISTRITO 18</c:v>
                </c:pt>
                <c:pt idx="18">
                  <c:v>DISTRITO 13</c:v>
                </c:pt>
                <c:pt idx="19">
                  <c:v>DISTRITO 12</c:v>
                </c:pt>
                <c:pt idx="20">
                  <c:v>DISTRITO 03</c:v>
                </c:pt>
                <c:pt idx="21">
                  <c:v>DISTRITO 24</c:v>
                </c:pt>
                <c:pt idx="22">
                  <c:v>DISTRITO 11</c:v>
                </c:pt>
                <c:pt idx="23">
                  <c:v>DISTRITO 06</c:v>
                </c:pt>
              </c:strCache>
            </c:strRef>
          </c:cat>
          <c:val>
            <c:numRef>
              <c:f>'DIST Y PARTIDO'!$P$203:$P$226</c:f>
              <c:numCache>
                <c:formatCode>General</c:formatCode>
                <c:ptCount val="24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7</c:v>
                </c:pt>
                <c:pt idx="6">
                  <c:v>9</c:v>
                </c:pt>
                <c:pt idx="7">
                  <c:v>5</c:v>
                </c:pt>
                <c:pt idx="8">
                  <c:v>6</c:v>
                </c:pt>
                <c:pt idx="9">
                  <c:v>9</c:v>
                </c:pt>
                <c:pt idx="10">
                  <c:v>8</c:v>
                </c:pt>
                <c:pt idx="11">
                  <c:v>8</c:v>
                </c:pt>
                <c:pt idx="12">
                  <c:v>10</c:v>
                </c:pt>
                <c:pt idx="13">
                  <c:v>8</c:v>
                </c:pt>
                <c:pt idx="14">
                  <c:v>9</c:v>
                </c:pt>
                <c:pt idx="15">
                  <c:v>8</c:v>
                </c:pt>
                <c:pt idx="16">
                  <c:v>9</c:v>
                </c:pt>
                <c:pt idx="17">
                  <c:v>9</c:v>
                </c:pt>
                <c:pt idx="18">
                  <c:v>10</c:v>
                </c:pt>
                <c:pt idx="19">
                  <c:v>10</c:v>
                </c:pt>
                <c:pt idx="20">
                  <c:v>8</c:v>
                </c:pt>
                <c:pt idx="21">
                  <c:v>8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6522240"/>
        <c:axId val="166642816"/>
      </c:barChart>
      <c:catAx>
        <c:axId val="166522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es-MX"/>
          </a:p>
        </c:txPr>
        <c:crossAx val="166642816"/>
        <c:crosses val="autoZero"/>
        <c:auto val="1"/>
        <c:lblAlgn val="ctr"/>
        <c:lblOffset val="100"/>
        <c:noMultiLvlLbl val="0"/>
      </c:catAx>
      <c:valAx>
        <c:axId val="166642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166522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69291338582675"/>
          <c:y val="0.21744449208798719"/>
          <c:w val="0.15201006975295403"/>
          <c:h val="0.33720862051852696"/>
        </c:manualLayout>
      </c:layout>
      <c:overlay val="0"/>
      <c:txPr>
        <a:bodyPr/>
        <a:lstStyle/>
        <a:p>
          <a:pPr>
            <a:defRPr sz="1100" b="1">
              <a:solidFill>
                <a:sysClr val="windowText" lastClr="000000"/>
              </a:solidFill>
            </a:defRPr>
          </a:pPr>
          <a:endParaRPr lang="es-MX"/>
        </a:p>
      </c:txPr>
    </c:legend>
    <c:plotVisOnly val="1"/>
    <c:dispBlanksAs val="gap"/>
    <c:showDLblsOverMax val="0"/>
  </c:chart>
  <c:spPr>
    <a:solidFill>
      <a:srgbClr val="F5DBEA"/>
    </a:solidFill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es-MX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765015268033124E-2"/>
          <c:y val="0.15205929841261831"/>
          <c:w val="0.79619228530285868"/>
          <c:h val="0.569580573401865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'DIST Y PARTIDO'!$M$27</c:f>
              <c:strCache>
                <c:ptCount val="1"/>
                <c:pt idx="0">
                  <c:v>RESULTADO POR PARTIDO RP</c:v>
                </c:pt>
              </c:strCache>
            </c:strRef>
          </c:tx>
          <c:spPr>
            <a:solidFill>
              <a:srgbClr val="F268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300" b="1">
                    <a:solidFill>
                      <a:schemeClr val="tx1"/>
                    </a:solidFill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 Y PARTIDO'!$L$28:$L$51</c:f>
              <c:strCache>
                <c:ptCount val="24"/>
                <c:pt idx="0">
                  <c:v>DISTRITO 24</c:v>
                </c:pt>
                <c:pt idx="1">
                  <c:v>DISTRITO 10</c:v>
                </c:pt>
                <c:pt idx="2">
                  <c:v>DISTRITO 09</c:v>
                </c:pt>
                <c:pt idx="3">
                  <c:v>DISTRITO 20</c:v>
                </c:pt>
                <c:pt idx="4">
                  <c:v>DISTRITO 11</c:v>
                </c:pt>
                <c:pt idx="5">
                  <c:v>DISTRITO 21</c:v>
                </c:pt>
                <c:pt idx="6">
                  <c:v>DISTRITO 08</c:v>
                </c:pt>
                <c:pt idx="7">
                  <c:v>DISTRITO 17</c:v>
                </c:pt>
                <c:pt idx="8">
                  <c:v>DISTRITO 07</c:v>
                </c:pt>
                <c:pt idx="9">
                  <c:v>DISTRITO 01</c:v>
                </c:pt>
                <c:pt idx="10">
                  <c:v>DISTRITO 22</c:v>
                </c:pt>
                <c:pt idx="11">
                  <c:v>DISTRITO 12</c:v>
                </c:pt>
                <c:pt idx="12">
                  <c:v>DISTRITO 16</c:v>
                </c:pt>
                <c:pt idx="13">
                  <c:v>DISTRITO 19</c:v>
                </c:pt>
                <c:pt idx="14">
                  <c:v>DISTRITO 13</c:v>
                </c:pt>
                <c:pt idx="15">
                  <c:v>DISTRITO 14</c:v>
                </c:pt>
                <c:pt idx="16">
                  <c:v>DISTRITO 02</c:v>
                </c:pt>
                <c:pt idx="17">
                  <c:v>DISTRITO 15</c:v>
                </c:pt>
                <c:pt idx="18">
                  <c:v>DISTRITO 04</c:v>
                </c:pt>
                <c:pt idx="19">
                  <c:v>DISTRITO 18</c:v>
                </c:pt>
                <c:pt idx="20">
                  <c:v>DISTRITO 05</c:v>
                </c:pt>
                <c:pt idx="21">
                  <c:v>DISTRITO 06</c:v>
                </c:pt>
                <c:pt idx="22">
                  <c:v>DISTRITO 23</c:v>
                </c:pt>
                <c:pt idx="23">
                  <c:v>DISTRITO 03</c:v>
                </c:pt>
              </c:strCache>
            </c:strRef>
          </c:cat>
          <c:val>
            <c:numRef>
              <c:f>'DIST Y PARTIDO'!$M$28:$M$51</c:f>
              <c:numCache>
                <c:formatCode>General</c:formatCode>
                <c:ptCount val="24"/>
                <c:pt idx="0">
                  <c:v>3036</c:v>
                </c:pt>
                <c:pt idx="1">
                  <c:v>1351</c:v>
                </c:pt>
                <c:pt idx="2">
                  <c:v>665</c:v>
                </c:pt>
                <c:pt idx="3">
                  <c:v>652</c:v>
                </c:pt>
                <c:pt idx="4">
                  <c:v>637</c:v>
                </c:pt>
                <c:pt idx="5">
                  <c:v>575</c:v>
                </c:pt>
                <c:pt idx="6">
                  <c:v>566</c:v>
                </c:pt>
                <c:pt idx="7">
                  <c:v>533</c:v>
                </c:pt>
                <c:pt idx="8">
                  <c:v>527</c:v>
                </c:pt>
                <c:pt idx="9">
                  <c:v>513</c:v>
                </c:pt>
                <c:pt idx="10">
                  <c:v>511</c:v>
                </c:pt>
                <c:pt idx="11">
                  <c:v>509</c:v>
                </c:pt>
                <c:pt idx="12">
                  <c:v>507</c:v>
                </c:pt>
                <c:pt idx="13">
                  <c:v>481</c:v>
                </c:pt>
                <c:pt idx="14">
                  <c:v>459</c:v>
                </c:pt>
                <c:pt idx="15">
                  <c:v>454</c:v>
                </c:pt>
                <c:pt idx="16">
                  <c:v>452</c:v>
                </c:pt>
                <c:pt idx="17">
                  <c:v>435</c:v>
                </c:pt>
                <c:pt idx="18">
                  <c:v>425</c:v>
                </c:pt>
                <c:pt idx="19">
                  <c:v>421</c:v>
                </c:pt>
                <c:pt idx="20">
                  <c:v>403</c:v>
                </c:pt>
                <c:pt idx="21">
                  <c:v>378</c:v>
                </c:pt>
                <c:pt idx="22">
                  <c:v>372</c:v>
                </c:pt>
                <c:pt idx="23">
                  <c:v>318</c:v>
                </c:pt>
              </c:numCache>
            </c:numRef>
          </c:val>
        </c:ser>
        <c:ser>
          <c:idx val="1"/>
          <c:order val="1"/>
          <c:tx>
            <c:strRef>
              <c:f>'DIST Y PARTIDO'!$N$27</c:f>
              <c:strCache>
                <c:ptCount val="1"/>
                <c:pt idx="0">
                  <c:v>SEXO DE CANDIDATO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dLbl>
              <c:idx val="5"/>
              <c:layout>
                <c:manualLayout>
                  <c:x val="-4.7556735531903473E-17"/>
                  <c:y val="1.88500820055454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7556735531903473E-17"/>
                  <c:y val="1.87687171887112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7556735531903473E-17"/>
                  <c:y val="1.87685627962693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0212731190702329E-7"/>
                  <c:y val="1.29677299725598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1.49285139835550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1.29677299725597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7556735531903473E-17"/>
                  <c:y val="1.68892979945502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1.48471491667207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8.964797133735196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9.5113471063806945E-17"/>
                  <c:y val="1.09255811447304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1.09255811447304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1.2886210763283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9.046161950569479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2.7999069322360045E-3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tx1"/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0212731190702329E-7"/>
                  <c:y val="-6.640264529834029E-3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tx1"/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0"/>
                  <c:y val="-6.640264529834029E-3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tx1"/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9.5113471063806945E-17"/>
                  <c:y val="-8.6822589652216405E-3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tx1"/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0"/>
                  <c:y val="-1.0643197368658736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tx1"/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0"/>
                  <c:y val="-2.0365598214358776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tx1"/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[=1]&quot;M&quot;;[=2]&quot;H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chemeClr val="bg1"/>
                    </a:solidFill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 Y PARTIDO'!$L$28:$L$51</c:f>
              <c:strCache>
                <c:ptCount val="24"/>
                <c:pt idx="0">
                  <c:v>DISTRITO 24</c:v>
                </c:pt>
                <c:pt idx="1">
                  <c:v>DISTRITO 10</c:v>
                </c:pt>
                <c:pt idx="2">
                  <c:v>DISTRITO 09</c:v>
                </c:pt>
                <c:pt idx="3">
                  <c:v>DISTRITO 20</c:v>
                </c:pt>
                <c:pt idx="4">
                  <c:v>DISTRITO 11</c:v>
                </c:pt>
                <c:pt idx="5">
                  <c:v>DISTRITO 21</c:v>
                </c:pt>
                <c:pt idx="6">
                  <c:v>DISTRITO 08</c:v>
                </c:pt>
                <c:pt idx="7">
                  <c:v>DISTRITO 17</c:v>
                </c:pt>
                <c:pt idx="8">
                  <c:v>DISTRITO 07</c:v>
                </c:pt>
                <c:pt idx="9">
                  <c:v>DISTRITO 01</c:v>
                </c:pt>
                <c:pt idx="10">
                  <c:v>DISTRITO 22</c:v>
                </c:pt>
                <c:pt idx="11">
                  <c:v>DISTRITO 12</c:v>
                </c:pt>
                <c:pt idx="12">
                  <c:v>DISTRITO 16</c:v>
                </c:pt>
                <c:pt idx="13">
                  <c:v>DISTRITO 19</c:v>
                </c:pt>
                <c:pt idx="14">
                  <c:v>DISTRITO 13</c:v>
                </c:pt>
                <c:pt idx="15">
                  <c:v>DISTRITO 14</c:v>
                </c:pt>
                <c:pt idx="16">
                  <c:v>DISTRITO 02</c:v>
                </c:pt>
                <c:pt idx="17">
                  <c:v>DISTRITO 15</c:v>
                </c:pt>
                <c:pt idx="18">
                  <c:v>DISTRITO 04</c:v>
                </c:pt>
                <c:pt idx="19">
                  <c:v>DISTRITO 18</c:v>
                </c:pt>
                <c:pt idx="20">
                  <c:v>DISTRITO 05</c:v>
                </c:pt>
                <c:pt idx="21">
                  <c:v>DISTRITO 06</c:v>
                </c:pt>
                <c:pt idx="22">
                  <c:v>DISTRITO 23</c:v>
                </c:pt>
                <c:pt idx="23">
                  <c:v>DISTRITO 03</c:v>
                </c:pt>
              </c:strCache>
            </c:strRef>
          </c:cat>
          <c:val>
            <c:numRef>
              <c:f>'DIST Y PARTIDO'!$N$28:$N$51</c:f>
              <c:numCache>
                <c:formatCode>General</c:formatCode>
                <c:ptCount val="2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2">
                  <c:v>2</c:v>
                </c:pt>
                <c:pt idx="23">
                  <c:v>1</c:v>
                </c:pt>
              </c:numCache>
            </c:numRef>
          </c:val>
        </c:ser>
        <c:ser>
          <c:idx val="2"/>
          <c:order val="2"/>
          <c:tx>
            <c:strRef>
              <c:f>'DIST Y PARTIDO'!$O$27</c:f>
              <c:strCache>
                <c:ptCount val="1"/>
                <c:pt idx="0">
                  <c:v>% RESPECTO A VOTACIÓN DEL DISTRITO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18"/>
              <c:layout>
                <c:manualLayout>
                  <c:x val="0"/>
                  <c:y val="-5.50923181886184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9.5113471063806945E-17"/>
                  <c:y val="-5.50921637961766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0"/>
                  <c:y val="-5.50921637961767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0"/>
                  <c:y val="-6.09748246140459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0"/>
                  <c:y val="-6.48962382435945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0"/>
                  <c:y val="-7.07787446690220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 Y PARTIDO'!$L$28:$L$51</c:f>
              <c:strCache>
                <c:ptCount val="24"/>
                <c:pt idx="0">
                  <c:v>DISTRITO 24</c:v>
                </c:pt>
                <c:pt idx="1">
                  <c:v>DISTRITO 10</c:v>
                </c:pt>
                <c:pt idx="2">
                  <c:v>DISTRITO 09</c:v>
                </c:pt>
                <c:pt idx="3">
                  <c:v>DISTRITO 20</c:v>
                </c:pt>
                <c:pt idx="4">
                  <c:v>DISTRITO 11</c:v>
                </c:pt>
                <c:pt idx="5">
                  <c:v>DISTRITO 21</c:v>
                </c:pt>
                <c:pt idx="6">
                  <c:v>DISTRITO 08</c:v>
                </c:pt>
                <c:pt idx="7">
                  <c:v>DISTRITO 17</c:v>
                </c:pt>
                <c:pt idx="8">
                  <c:v>DISTRITO 07</c:v>
                </c:pt>
                <c:pt idx="9">
                  <c:v>DISTRITO 01</c:v>
                </c:pt>
                <c:pt idx="10">
                  <c:v>DISTRITO 22</c:v>
                </c:pt>
                <c:pt idx="11">
                  <c:v>DISTRITO 12</c:v>
                </c:pt>
                <c:pt idx="12">
                  <c:v>DISTRITO 16</c:v>
                </c:pt>
                <c:pt idx="13">
                  <c:v>DISTRITO 19</c:v>
                </c:pt>
                <c:pt idx="14">
                  <c:v>DISTRITO 13</c:v>
                </c:pt>
                <c:pt idx="15">
                  <c:v>DISTRITO 14</c:v>
                </c:pt>
                <c:pt idx="16">
                  <c:v>DISTRITO 02</c:v>
                </c:pt>
                <c:pt idx="17">
                  <c:v>DISTRITO 15</c:v>
                </c:pt>
                <c:pt idx="18">
                  <c:v>DISTRITO 04</c:v>
                </c:pt>
                <c:pt idx="19">
                  <c:v>DISTRITO 18</c:v>
                </c:pt>
                <c:pt idx="20">
                  <c:v>DISTRITO 05</c:v>
                </c:pt>
                <c:pt idx="21">
                  <c:v>DISTRITO 06</c:v>
                </c:pt>
                <c:pt idx="22">
                  <c:v>DISTRITO 23</c:v>
                </c:pt>
                <c:pt idx="23">
                  <c:v>DISTRITO 03</c:v>
                </c:pt>
              </c:strCache>
            </c:strRef>
          </c:cat>
          <c:val>
            <c:numRef>
              <c:f>'DIST Y PARTIDO'!$O$28:$O$51</c:f>
              <c:numCache>
                <c:formatCode>0.00%</c:formatCode>
                <c:ptCount val="24"/>
                <c:pt idx="0">
                  <c:v>6.7998566565131702E-2</c:v>
                </c:pt>
                <c:pt idx="1">
                  <c:v>2.865019616159474E-2</c:v>
                </c:pt>
                <c:pt idx="2">
                  <c:v>1.261046004475291E-2</c:v>
                </c:pt>
                <c:pt idx="3">
                  <c:v>2.0197639478330906E-2</c:v>
                </c:pt>
                <c:pt idx="4">
                  <c:v>1.6793208900137087E-2</c:v>
                </c:pt>
                <c:pt idx="5">
                  <c:v>1.8702836325787144E-2</c:v>
                </c:pt>
                <c:pt idx="6">
                  <c:v>1.2341910161360664E-2</c:v>
                </c:pt>
                <c:pt idx="7">
                  <c:v>1.6958320076360167E-2</c:v>
                </c:pt>
                <c:pt idx="8">
                  <c:v>1.1364861659226672E-2</c:v>
                </c:pt>
                <c:pt idx="9">
                  <c:v>9.1338021899759637E-3</c:v>
                </c:pt>
                <c:pt idx="10">
                  <c:v>1.3224979942545097E-2</c:v>
                </c:pt>
                <c:pt idx="11">
                  <c:v>1.3893438148269462E-2</c:v>
                </c:pt>
                <c:pt idx="12">
                  <c:v>2.0188746864173934E-2</c:v>
                </c:pt>
                <c:pt idx="13">
                  <c:v>1.0318788346848587E-2</c:v>
                </c:pt>
                <c:pt idx="14">
                  <c:v>1.2259942840353642E-2</c:v>
                </c:pt>
                <c:pt idx="15">
                  <c:v>1.1629992058815996E-2</c:v>
                </c:pt>
                <c:pt idx="16">
                  <c:v>1.2180661851891775E-2</c:v>
                </c:pt>
                <c:pt idx="17">
                  <c:v>1.5578555312824554E-2</c:v>
                </c:pt>
                <c:pt idx="18">
                  <c:v>1.0292550615131259E-2</c:v>
                </c:pt>
                <c:pt idx="19">
                  <c:v>1.1612832041486222E-2</c:v>
                </c:pt>
                <c:pt idx="20">
                  <c:v>1.2311734335380197E-2</c:v>
                </c:pt>
                <c:pt idx="21">
                  <c:v>8.5037456975096178E-3</c:v>
                </c:pt>
                <c:pt idx="22">
                  <c:v>9.6438015243428214E-3</c:v>
                </c:pt>
                <c:pt idx="23">
                  <c:v>7.3197679771660066E-3</c:v>
                </c:pt>
              </c:numCache>
            </c:numRef>
          </c:val>
        </c:ser>
        <c:ser>
          <c:idx val="3"/>
          <c:order val="3"/>
          <c:tx>
            <c:strRef>
              <c:f>'DIST Y PARTIDO'!$P$27</c:f>
              <c:strCache>
                <c:ptCount val="1"/>
                <c:pt idx="0">
                  <c:v>POSICIÓN POR PARTIDO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Lbl>
              <c:idx val="0"/>
              <c:layout>
                <c:manualLayout>
                  <c:x val="1.8158236057068743E-2"/>
                  <c:y val="-3.8980969920196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889183882975868E-17"/>
                  <c:y val="-9.9401473296500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11694290976058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778367765951736E-17"/>
                  <c:y val="-0.11694290976058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5940337224383916E-3"/>
                  <c:y val="-0.1149938612645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126688152240638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2970168612191958E-3"/>
                  <c:y val="-0.124739103744628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0.128637200736648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0.128637200736648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0.132535297728667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0212731185946656E-7"/>
                  <c:y val="-0.132535297728667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7556735531903473E-17"/>
                  <c:y val="-0.13253529772866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-0.128637200736648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0.130586249232658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5940337224383916E-3"/>
                  <c:y val="-0.134484346224677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2970168612191958E-3"/>
                  <c:y val="-0.134484346224677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-0.136433394720687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-0.138382443216697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0.138382443216697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2970168612191958E-3"/>
                  <c:y val="-0.138382443216697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0"/>
                  <c:y val="-0.140331491712707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1.2970168612191958E-3"/>
                  <c:y val="-0.1422805402087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3.8910505836575876E-3"/>
                  <c:y val="-0.146178637200736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6.4850843060960742E-3"/>
                  <c:y val="-0.153974831184775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>
                    <a:solidFill>
                      <a:srgbClr val="FF6600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'DIST Y PARTIDO'!$L$28:$L$51</c:f>
              <c:strCache>
                <c:ptCount val="24"/>
                <c:pt idx="0">
                  <c:v>DISTRITO 24</c:v>
                </c:pt>
                <c:pt idx="1">
                  <c:v>DISTRITO 10</c:v>
                </c:pt>
                <c:pt idx="2">
                  <c:v>DISTRITO 09</c:v>
                </c:pt>
                <c:pt idx="3">
                  <c:v>DISTRITO 20</c:v>
                </c:pt>
                <c:pt idx="4">
                  <c:v>DISTRITO 11</c:v>
                </c:pt>
                <c:pt idx="5">
                  <c:v>DISTRITO 21</c:v>
                </c:pt>
                <c:pt idx="6">
                  <c:v>DISTRITO 08</c:v>
                </c:pt>
                <c:pt idx="7">
                  <c:v>DISTRITO 17</c:v>
                </c:pt>
                <c:pt idx="8">
                  <c:v>DISTRITO 07</c:v>
                </c:pt>
                <c:pt idx="9">
                  <c:v>DISTRITO 01</c:v>
                </c:pt>
                <c:pt idx="10">
                  <c:v>DISTRITO 22</c:v>
                </c:pt>
                <c:pt idx="11">
                  <c:v>DISTRITO 12</c:v>
                </c:pt>
                <c:pt idx="12">
                  <c:v>DISTRITO 16</c:v>
                </c:pt>
                <c:pt idx="13">
                  <c:v>DISTRITO 19</c:v>
                </c:pt>
                <c:pt idx="14">
                  <c:v>DISTRITO 13</c:v>
                </c:pt>
                <c:pt idx="15">
                  <c:v>DISTRITO 14</c:v>
                </c:pt>
                <c:pt idx="16">
                  <c:v>DISTRITO 02</c:v>
                </c:pt>
                <c:pt idx="17">
                  <c:v>DISTRITO 15</c:v>
                </c:pt>
                <c:pt idx="18">
                  <c:v>DISTRITO 04</c:v>
                </c:pt>
                <c:pt idx="19">
                  <c:v>DISTRITO 18</c:v>
                </c:pt>
                <c:pt idx="20">
                  <c:v>DISTRITO 05</c:v>
                </c:pt>
                <c:pt idx="21">
                  <c:v>DISTRITO 06</c:v>
                </c:pt>
                <c:pt idx="22">
                  <c:v>DISTRITO 23</c:v>
                </c:pt>
                <c:pt idx="23">
                  <c:v>DISTRITO 03</c:v>
                </c:pt>
              </c:strCache>
            </c:strRef>
          </c:cat>
          <c:val>
            <c:numRef>
              <c:f>'DIST Y PARTIDO'!$P$28:$P$51</c:f>
              <c:numCache>
                <c:formatCode>General</c:formatCode>
                <c:ptCount val="24"/>
                <c:pt idx="0">
                  <c:v>5</c:v>
                </c:pt>
                <c:pt idx="1">
                  <c:v>6</c:v>
                </c:pt>
                <c:pt idx="2">
                  <c:v>9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9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9</c:v>
                </c:pt>
                <c:pt idx="11">
                  <c:v>9</c:v>
                </c:pt>
                <c:pt idx="12">
                  <c:v>10</c:v>
                </c:pt>
                <c:pt idx="13">
                  <c:v>9</c:v>
                </c:pt>
                <c:pt idx="14">
                  <c:v>9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9</c:v>
                </c:pt>
                <c:pt idx="21">
                  <c:v>9</c:v>
                </c:pt>
                <c:pt idx="22">
                  <c:v>10</c:v>
                </c:pt>
                <c:pt idx="2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7306368"/>
        <c:axId val="167307904"/>
      </c:barChart>
      <c:catAx>
        <c:axId val="167306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es-MX"/>
          </a:p>
        </c:txPr>
        <c:crossAx val="167307904"/>
        <c:crosses val="autoZero"/>
        <c:auto val="1"/>
        <c:lblAlgn val="ctr"/>
        <c:lblOffset val="100"/>
        <c:noMultiLvlLbl val="0"/>
      </c:catAx>
      <c:valAx>
        <c:axId val="167307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167306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836606513679958"/>
          <c:y val="0.23641988950276244"/>
          <c:w val="0.13125779997344689"/>
          <c:h val="0.32029036218538981"/>
        </c:manualLayout>
      </c:layout>
      <c:overlay val="0"/>
      <c:txPr>
        <a:bodyPr/>
        <a:lstStyle/>
        <a:p>
          <a:pPr>
            <a:defRPr sz="1000" b="1">
              <a:solidFill>
                <a:schemeClr val="tx1"/>
              </a:solidFill>
            </a:defRPr>
          </a:pPr>
          <a:endParaRPr lang="es-MX"/>
        </a:p>
      </c:txPr>
    </c:legend>
    <c:plotVisOnly val="1"/>
    <c:dispBlanksAs val="gap"/>
    <c:showDLblsOverMax val="0"/>
  </c:chart>
  <c:spPr>
    <a:solidFill>
      <a:srgbClr val="F5DBEA"/>
    </a:solidFill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es-MX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765015268033124E-2"/>
          <c:y val="0.15205929841261831"/>
          <c:w val="0.79619228530285868"/>
          <c:h val="0.569580573401865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'[RESULTADOS POR CANDIDATURAS 2016 POR PARTIDO CON PORCENTAJES 31 AGOSTO Secreta.xlsx]AYUNT Y  PARTIDO'!$M$21</c:f>
              <c:strCache>
                <c:ptCount val="1"/>
                <c:pt idx="0">
                  <c:v>RESULTADO POR PARTIDO </c:v>
                </c:pt>
              </c:strCache>
            </c:strRef>
          </c:tx>
          <c:spPr>
            <a:solidFill>
              <a:srgbClr val="F268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300" b="1">
                    <a:solidFill>
                      <a:schemeClr val="tx1"/>
                    </a:solidFill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'[RESULTADOS POR CANDIDATURAS 2016 POR PARTIDO CON PORCENTAJES 31 AGOSTO Secreta.xlsx]AYUNT Y  PARTIDO'!$L$22:$L$39</c:f>
              <c:strCache>
                <c:ptCount val="18"/>
                <c:pt idx="0">
                  <c:v>ESCUINAPA</c:v>
                </c:pt>
                <c:pt idx="1">
                  <c:v>CULIACÁN</c:v>
                </c:pt>
                <c:pt idx="2">
                  <c:v>MAZATLÁN</c:v>
                </c:pt>
                <c:pt idx="3">
                  <c:v>GUASAVE</c:v>
                </c:pt>
                <c:pt idx="4">
                  <c:v>AHOME</c:v>
                </c:pt>
                <c:pt idx="5">
                  <c:v>NAVOLATO</c:v>
                </c:pt>
                <c:pt idx="6">
                  <c:v>EL FUERTE</c:v>
                </c:pt>
                <c:pt idx="7">
                  <c:v>ANGOSTURA</c:v>
                </c:pt>
                <c:pt idx="8">
                  <c:v>SALV. ALV.</c:v>
                </c:pt>
                <c:pt idx="9">
                  <c:v>MOCORITO</c:v>
                </c:pt>
                <c:pt idx="10">
                  <c:v>ELOTA</c:v>
                </c:pt>
                <c:pt idx="11">
                  <c:v>SINALOA</c:v>
                </c:pt>
                <c:pt idx="12">
                  <c:v>BADIRAGUATO</c:v>
                </c:pt>
                <c:pt idx="13">
                  <c:v>CONCORDIA</c:v>
                </c:pt>
                <c:pt idx="14">
                  <c:v>CHOIX</c:v>
                </c:pt>
                <c:pt idx="15">
                  <c:v>ROSARIO</c:v>
                </c:pt>
                <c:pt idx="16">
                  <c:v>SAN IGNACIO</c:v>
                </c:pt>
                <c:pt idx="17">
                  <c:v>COSALÁ</c:v>
                </c:pt>
              </c:strCache>
            </c:strRef>
          </c:cat>
          <c:val>
            <c:numRef>
              <c:f>'[RESULTADOS POR CANDIDATURAS 2016 POR PARTIDO CON PORCENTAJES 31 AGOSTO Secreta.xlsx]AYUNT Y  PARTIDO'!$M$22:$M$39</c:f>
              <c:numCache>
                <c:formatCode>General</c:formatCode>
                <c:ptCount val="18"/>
                <c:pt idx="0">
                  <c:v>6022</c:v>
                </c:pt>
                <c:pt idx="1">
                  <c:v>3506</c:v>
                </c:pt>
                <c:pt idx="2">
                  <c:v>2102</c:v>
                </c:pt>
                <c:pt idx="3">
                  <c:v>1215</c:v>
                </c:pt>
                <c:pt idx="4">
                  <c:v>965</c:v>
                </c:pt>
                <c:pt idx="5">
                  <c:v>753</c:v>
                </c:pt>
                <c:pt idx="6">
                  <c:v>468</c:v>
                </c:pt>
                <c:pt idx="7">
                  <c:v>466</c:v>
                </c:pt>
                <c:pt idx="8">
                  <c:v>424</c:v>
                </c:pt>
                <c:pt idx="9">
                  <c:v>336</c:v>
                </c:pt>
                <c:pt idx="10">
                  <c:v>308</c:v>
                </c:pt>
                <c:pt idx="11">
                  <c:v>294</c:v>
                </c:pt>
                <c:pt idx="12">
                  <c:v>228</c:v>
                </c:pt>
                <c:pt idx="13">
                  <c:v>139</c:v>
                </c:pt>
                <c:pt idx="14">
                  <c:v>121</c:v>
                </c:pt>
                <c:pt idx="15">
                  <c:v>55</c:v>
                </c:pt>
                <c:pt idx="16">
                  <c:v>49</c:v>
                </c:pt>
                <c:pt idx="17">
                  <c:v>23</c:v>
                </c:pt>
              </c:numCache>
            </c:numRef>
          </c:val>
        </c:ser>
        <c:ser>
          <c:idx val="1"/>
          <c:order val="1"/>
          <c:tx>
            <c:strRef>
              <c:f>'[RESULTADOS POR CANDIDATURAS 2016 POR PARTIDO CON PORCENTAJES 31 AGOSTO Secreta.xlsx]AYUNT Y  PARTIDO'!$N$21</c:f>
              <c:strCache>
                <c:ptCount val="1"/>
                <c:pt idx="0">
                  <c:v>SEXO DE CANDIDATO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2.3778367765951736E-17"/>
                  <c:y val="-1.65612832790361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2.83694681496379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2.26211844167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0212731190702329E-7"/>
                  <c:y val="-3.850107674387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3.45515904849709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0212731185946656E-7"/>
                  <c:y val="-3.83777670622580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4.43160689930885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4.82517159560706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297016861219291E-3"/>
                  <c:y val="-4.8279861041029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-5.62464750613554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6.21287978176829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9.5113471063806945E-17"/>
                  <c:y val="-6.01679717330048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9.5113471063806945E-17"/>
                  <c:y val="-6.60924343679165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-5.820730114603357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2.5940337224383916E-3"/>
                  <c:y val="-6.20473170192395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2.799906932236004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1.0212731190702329E-7"/>
                  <c:y val="-6.64026452983402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-6.64026452983402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9.5113471063806945E-17"/>
                  <c:y val="-8.68225896522164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0"/>
                  <c:y val="-1.06431973686587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0"/>
                  <c:y val="-2.03655982143587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[=1]&quot;M&quot;;[=2]&quot;H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rgbClr val="0070C0"/>
                    </a:solidFill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'[RESULTADOS POR CANDIDATURAS 2016 POR PARTIDO CON PORCENTAJES 31 AGOSTO Secreta.xlsx]AYUNT Y  PARTIDO'!$L$22:$L$39</c:f>
              <c:strCache>
                <c:ptCount val="18"/>
                <c:pt idx="0">
                  <c:v>ESCUINAPA</c:v>
                </c:pt>
                <c:pt idx="1">
                  <c:v>CULIACÁN</c:v>
                </c:pt>
                <c:pt idx="2">
                  <c:v>MAZATLÁN</c:v>
                </c:pt>
                <c:pt idx="3">
                  <c:v>GUASAVE</c:v>
                </c:pt>
                <c:pt idx="4">
                  <c:v>AHOME</c:v>
                </c:pt>
                <c:pt idx="5">
                  <c:v>NAVOLATO</c:v>
                </c:pt>
                <c:pt idx="6">
                  <c:v>EL FUERTE</c:v>
                </c:pt>
                <c:pt idx="7">
                  <c:v>ANGOSTURA</c:v>
                </c:pt>
                <c:pt idx="8">
                  <c:v>SALV. ALV.</c:v>
                </c:pt>
                <c:pt idx="9">
                  <c:v>MOCORITO</c:v>
                </c:pt>
                <c:pt idx="10">
                  <c:v>ELOTA</c:v>
                </c:pt>
                <c:pt idx="11">
                  <c:v>SINALOA</c:v>
                </c:pt>
                <c:pt idx="12">
                  <c:v>BADIRAGUATO</c:v>
                </c:pt>
                <c:pt idx="13">
                  <c:v>CONCORDIA</c:v>
                </c:pt>
                <c:pt idx="14">
                  <c:v>CHOIX</c:v>
                </c:pt>
                <c:pt idx="15">
                  <c:v>ROSARIO</c:v>
                </c:pt>
                <c:pt idx="16">
                  <c:v>SAN IGNACIO</c:v>
                </c:pt>
                <c:pt idx="17">
                  <c:v>COSALÁ</c:v>
                </c:pt>
              </c:strCache>
            </c:strRef>
          </c:cat>
          <c:val>
            <c:numRef>
              <c:f>'[RESULTADOS POR CANDIDATURAS 2016 POR PARTIDO CON PORCENTAJES 31 AGOSTO Secreta.xlsx]AYUNT Y  PARTIDO'!$N$22:$N$39</c:f>
              <c:numCache>
                <c:formatCode>General</c:formatCode>
                <c:ptCount val="1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1</c:v>
                </c:pt>
              </c:numCache>
            </c:numRef>
          </c:val>
        </c:ser>
        <c:ser>
          <c:idx val="2"/>
          <c:order val="2"/>
          <c:tx>
            <c:strRef>
              <c:f>'[RESULTADOS POR CANDIDATURAS 2016 POR PARTIDO CON PORCENTAJES 31 AGOSTO Secreta.xlsx]AYUNT Y  PARTIDO'!$O$21</c:f>
              <c:strCache>
                <c:ptCount val="1"/>
                <c:pt idx="0">
                  <c:v>% RESPECTO A VOTACIÓN DEL AYUNTAMIENTO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-7.1285435789321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970168612191958E-3"/>
                  <c:y val="-8.70843138111663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7.91848748002437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0.1009079044615869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9.49831308312612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9.69581072072720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0.100907593466172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0212731190702329E-7"/>
                  <c:y val="-0.104857079725073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0.106832367096498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-0.11078185335539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0.1186812923663221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9.5113471063806945E-17"/>
                  <c:y val="-0.1186814478640290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9.5113471063806945E-17"/>
                  <c:y val="-0.122631245118343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2970168612191958E-3"/>
                  <c:y val="-0.1265807313772448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2970168612191008E-3"/>
                  <c:y val="-0.1285557077532555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5.50923181886184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9.5113471063806945E-17"/>
                  <c:y val="-5.50921637961766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-5.50921637961767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0"/>
                  <c:y val="-6.09748246140459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0"/>
                  <c:y val="-6.48962382435945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0"/>
                  <c:y val="-7.07787446690220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solidFill>
                      <a:srgbClr val="FF3399"/>
                    </a:solidFill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'[RESULTADOS POR CANDIDATURAS 2016 POR PARTIDO CON PORCENTAJES 31 AGOSTO Secreta.xlsx]AYUNT Y  PARTIDO'!$L$22:$L$39</c:f>
              <c:strCache>
                <c:ptCount val="18"/>
                <c:pt idx="0">
                  <c:v>ESCUINAPA</c:v>
                </c:pt>
                <c:pt idx="1">
                  <c:v>CULIACÁN</c:v>
                </c:pt>
                <c:pt idx="2">
                  <c:v>MAZATLÁN</c:v>
                </c:pt>
                <c:pt idx="3">
                  <c:v>GUASAVE</c:v>
                </c:pt>
                <c:pt idx="4">
                  <c:v>AHOME</c:v>
                </c:pt>
                <c:pt idx="5">
                  <c:v>NAVOLATO</c:v>
                </c:pt>
                <c:pt idx="6">
                  <c:v>EL FUERTE</c:v>
                </c:pt>
                <c:pt idx="7">
                  <c:v>ANGOSTURA</c:v>
                </c:pt>
                <c:pt idx="8">
                  <c:v>SALV. ALV.</c:v>
                </c:pt>
                <c:pt idx="9">
                  <c:v>MOCORITO</c:v>
                </c:pt>
                <c:pt idx="10">
                  <c:v>ELOTA</c:v>
                </c:pt>
                <c:pt idx="11">
                  <c:v>SINALOA</c:v>
                </c:pt>
                <c:pt idx="12">
                  <c:v>BADIRAGUATO</c:v>
                </c:pt>
                <c:pt idx="13">
                  <c:v>CONCORDIA</c:v>
                </c:pt>
                <c:pt idx="14">
                  <c:v>CHOIX</c:v>
                </c:pt>
                <c:pt idx="15">
                  <c:v>ROSARIO</c:v>
                </c:pt>
                <c:pt idx="16">
                  <c:v>SAN IGNACIO</c:v>
                </c:pt>
                <c:pt idx="17">
                  <c:v>COSALÁ</c:v>
                </c:pt>
              </c:strCache>
            </c:strRef>
          </c:cat>
          <c:val>
            <c:numRef>
              <c:f>'[RESULTADOS POR CANDIDATURAS 2016 POR PARTIDO CON PORCENTAJES 31 AGOSTO Secreta.xlsx]AYUNT Y  PARTIDO'!$O$22:$O$39</c:f>
              <c:numCache>
                <c:formatCode>0.00%</c:formatCode>
                <c:ptCount val="18"/>
                <c:pt idx="0">
                  <c:v>0.27325528632362284</c:v>
                </c:pt>
                <c:pt idx="1">
                  <c:v>1.4171267815134881E-2</c:v>
                </c:pt>
                <c:pt idx="2">
                  <c:v>1.6476840710808714E-2</c:v>
                </c:pt>
                <c:pt idx="3">
                  <c:v>1.2575687005123428E-2</c:v>
                </c:pt>
                <c:pt idx="4">
                  <c:v>7.3650628892416659E-3</c:v>
                </c:pt>
                <c:pt idx="5">
                  <c:v>1.4852656909542782E-2</c:v>
                </c:pt>
                <c:pt idx="6">
                  <c:v>1.1933600224392483E-2</c:v>
                </c:pt>
                <c:pt idx="7">
                  <c:v>2.0094001983528093E-2</c:v>
                </c:pt>
                <c:pt idx="8">
                  <c:v>1.366375559923947E-2</c:v>
                </c:pt>
                <c:pt idx="9">
                  <c:v>1.664025356576862E-2</c:v>
                </c:pt>
                <c:pt idx="10">
                  <c:v>1.9236774717381801E-2</c:v>
                </c:pt>
                <c:pt idx="11">
                  <c:v>8.339479208033131E-3</c:v>
                </c:pt>
                <c:pt idx="12">
                  <c:v>1.7769464577975215E-2</c:v>
                </c:pt>
                <c:pt idx="13">
                  <c:v>1.2162043923352874E-2</c:v>
                </c:pt>
                <c:pt idx="14">
                  <c:v>7.8220958045122496E-3</c:v>
                </c:pt>
                <c:pt idx="15">
                  <c:v>2.4639369232147658E-3</c:v>
                </c:pt>
                <c:pt idx="16">
                  <c:v>4.9320583794665324E-3</c:v>
                </c:pt>
                <c:pt idx="17">
                  <c:v>2.9551586791725557E-3</c:v>
                </c:pt>
              </c:numCache>
            </c:numRef>
          </c:val>
        </c:ser>
        <c:ser>
          <c:idx val="3"/>
          <c:order val="3"/>
          <c:tx>
            <c:strRef>
              <c:f>'[RESULTADOS POR CANDIDATURAS 2016 POR PARTIDO CON PORCENTAJES 31 AGOSTO Secreta.xlsx]AYUNT Y  PARTIDO'!$P$21</c:f>
              <c:strCache>
                <c:ptCount val="1"/>
                <c:pt idx="0">
                  <c:v>POSICIÓN POR PARTIDO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Lbl>
              <c:idx val="0"/>
              <c:layout>
                <c:manualLayout>
                  <c:x val="-1.1889183882975868E-17"/>
                  <c:y val="-0.11112864640871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940337224383916E-3"/>
                  <c:y val="-0.103191042206072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778367765951736E-17"/>
                  <c:y val="-0.111128646408710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778367765951736E-17"/>
                  <c:y val="-0.13494192778200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5940337224383916E-3"/>
                  <c:y val="-0.150817448697535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156770769040859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0.174630730070830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0.1726462899563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0.172646289956389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0.17859961029971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5940337224383916E-3"/>
                  <c:y val="-0.178599610299713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0.180584050414154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-0.186537370757477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0.190506250986360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0.190506250986360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2970168612191958E-3"/>
                  <c:y val="-0.200428451558566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594033722438487E-3"/>
                  <c:y val="-0.19844401144412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2.594033722438487E-3"/>
                  <c:y val="-0.200428451558566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>
                    <a:solidFill>
                      <a:srgbClr val="FF6600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'[RESULTADOS POR CANDIDATURAS 2016 POR PARTIDO CON PORCENTAJES 31 AGOSTO Secreta.xlsx]AYUNT Y  PARTIDO'!$L$22:$L$39</c:f>
              <c:strCache>
                <c:ptCount val="18"/>
                <c:pt idx="0">
                  <c:v>ESCUINAPA</c:v>
                </c:pt>
                <c:pt idx="1">
                  <c:v>CULIACÁN</c:v>
                </c:pt>
                <c:pt idx="2">
                  <c:v>MAZATLÁN</c:v>
                </c:pt>
                <c:pt idx="3">
                  <c:v>GUASAVE</c:v>
                </c:pt>
                <c:pt idx="4">
                  <c:v>AHOME</c:v>
                </c:pt>
                <c:pt idx="5">
                  <c:v>NAVOLATO</c:v>
                </c:pt>
                <c:pt idx="6">
                  <c:v>EL FUERTE</c:v>
                </c:pt>
                <c:pt idx="7">
                  <c:v>ANGOSTURA</c:v>
                </c:pt>
                <c:pt idx="8">
                  <c:v>SALV. ALV.</c:v>
                </c:pt>
                <c:pt idx="9">
                  <c:v>MOCORITO</c:v>
                </c:pt>
                <c:pt idx="10">
                  <c:v>ELOTA</c:v>
                </c:pt>
                <c:pt idx="11">
                  <c:v>SINALOA</c:v>
                </c:pt>
                <c:pt idx="12">
                  <c:v>BADIRAGUATO</c:v>
                </c:pt>
                <c:pt idx="13">
                  <c:v>CONCORDIA</c:v>
                </c:pt>
                <c:pt idx="14">
                  <c:v>CHOIX</c:v>
                </c:pt>
                <c:pt idx="15">
                  <c:v>ROSARIO</c:v>
                </c:pt>
                <c:pt idx="16">
                  <c:v>SAN IGNACIO</c:v>
                </c:pt>
                <c:pt idx="17">
                  <c:v>COSALÁ</c:v>
                </c:pt>
              </c:strCache>
            </c:strRef>
          </c:cat>
          <c:val>
            <c:numRef>
              <c:f>'[RESULTADOS POR CANDIDATURAS 2016 POR PARTIDO CON PORCENTAJES 31 AGOSTO Secreta.xlsx]AYUNT Y  PARTIDO'!$P$22:$P$39</c:f>
              <c:numCache>
                <c:formatCode>General</c:formatCode>
                <c:ptCount val="18"/>
                <c:pt idx="0">
                  <c:v>3</c:v>
                </c:pt>
                <c:pt idx="1">
                  <c:v>9</c:v>
                </c:pt>
                <c:pt idx="2">
                  <c:v>7</c:v>
                </c:pt>
                <c:pt idx="3">
                  <c:v>8</c:v>
                </c:pt>
                <c:pt idx="4">
                  <c:v>10</c:v>
                </c:pt>
                <c:pt idx="5">
                  <c:v>8</c:v>
                </c:pt>
                <c:pt idx="6">
                  <c:v>10</c:v>
                </c:pt>
                <c:pt idx="7">
                  <c:v>5</c:v>
                </c:pt>
                <c:pt idx="8">
                  <c:v>8</c:v>
                </c:pt>
                <c:pt idx="9">
                  <c:v>4</c:v>
                </c:pt>
                <c:pt idx="10">
                  <c:v>5</c:v>
                </c:pt>
                <c:pt idx="11">
                  <c:v>7</c:v>
                </c:pt>
                <c:pt idx="12">
                  <c:v>7</c:v>
                </c:pt>
                <c:pt idx="13">
                  <c:v>8</c:v>
                </c:pt>
                <c:pt idx="14">
                  <c:v>6</c:v>
                </c:pt>
                <c:pt idx="15">
                  <c:v>8</c:v>
                </c:pt>
                <c:pt idx="16">
                  <c:v>7</c:v>
                </c:pt>
                <c:pt idx="17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80461568"/>
        <c:axId val="180463104"/>
      </c:barChart>
      <c:catAx>
        <c:axId val="180461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es-MX"/>
          </a:p>
        </c:txPr>
        <c:crossAx val="180463104"/>
        <c:crosses val="autoZero"/>
        <c:auto val="1"/>
        <c:lblAlgn val="ctr"/>
        <c:lblOffset val="100"/>
        <c:noMultiLvlLbl val="0"/>
      </c:catAx>
      <c:valAx>
        <c:axId val="180463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180461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188098083070363"/>
          <c:y val="0.21530143957848616"/>
          <c:w val="0.13644586741832368"/>
          <c:h val="0.2903864033038584"/>
        </c:manualLayout>
      </c:layout>
      <c:overlay val="0"/>
      <c:txPr>
        <a:bodyPr/>
        <a:lstStyle/>
        <a:p>
          <a:pPr>
            <a:defRPr sz="1000" b="1">
              <a:solidFill>
                <a:schemeClr val="tx1"/>
              </a:solidFill>
            </a:defRPr>
          </a:pPr>
          <a:endParaRPr lang="es-MX"/>
        </a:p>
      </c:txPr>
    </c:legend>
    <c:plotVisOnly val="1"/>
    <c:dispBlanksAs val="gap"/>
    <c:showDLblsOverMax val="0"/>
  </c:chart>
  <c:spPr>
    <a:solidFill>
      <a:srgbClr val="F5DBEA"/>
    </a:solidFill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es-MX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765015268033124E-2"/>
          <c:y val="0.15205929841261831"/>
          <c:w val="0.79619228530285868"/>
          <c:h val="0.569580573401865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'DIST Y PARTIDO'!$M$77</c:f>
              <c:strCache>
                <c:ptCount val="1"/>
                <c:pt idx="0">
                  <c:v>RESULTADO POR PARTIDO RP</c:v>
                </c:pt>
              </c:strCache>
            </c:strRef>
          </c:tx>
          <c:spPr>
            <a:solidFill>
              <a:srgbClr val="00A8A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300" b="1">
                    <a:solidFill>
                      <a:schemeClr val="tx1"/>
                    </a:solidFill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 Y PARTIDO'!$L$78:$L$101</c:f>
              <c:strCache>
                <c:ptCount val="24"/>
                <c:pt idx="0">
                  <c:v>DISTRITO 03</c:v>
                </c:pt>
                <c:pt idx="1">
                  <c:v>DISTRITO 02</c:v>
                </c:pt>
                <c:pt idx="2">
                  <c:v>DISTRITO 05</c:v>
                </c:pt>
                <c:pt idx="3">
                  <c:v>DISTRITO 23</c:v>
                </c:pt>
                <c:pt idx="4">
                  <c:v>DISTRITO 04</c:v>
                </c:pt>
                <c:pt idx="5">
                  <c:v>DISTRITO 09</c:v>
                </c:pt>
                <c:pt idx="6">
                  <c:v>DISTRITO 19</c:v>
                </c:pt>
                <c:pt idx="7">
                  <c:v>DISTRITO 24</c:v>
                </c:pt>
                <c:pt idx="8">
                  <c:v>DISTRITO 01</c:v>
                </c:pt>
                <c:pt idx="9">
                  <c:v>DISTRITO 12</c:v>
                </c:pt>
                <c:pt idx="10">
                  <c:v>DISTRITO 11</c:v>
                </c:pt>
                <c:pt idx="11">
                  <c:v>DISTRITO 08</c:v>
                </c:pt>
                <c:pt idx="12">
                  <c:v>DISTRITO 18</c:v>
                </c:pt>
                <c:pt idx="13">
                  <c:v>DISTRITO 10</c:v>
                </c:pt>
                <c:pt idx="14">
                  <c:v>DISTRITO 07</c:v>
                </c:pt>
                <c:pt idx="15">
                  <c:v>DISTRITO 14</c:v>
                </c:pt>
                <c:pt idx="16">
                  <c:v>DISTRITO 17</c:v>
                </c:pt>
                <c:pt idx="17">
                  <c:v>DISTRITO 13</c:v>
                </c:pt>
                <c:pt idx="18">
                  <c:v>DISTRITO 16</c:v>
                </c:pt>
                <c:pt idx="19">
                  <c:v>DISTRITO 06</c:v>
                </c:pt>
                <c:pt idx="20">
                  <c:v>DISTRITO 22</c:v>
                </c:pt>
                <c:pt idx="21">
                  <c:v>DISTRITO 21</c:v>
                </c:pt>
                <c:pt idx="22">
                  <c:v>DISTRITO 15</c:v>
                </c:pt>
                <c:pt idx="23">
                  <c:v>DISTRITO 20</c:v>
                </c:pt>
              </c:strCache>
            </c:strRef>
          </c:cat>
          <c:val>
            <c:numRef>
              <c:f>'DIST Y PARTIDO'!$M$78:$M$101</c:f>
              <c:numCache>
                <c:formatCode>General</c:formatCode>
                <c:ptCount val="24"/>
                <c:pt idx="0">
                  <c:v>6224</c:v>
                </c:pt>
                <c:pt idx="1">
                  <c:v>4314</c:v>
                </c:pt>
                <c:pt idx="2">
                  <c:v>3452</c:v>
                </c:pt>
                <c:pt idx="3">
                  <c:v>3165</c:v>
                </c:pt>
                <c:pt idx="4">
                  <c:v>2790</c:v>
                </c:pt>
                <c:pt idx="5">
                  <c:v>1843</c:v>
                </c:pt>
                <c:pt idx="6">
                  <c:v>1606</c:v>
                </c:pt>
                <c:pt idx="7">
                  <c:v>1421</c:v>
                </c:pt>
                <c:pt idx="8">
                  <c:v>1409</c:v>
                </c:pt>
                <c:pt idx="9">
                  <c:v>1330</c:v>
                </c:pt>
                <c:pt idx="10">
                  <c:v>1233</c:v>
                </c:pt>
                <c:pt idx="11">
                  <c:v>1194</c:v>
                </c:pt>
                <c:pt idx="12">
                  <c:v>1083</c:v>
                </c:pt>
                <c:pt idx="13">
                  <c:v>1058</c:v>
                </c:pt>
                <c:pt idx="14">
                  <c:v>908</c:v>
                </c:pt>
                <c:pt idx="15">
                  <c:v>872</c:v>
                </c:pt>
                <c:pt idx="16">
                  <c:v>838</c:v>
                </c:pt>
                <c:pt idx="17">
                  <c:v>762</c:v>
                </c:pt>
                <c:pt idx="18">
                  <c:v>753</c:v>
                </c:pt>
                <c:pt idx="19">
                  <c:v>747</c:v>
                </c:pt>
                <c:pt idx="20">
                  <c:v>701</c:v>
                </c:pt>
                <c:pt idx="21">
                  <c:v>636</c:v>
                </c:pt>
                <c:pt idx="22">
                  <c:v>578</c:v>
                </c:pt>
                <c:pt idx="23">
                  <c:v>548</c:v>
                </c:pt>
              </c:numCache>
            </c:numRef>
          </c:val>
        </c:ser>
        <c:ser>
          <c:idx val="1"/>
          <c:order val="1"/>
          <c:tx>
            <c:strRef>
              <c:f>'DIST Y PARTIDO'!$N$77</c:f>
              <c:strCache>
                <c:ptCount val="1"/>
                <c:pt idx="0">
                  <c:v>SEXO DE CANDIDATO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7"/>
              <c:layout>
                <c:manualLayout>
                  <c:x val="0"/>
                  <c:y val="1.5882497265591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0212731190702329E-7"/>
                  <c:y val="1.58823334795396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1.39963017105336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7556735531903473E-17"/>
                  <c:y val="9.737157047094973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7556735531903473E-17"/>
                  <c:y val="-9.205366007425145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-1.553288219117845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2970168612191958E-3"/>
                  <c:y val="-1.5532882191178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1.76827994330662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1.76827994330663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9.5113471063806945E-17"/>
                  <c:y val="-1.55735720115154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-1.34643445899646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1.5532882191178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0"/>
                  <c:y val="-1.55735720115154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1.2970168612191008E-3"/>
                  <c:y val="-1.553288219117845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1.2970168612191958E-3"/>
                  <c:y val="-2.18605644558309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1.2970168612191008E-3"/>
                  <c:y val="-2.40104816977188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0"/>
                  <c:y val="-3.02976402229337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[=1]&quot;M&quot;;[=2]&quot;H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rgbClr val="C00000"/>
                    </a:solidFill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 Y PARTIDO'!$L$78:$L$101</c:f>
              <c:strCache>
                <c:ptCount val="24"/>
                <c:pt idx="0">
                  <c:v>DISTRITO 03</c:v>
                </c:pt>
                <c:pt idx="1">
                  <c:v>DISTRITO 02</c:v>
                </c:pt>
                <c:pt idx="2">
                  <c:v>DISTRITO 05</c:v>
                </c:pt>
                <c:pt idx="3">
                  <c:v>DISTRITO 23</c:v>
                </c:pt>
                <c:pt idx="4">
                  <c:v>DISTRITO 04</c:v>
                </c:pt>
                <c:pt idx="5">
                  <c:v>DISTRITO 09</c:v>
                </c:pt>
                <c:pt idx="6">
                  <c:v>DISTRITO 19</c:v>
                </c:pt>
                <c:pt idx="7">
                  <c:v>DISTRITO 24</c:v>
                </c:pt>
                <c:pt idx="8">
                  <c:v>DISTRITO 01</c:v>
                </c:pt>
                <c:pt idx="9">
                  <c:v>DISTRITO 12</c:v>
                </c:pt>
                <c:pt idx="10">
                  <c:v>DISTRITO 11</c:v>
                </c:pt>
                <c:pt idx="11">
                  <c:v>DISTRITO 08</c:v>
                </c:pt>
                <c:pt idx="12">
                  <c:v>DISTRITO 18</c:v>
                </c:pt>
                <c:pt idx="13">
                  <c:v>DISTRITO 10</c:v>
                </c:pt>
                <c:pt idx="14">
                  <c:v>DISTRITO 07</c:v>
                </c:pt>
                <c:pt idx="15">
                  <c:v>DISTRITO 14</c:v>
                </c:pt>
                <c:pt idx="16">
                  <c:v>DISTRITO 17</c:v>
                </c:pt>
                <c:pt idx="17">
                  <c:v>DISTRITO 13</c:v>
                </c:pt>
                <c:pt idx="18">
                  <c:v>DISTRITO 16</c:v>
                </c:pt>
                <c:pt idx="19">
                  <c:v>DISTRITO 06</c:v>
                </c:pt>
                <c:pt idx="20">
                  <c:v>DISTRITO 22</c:v>
                </c:pt>
                <c:pt idx="21">
                  <c:v>DISTRITO 21</c:v>
                </c:pt>
                <c:pt idx="22">
                  <c:v>DISTRITO 15</c:v>
                </c:pt>
                <c:pt idx="23">
                  <c:v>DISTRITO 20</c:v>
                </c:pt>
              </c:strCache>
            </c:strRef>
          </c:cat>
          <c:val>
            <c:numRef>
              <c:f>'DIST Y PARTIDO'!$N$78:$N$101</c:f>
              <c:numCache>
                <c:formatCode>General</c:formatCode>
                <c:ptCount val="2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1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</c:numCache>
            </c:numRef>
          </c:val>
        </c:ser>
        <c:ser>
          <c:idx val="2"/>
          <c:order val="2"/>
          <c:tx>
            <c:strRef>
              <c:f>'DIST Y PARTIDO'!$O$77</c:f>
              <c:strCache>
                <c:ptCount val="1"/>
                <c:pt idx="0">
                  <c:v>% RESPECTO A VOTACIÓN DEL DISTRITO</c:v>
                </c:pt>
              </c:strCache>
            </c:strRef>
          </c:tx>
          <c:invertIfNegative val="0"/>
          <c:dLbls>
            <c:dLbl>
              <c:idx val="11"/>
              <c:layout>
                <c:manualLayout>
                  <c:x val="-4.7556735531903473E-17"/>
                  <c:y val="-6.13720408120559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-7.82456941035633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7.40275714222603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9.5113471063806945E-17"/>
                  <c:y val="-7.19185100816088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7.61367988438112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-7.61366327629118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-7.61369649247105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9.5113471063806945E-17"/>
                  <c:y val="-6.55903295742582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0212731190702329E-7"/>
                  <c:y val="-6.77000552385071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9.5113471063806945E-17"/>
                  <c:y val="-6.98094487409573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0"/>
                  <c:y val="-7.19185100816088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9.5113471063806945E-17"/>
                  <c:y val="-7.4027737503159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0"/>
                  <c:y val="-8.45740406918133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 Y PARTIDO'!$L$78:$L$101</c:f>
              <c:strCache>
                <c:ptCount val="24"/>
                <c:pt idx="0">
                  <c:v>DISTRITO 03</c:v>
                </c:pt>
                <c:pt idx="1">
                  <c:v>DISTRITO 02</c:v>
                </c:pt>
                <c:pt idx="2">
                  <c:v>DISTRITO 05</c:v>
                </c:pt>
                <c:pt idx="3">
                  <c:v>DISTRITO 23</c:v>
                </c:pt>
                <c:pt idx="4">
                  <c:v>DISTRITO 04</c:v>
                </c:pt>
                <c:pt idx="5">
                  <c:v>DISTRITO 09</c:v>
                </c:pt>
                <c:pt idx="6">
                  <c:v>DISTRITO 19</c:v>
                </c:pt>
                <c:pt idx="7">
                  <c:v>DISTRITO 24</c:v>
                </c:pt>
                <c:pt idx="8">
                  <c:v>DISTRITO 01</c:v>
                </c:pt>
                <c:pt idx="9">
                  <c:v>DISTRITO 12</c:v>
                </c:pt>
                <c:pt idx="10">
                  <c:v>DISTRITO 11</c:v>
                </c:pt>
                <c:pt idx="11">
                  <c:v>DISTRITO 08</c:v>
                </c:pt>
                <c:pt idx="12">
                  <c:v>DISTRITO 18</c:v>
                </c:pt>
                <c:pt idx="13">
                  <c:v>DISTRITO 10</c:v>
                </c:pt>
                <c:pt idx="14">
                  <c:v>DISTRITO 07</c:v>
                </c:pt>
                <c:pt idx="15">
                  <c:v>DISTRITO 14</c:v>
                </c:pt>
                <c:pt idx="16">
                  <c:v>DISTRITO 17</c:v>
                </c:pt>
                <c:pt idx="17">
                  <c:v>DISTRITO 13</c:v>
                </c:pt>
                <c:pt idx="18">
                  <c:v>DISTRITO 16</c:v>
                </c:pt>
                <c:pt idx="19">
                  <c:v>DISTRITO 06</c:v>
                </c:pt>
                <c:pt idx="20">
                  <c:v>DISTRITO 22</c:v>
                </c:pt>
                <c:pt idx="21">
                  <c:v>DISTRITO 21</c:v>
                </c:pt>
                <c:pt idx="22">
                  <c:v>DISTRITO 15</c:v>
                </c:pt>
                <c:pt idx="23">
                  <c:v>DISTRITO 20</c:v>
                </c:pt>
              </c:strCache>
            </c:strRef>
          </c:cat>
          <c:val>
            <c:numRef>
              <c:f>'DIST Y PARTIDO'!$O$78:$O$101</c:f>
              <c:numCache>
                <c:formatCode>0.00%</c:formatCode>
                <c:ptCount val="24"/>
                <c:pt idx="0">
                  <c:v>0.14326489273547555</c:v>
                </c:pt>
                <c:pt idx="1">
                  <c:v>0.11625525493155114</c:v>
                </c:pt>
                <c:pt idx="2">
                  <c:v>0.10545932239635841</c:v>
                </c:pt>
                <c:pt idx="3">
                  <c:v>8.2050085549852228E-2</c:v>
                </c:pt>
                <c:pt idx="4">
                  <c:v>6.7567567567567571E-2</c:v>
                </c:pt>
                <c:pt idx="5">
                  <c:v>3.4948989266886638E-2</c:v>
                </c:pt>
                <c:pt idx="6">
                  <c:v>3.4453168575964303E-2</c:v>
                </c:pt>
                <c:pt idx="7">
                  <c:v>3.1826733560293856E-2</c:v>
                </c:pt>
                <c:pt idx="8">
                  <c:v>2.508679782782872E-2</c:v>
                </c:pt>
                <c:pt idx="9">
                  <c:v>3.6303089856971282E-2</c:v>
                </c:pt>
                <c:pt idx="10">
                  <c:v>3.2505536222714328E-2</c:v>
                </c:pt>
                <c:pt idx="11">
                  <c:v>2.6035761011774967E-2</c:v>
                </c:pt>
                <c:pt idx="12">
                  <c:v>2.9873389788431303E-2</c:v>
                </c:pt>
                <c:pt idx="13">
                  <c:v>2.2436645106563461E-2</c:v>
                </c:pt>
                <c:pt idx="14">
                  <c:v>1.9581203769597377E-2</c:v>
                </c:pt>
                <c:pt idx="15">
                  <c:v>2.2337782104157593E-2</c:v>
                </c:pt>
                <c:pt idx="16">
                  <c:v>2.6662424435252942E-2</c:v>
                </c:pt>
                <c:pt idx="17">
                  <c:v>2.0353107721894283E-2</c:v>
                </c:pt>
                <c:pt idx="18">
                  <c:v>2.9984470194719868E-2</c:v>
                </c:pt>
                <c:pt idx="19">
                  <c:v>1.6805021259364245E-2</c:v>
                </c:pt>
                <c:pt idx="20">
                  <c:v>1.8142291467170474E-2</c:v>
                </c:pt>
                <c:pt idx="21">
                  <c:v>2.0686963309914128E-2</c:v>
                </c:pt>
                <c:pt idx="22">
                  <c:v>2.0699781542097912E-2</c:v>
                </c:pt>
                <c:pt idx="23">
                  <c:v>1.6975930113689166E-2</c:v>
                </c:pt>
              </c:numCache>
            </c:numRef>
          </c:val>
        </c:ser>
        <c:ser>
          <c:idx val="3"/>
          <c:order val="3"/>
          <c:tx>
            <c:strRef>
              <c:f>'DIST Y PARTIDO'!$P$77</c:f>
              <c:strCache>
                <c:ptCount val="1"/>
                <c:pt idx="0">
                  <c:v>POSICIÓN POR PARTIDO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dLbl>
              <c:idx val="0"/>
              <c:layout>
                <c:manualLayout>
                  <c:x val="1.9455252918287938E-2"/>
                  <c:y val="-4.3681740115429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889183882975868E-17"/>
                  <c:y val="-0.108164308857254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112324474582533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778367765951736E-17"/>
                  <c:y val="-0.112324474582533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778367765951736E-17"/>
                  <c:y val="-0.112324474582533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1123244745825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2970168612191958E-3"/>
                  <c:y val="-0.108164308857254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0.118564723170452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5940337224384393E-3"/>
                  <c:y val="-0.112324474582533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2970168612192435E-3"/>
                  <c:y val="-0.118564723170452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5941358497502988E-3"/>
                  <c:y val="-0.12272505268178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0.12480497175837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2971189885311028E-3"/>
                  <c:y val="-0.13520538607156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0.139365715582899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2970168612191958E-3"/>
                  <c:y val="-0.147685883247405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2970168612191958E-3"/>
                  <c:y val="-0.14976596611004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-0.153926131835324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-0.162246463285882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0.160166380423242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2970168612191958E-3"/>
                  <c:y val="-0.162246463285882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1.2970168612191958E-3"/>
                  <c:y val="-0.162246463285882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1.2970168612191958E-3"/>
                  <c:y val="-0.168486711873800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1.297016861219291E-3"/>
                  <c:y val="-0.174726960461719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9.5113471063806945E-17"/>
                  <c:y val="-0.174726960461719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>
                    <a:solidFill>
                      <a:srgbClr val="FF3399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'DIST Y PARTIDO'!$L$78:$L$101</c:f>
              <c:strCache>
                <c:ptCount val="24"/>
                <c:pt idx="0">
                  <c:v>DISTRITO 03</c:v>
                </c:pt>
                <c:pt idx="1">
                  <c:v>DISTRITO 02</c:v>
                </c:pt>
                <c:pt idx="2">
                  <c:v>DISTRITO 05</c:v>
                </c:pt>
                <c:pt idx="3">
                  <c:v>DISTRITO 23</c:v>
                </c:pt>
                <c:pt idx="4">
                  <c:v>DISTRITO 04</c:v>
                </c:pt>
                <c:pt idx="5">
                  <c:v>DISTRITO 09</c:v>
                </c:pt>
                <c:pt idx="6">
                  <c:v>DISTRITO 19</c:v>
                </c:pt>
                <c:pt idx="7">
                  <c:v>DISTRITO 24</c:v>
                </c:pt>
                <c:pt idx="8">
                  <c:v>DISTRITO 01</c:v>
                </c:pt>
                <c:pt idx="9">
                  <c:v>DISTRITO 12</c:v>
                </c:pt>
                <c:pt idx="10">
                  <c:v>DISTRITO 11</c:v>
                </c:pt>
                <c:pt idx="11">
                  <c:v>DISTRITO 08</c:v>
                </c:pt>
                <c:pt idx="12">
                  <c:v>DISTRITO 18</c:v>
                </c:pt>
                <c:pt idx="13">
                  <c:v>DISTRITO 10</c:v>
                </c:pt>
                <c:pt idx="14">
                  <c:v>DISTRITO 07</c:v>
                </c:pt>
                <c:pt idx="15">
                  <c:v>DISTRITO 14</c:v>
                </c:pt>
                <c:pt idx="16">
                  <c:v>DISTRITO 17</c:v>
                </c:pt>
                <c:pt idx="17">
                  <c:v>DISTRITO 13</c:v>
                </c:pt>
                <c:pt idx="18">
                  <c:v>DISTRITO 16</c:v>
                </c:pt>
                <c:pt idx="19">
                  <c:v>DISTRITO 06</c:v>
                </c:pt>
                <c:pt idx="20">
                  <c:v>DISTRITO 22</c:v>
                </c:pt>
                <c:pt idx="21">
                  <c:v>DISTRITO 21</c:v>
                </c:pt>
                <c:pt idx="22">
                  <c:v>DISTRITO 15</c:v>
                </c:pt>
                <c:pt idx="23">
                  <c:v>DISTRITO 20</c:v>
                </c:pt>
              </c:strCache>
            </c:strRef>
          </c:cat>
          <c:val>
            <c:numRef>
              <c:f>'DIST Y PARTIDO'!$P$78:$P$101</c:f>
              <c:numCache>
                <c:formatCode>General</c:formatCode>
                <c:ptCount val="24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6</c:v>
                </c:pt>
                <c:pt idx="6">
                  <c:v>4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6</c:v>
                </c:pt>
                <c:pt idx="11">
                  <c:v>6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6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67052800"/>
        <c:axId val="167054336"/>
      </c:barChart>
      <c:catAx>
        <c:axId val="167052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es-MX"/>
          </a:p>
        </c:txPr>
        <c:crossAx val="167054336"/>
        <c:crosses val="autoZero"/>
        <c:auto val="1"/>
        <c:lblAlgn val="ctr"/>
        <c:lblOffset val="100"/>
        <c:noMultiLvlLbl val="0"/>
      </c:catAx>
      <c:valAx>
        <c:axId val="167054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167052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188098083070363"/>
          <c:y val="0.21693626396808399"/>
          <c:w val="0.14811901916929646"/>
          <c:h val="0.31310420503376307"/>
        </c:manualLayout>
      </c:layout>
      <c:overlay val="0"/>
      <c:txPr>
        <a:bodyPr/>
        <a:lstStyle/>
        <a:p>
          <a:pPr>
            <a:defRPr sz="1000" b="1">
              <a:solidFill>
                <a:schemeClr val="tx1"/>
              </a:solidFill>
            </a:defRPr>
          </a:pPr>
          <a:endParaRPr lang="es-MX"/>
        </a:p>
      </c:txPr>
    </c:legend>
    <c:plotVisOnly val="1"/>
    <c:dispBlanksAs val="gap"/>
    <c:showDLblsOverMax val="0"/>
  </c:chart>
  <c:spPr>
    <a:solidFill>
      <a:srgbClr val="F5DBEA"/>
    </a:solidFill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es-MX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765015268033124E-2"/>
          <c:y val="0.15205929841261831"/>
          <c:w val="0.79619228530285868"/>
          <c:h val="0.5774200617283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'[RESULTADOS POR CANDIDATURAS 2016 POR PARTIDO CON PORCENTAJES 31 AGOSTO Secreta.xlsx]AYUNT Y  PARTIDO'!$M$59</c:f>
              <c:strCache>
                <c:ptCount val="1"/>
                <c:pt idx="0">
                  <c:v>RESULTADO POR PARTIDO </c:v>
                </c:pt>
              </c:strCache>
            </c:strRef>
          </c:tx>
          <c:spPr>
            <a:solidFill>
              <a:srgbClr val="00A8A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300" b="1">
                    <a:solidFill>
                      <a:schemeClr val="tx1"/>
                    </a:solidFill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'[RESULTADOS POR CANDIDATURAS 2016 POR PARTIDO CON PORCENTAJES 31 AGOSTO Secreta.xlsx]AYUNT Y  PARTIDO'!$L$60:$L$77</c:f>
              <c:strCache>
                <c:ptCount val="18"/>
                <c:pt idx="0">
                  <c:v>AHOME</c:v>
                </c:pt>
                <c:pt idx="1">
                  <c:v>CULIACÁN</c:v>
                </c:pt>
                <c:pt idx="2">
                  <c:v>MAZATLÁN</c:v>
                </c:pt>
                <c:pt idx="3">
                  <c:v>SAN IGNACIO</c:v>
                </c:pt>
                <c:pt idx="4">
                  <c:v>SALV. ALV.</c:v>
                </c:pt>
                <c:pt idx="5">
                  <c:v>EL FUERTE</c:v>
                </c:pt>
                <c:pt idx="6">
                  <c:v>ESCUINAPA</c:v>
                </c:pt>
                <c:pt idx="7">
                  <c:v>CHOIX</c:v>
                </c:pt>
                <c:pt idx="8">
                  <c:v>ROSARIO</c:v>
                </c:pt>
                <c:pt idx="9">
                  <c:v>MOCORITO</c:v>
                </c:pt>
                <c:pt idx="10">
                  <c:v>COSALÁ</c:v>
                </c:pt>
                <c:pt idx="11">
                  <c:v>BADIRAGUATO</c:v>
                </c:pt>
                <c:pt idx="12">
                  <c:v>SINALOA</c:v>
                </c:pt>
                <c:pt idx="13">
                  <c:v>GUASAVE</c:v>
                </c:pt>
                <c:pt idx="14">
                  <c:v>ANGOSTURA</c:v>
                </c:pt>
                <c:pt idx="15">
                  <c:v>NAVOLATO</c:v>
                </c:pt>
                <c:pt idx="16">
                  <c:v>ELOTA</c:v>
                </c:pt>
                <c:pt idx="17">
                  <c:v>CONCORDIA</c:v>
                </c:pt>
              </c:strCache>
            </c:strRef>
          </c:cat>
          <c:val>
            <c:numRef>
              <c:f>'[RESULTADOS POR CANDIDATURAS 2016 POR PARTIDO CON PORCENTAJES 31 AGOSTO Secreta.xlsx]AYUNT Y  PARTIDO'!$M$60:$M$77</c:f>
              <c:numCache>
                <c:formatCode>General</c:formatCode>
                <c:ptCount val="18"/>
                <c:pt idx="0">
                  <c:v>21517</c:v>
                </c:pt>
                <c:pt idx="1">
                  <c:v>4811</c:v>
                </c:pt>
                <c:pt idx="2">
                  <c:v>1864</c:v>
                </c:pt>
                <c:pt idx="3">
                  <c:v>694</c:v>
                </c:pt>
                <c:pt idx="4">
                  <c:v>560</c:v>
                </c:pt>
                <c:pt idx="5">
                  <c:v>516</c:v>
                </c:pt>
                <c:pt idx="6">
                  <c:v>403</c:v>
                </c:pt>
                <c:pt idx="7">
                  <c:v>340</c:v>
                </c:pt>
                <c:pt idx="8">
                  <c:v>334</c:v>
                </c:pt>
                <c:pt idx="9">
                  <c:v>269</c:v>
                </c:pt>
                <c:pt idx="10">
                  <c:v>162</c:v>
                </c:pt>
                <c:pt idx="11">
                  <c:v>138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1"/>
          <c:order val="1"/>
          <c:tx>
            <c:strRef>
              <c:f>'[RESULTADOS POR CANDIDATURAS 2016 POR PARTIDO CON PORCENTAJES 31 AGOSTO Secreta.xlsx]AYUNT Y  PARTIDO'!$N$59</c:f>
              <c:strCache>
                <c:ptCount val="1"/>
                <c:pt idx="0">
                  <c:v>SEXO DE CANDIDATO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1.75220439362952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6.36557153410473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7.41406406603091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6.78496854687521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7.20322625279996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7.62262326557045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7.63850751463679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0212731190702329E-7"/>
                  <c:y val="-7.848206021022027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9.5113471063806945E-17"/>
                  <c:y val="-8.03680258322141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8.46272171489126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7.84059413035717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-1.553288219117845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2970168612191958E-3"/>
                  <c:y val="-1.5532882191178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"/>
                  <c:y val="-1.76827994330662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0"/>
                  <c:y val="-1.76827994330663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9.5113471063806945E-17"/>
                  <c:y val="-1.55735720115154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0"/>
                  <c:y val="-1.34643445899646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0"/>
                  <c:y val="-1.5532882191178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0"/>
                  <c:y val="-1.55735720115154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1.2970168612191008E-3"/>
                  <c:y val="-1.553288219117845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1.2970168612191958E-3"/>
                  <c:y val="-2.18605644558309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1.2970168612191008E-3"/>
                  <c:y val="-2.40104816977188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0"/>
                  <c:y val="-3.02976402229337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[=1]&quot;M&quot;;[=2]&quot;H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rgbClr val="C00000"/>
                    </a:solidFill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'[RESULTADOS POR CANDIDATURAS 2016 POR PARTIDO CON PORCENTAJES 31 AGOSTO Secreta.xlsx]AYUNT Y  PARTIDO'!$L$60:$L$77</c:f>
              <c:strCache>
                <c:ptCount val="18"/>
                <c:pt idx="0">
                  <c:v>AHOME</c:v>
                </c:pt>
                <c:pt idx="1">
                  <c:v>CULIACÁN</c:v>
                </c:pt>
                <c:pt idx="2">
                  <c:v>MAZATLÁN</c:v>
                </c:pt>
                <c:pt idx="3">
                  <c:v>SAN IGNACIO</c:v>
                </c:pt>
                <c:pt idx="4">
                  <c:v>SALV. ALV.</c:v>
                </c:pt>
                <c:pt idx="5">
                  <c:v>EL FUERTE</c:v>
                </c:pt>
                <c:pt idx="6">
                  <c:v>ESCUINAPA</c:v>
                </c:pt>
                <c:pt idx="7">
                  <c:v>CHOIX</c:v>
                </c:pt>
                <c:pt idx="8">
                  <c:v>ROSARIO</c:v>
                </c:pt>
                <c:pt idx="9">
                  <c:v>MOCORITO</c:v>
                </c:pt>
                <c:pt idx="10">
                  <c:v>COSALÁ</c:v>
                </c:pt>
                <c:pt idx="11">
                  <c:v>BADIRAGUATO</c:v>
                </c:pt>
                <c:pt idx="12">
                  <c:v>SINALOA</c:v>
                </c:pt>
                <c:pt idx="13">
                  <c:v>GUASAVE</c:v>
                </c:pt>
                <c:pt idx="14">
                  <c:v>ANGOSTURA</c:v>
                </c:pt>
                <c:pt idx="15">
                  <c:v>NAVOLATO</c:v>
                </c:pt>
                <c:pt idx="16">
                  <c:v>ELOTA</c:v>
                </c:pt>
                <c:pt idx="17">
                  <c:v>CONCORDIA</c:v>
                </c:pt>
              </c:strCache>
            </c:strRef>
          </c:cat>
          <c:val>
            <c:numRef>
              <c:f>'[RESULTADOS POR CANDIDATURAS 2016 POR PARTIDO CON PORCENTAJES 31 AGOSTO Secreta.xlsx]AYUNT Y  PARTIDO'!$N$60:$N$77</c:f>
              <c:numCache>
                <c:formatCode>General</c:formatCode>
                <c:ptCount val="1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2"/>
          <c:order val="2"/>
          <c:tx>
            <c:strRef>
              <c:f>'[RESULTADOS POR CANDIDATURAS 2016 POR PARTIDO CON PORCENTAJES 31 AGOSTO Secreta.xlsx]AYUNT Y  PARTIDO'!$O$59</c:f>
              <c:strCache>
                <c:ptCount val="1"/>
                <c:pt idx="0">
                  <c:v>% RESPECTO A VOTACIÓN DEL AYUNTAMIENTO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1889183882975868E-17"/>
                  <c:y val="-8.19866671378003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136508278797962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778367765951736E-17"/>
                  <c:y val="-0.1532836639579784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1532841593087808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155381144372633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2970168612191958E-3"/>
                  <c:y val="-0.157478129436485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7556735531903473E-17"/>
                  <c:y val="-0.1490901891810762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7556735531903473E-17"/>
                  <c:y val="-0.1511871742449285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0.1532841593087808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0.1511871742449285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0.1536393258341624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-7.82456941035633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7.40275714222603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9.5113471063806945E-17"/>
                  <c:y val="-7.19185100816088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7.61367988438112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-7.61366327629118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-7.61369649247105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9.5113471063806945E-17"/>
                  <c:y val="-6.55903295742582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1.0212731190702329E-7"/>
                  <c:y val="-6.77000552385071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9.5113471063806945E-17"/>
                  <c:y val="-6.98094487409573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0"/>
                  <c:y val="-7.19185100816088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9.5113471063806945E-17"/>
                  <c:y val="-7.4027737503159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0"/>
                  <c:y val="-8.45740406918133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'[RESULTADOS POR CANDIDATURAS 2016 POR PARTIDO CON PORCENTAJES 31 AGOSTO Secreta.xlsx]AYUNT Y  PARTIDO'!$L$60:$L$77</c:f>
              <c:strCache>
                <c:ptCount val="18"/>
                <c:pt idx="0">
                  <c:v>AHOME</c:v>
                </c:pt>
                <c:pt idx="1">
                  <c:v>CULIACÁN</c:v>
                </c:pt>
                <c:pt idx="2">
                  <c:v>MAZATLÁN</c:v>
                </c:pt>
                <c:pt idx="3">
                  <c:v>SAN IGNACIO</c:v>
                </c:pt>
                <c:pt idx="4">
                  <c:v>SALV. ALV.</c:v>
                </c:pt>
                <c:pt idx="5">
                  <c:v>EL FUERTE</c:v>
                </c:pt>
                <c:pt idx="6">
                  <c:v>ESCUINAPA</c:v>
                </c:pt>
                <c:pt idx="7">
                  <c:v>CHOIX</c:v>
                </c:pt>
                <c:pt idx="8">
                  <c:v>ROSARIO</c:v>
                </c:pt>
                <c:pt idx="9">
                  <c:v>MOCORITO</c:v>
                </c:pt>
                <c:pt idx="10">
                  <c:v>COSALÁ</c:v>
                </c:pt>
                <c:pt idx="11">
                  <c:v>BADIRAGUATO</c:v>
                </c:pt>
                <c:pt idx="12">
                  <c:v>SINALOA</c:v>
                </c:pt>
                <c:pt idx="13">
                  <c:v>GUASAVE</c:v>
                </c:pt>
                <c:pt idx="14">
                  <c:v>ANGOSTURA</c:v>
                </c:pt>
                <c:pt idx="15">
                  <c:v>NAVOLATO</c:v>
                </c:pt>
                <c:pt idx="16">
                  <c:v>ELOTA</c:v>
                </c:pt>
                <c:pt idx="17">
                  <c:v>CONCORDIA</c:v>
                </c:pt>
              </c:strCache>
            </c:strRef>
          </c:cat>
          <c:val>
            <c:numRef>
              <c:f>'[RESULTADOS POR CANDIDATURAS 2016 POR PARTIDO CON PORCENTAJES 31 AGOSTO Secreta.xlsx]AYUNT Y  PARTIDO'!$O$60:$O$77</c:f>
              <c:numCache>
                <c:formatCode>0.00%</c:formatCode>
                <c:ptCount val="18"/>
                <c:pt idx="0">
                  <c:v>0.16422182195628282</c:v>
                </c:pt>
                <c:pt idx="1">
                  <c:v>1.944608370182941E-2</c:v>
                </c:pt>
                <c:pt idx="2">
                  <c:v>1.461124219074569E-2</c:v>
                </c:pt>
                <c:pt idx="3">
                  <c:v>6.9854051333668843E-2</c:v>
                </c:pt>
                <c:pt idx="4">
                  <c:v>1.8046469659372885E-2</c:v>
                </c:pt>
                <c:pt idx="5">
                  <c:v>1.315755922176607E-2</c:v>
                </c:pt>
                <c:pt idx="6">
                  <c:v>1.8286595879843905E-2</c:v>
                </c:pt>
                <c:pt idx="7">
                  <c:v>2.1979442756480703E-2</c:v>
                </c:pt>
                <c:pt idx="8">
                  <c:v>1.4962816951886032E-2</c:v>
                </c:pt>
                <c:pt idx="9">
                  <c:v>1.3322107765451664E-2</c:v>
                </c:pt>
                <c:pt idx="10">
                  <c:v>2.0814595914171913E-2</c:v>
                </c:pt>
                <c:pt idx="11">
                  <c:v>1.0755202244563947E-2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3"/>
          <c:order val="3"/>
          <c:tx>
            <c:strRef>
              <c:f>'[RESULTADOS POR CANDIDATURAS 2016 POR PARTIDO CON PORCENTAJES 31 AGOSTO Secreta.xlsx]AYUNT Y  PARTIDO'!$P$59</c:f>
              <c:strCache>
                <c:ptCount val="1"/>
                <c:pt idx="0">
                  <c:v>POSICIÓN POR PARTIDO</c:v>
                </c:pt>
              </c:strCache>
            </c:strRef>
          </c:tx>
          <c:spPr>
            <a:solidFill>
              <a:srgbClr val="168C78"/>
            </a:solidFill>
          </c:spPr>
          <c:invertIfNegative val="0"/>
          <c:dLbls>
            <c:dLbl>
              <c:idx val="0"/>
              <c:layout>
                <c:manualLayout>
                  <c:x val="1.2970168612191958E-3"/>
                  <c:y val="-0.103873456790123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970168612191839E-3"/>
                  <c:y val="-0.15287052469135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217546296296296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778367765951736E-17"/>
                  <c:y val="-0.24302469135802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241064814814814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237145061728395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5940337224383916E-3"/>
                  <c:y val="-0.23518518518518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0.23910493827160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2970168612192435E-3"/>
                  <c:y val="-0.237145061728395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0.23910493827160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0.243024691358024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2970168612191958E-3"/>
                  <c:y val="-0.243024691358024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2970168612191958E-3"/>
                  <c:y val="-0.146990740740740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5940337224383916E-3"/>
                  <c:y val="-0.145030864197530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0.143070987654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3.8910505836576826E-3"/>
                  <c:y val="-0.145030864197530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297016861219291E-3"/>
                  <c:y val="-0.148950617283950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2.5940337224382966E-3"/>
                  <c:y val="-0.146990740740740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>
                    <a:solidFill>
                      <a:srgbClr val="168C78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'[RESULTADOS POR CANDIDATURAS 2016 POR PARTIDO CON PORCENTAJES 31 AGOSTO Secreta.xlsx]AYUNT Y  PARTIDO'!$L$60:$L$77</c:f>
              <c:strCache>
                <c:ptCount val="18"/>
                <c:pt idx="0">
                  <c:v>AHOME</c:v>
                </c:pt>
                <c:pt idx="1">
                  <c:v>CULIACÁN</c:v>
                </c:pt>
                <c:pt idx="2">
                  <c:v>MAZATLÁN</c:v>
                </c:pt>
                <c:pt idx="3">
                  <c:v>SAN IGNACIO</c:v>
                </c:pt>
                <c:pt idx="4">
                  <c:v>SALV. ALV.</c:v>
                </c:pt>
                <c:pt idx="5">
                  <c:v>EL FUERTE</c:v>
                </c:pt>
                <c:pt idx="6">
                  <c:v>ESCUINAPA</c:v>
                </c:pt>
                <c:pt idx="7">
                  <c:v>CHOIX</c:v>
                </c:pt>
                <c:pt idx="8">
                  <c:v>ROSARIO</c:v>
                </c:pt>
                <c:pt idx="9">
                  <c:v>MOCORITO</c:v>
                </c:pt>
                <c:pt idx="10">
                  <c:v>COSALÁ</c:v>
                </c:pt>
                <c:pt idx="11">
                  <c:v>BADIRAGUATO</c:v>
                </c:pt>
                <c:pt idx="12">
                  <c:v>SINALOA</c:v>
                </c:pt>
                <c:pt idx="13">
                  <c:v>GUASAVE</c:v>
                </c:pt>
                <c:pt idx="14">
                  <c:v>ANGOSTURA</c:v>
                </c:pt>
                <c:pt idx="15">
                  <c:v>NAVOLATO</c:v>
                </c:pt>
                <c:pt idx="16">
                  <c:v>ELOTA</c:v>
                </c:pt>
                <c:pt idx="17">
                  <c:v>CONCORDIA</c:v>
                </c:pt>
              </c:strCache>
            </c:strRef>
          </c:cat>
          <c:val>
            <c:numRef>
              <c:f>'[RESULTADOS POR CANDIDATURAS 2016 POR PARTIDO CON PORCENTAJES 31 AGOSTO Secreta.xlsx]AYUNT Y  PARTIDO'!$P$60:$P$77</c:f>
              <c:numCache>
                <c:formatCode>General</c:formatCode>
                <c:ptCount val="18"/>
                <c:pt idx="0">
                  <c:v>3</c:v>
                </c:pt>
                <c:pt idx="1">
                  <c:v>7</c:v>
                </c:pt>
                <c:pt idx="2">
                  <c:v>8</c:v>
                </c:pt>
                <c:pt idx="3">
                  <c:v>3</c:v>
                </c:pt>
                <c:pt idx="4">
                  <c:v>7</c:v>
                </c:pt>
                <c:pt idx="5">
                  <c:v>9</c:v>
                </c:pt>
                <c:pt idx="6">
                  <c:v>7</c:v>
                </c:pt>
                <c:pt idx="7">
                  <c:v>4</c:v>
                </c:pt>
                <c:pt idx="8">
                  <c:v>6</c:v>
                </c:pt>
                <c:pt idx="9">
                  <c:v>6</c:v>
                </c:pt>
                <c:pt idx="10">
                  <c:v>5</c:v>
                </c:pt>
                <c:pt idx="11">
                  <c:v>8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9</c:v>
                </c:pt>
                <c:pt idx="17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90284160"/>
        <c:axId val="190285696"/>
      </c:barChart>
      <c:catAx>
        <c:axId val="190284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es-MX"/>
          </a:p>
        </c:txPr>
        <c:crossAx val="190285696"/>
        <c:crosses val="autoZero"/>
        <c:auto val="1"/>
        <c:lblAlgn val="ctr"/>
        <c:lblOffset val="100"/>
        <c:noMultiLvlLbl val="0"/>
      </c:catAx>
      <c:valAx>
        <c:axId val="190285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190284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084306095979245"/>
          <c:y val="0.21342422839506173"/>
          <c:w val="0.14915693904020752"/>
          <c:h val="0.30413888888888885"/>
        </c:manualLayout>
      </c:layout>
      <c:overlay val="0"/>
      <c:txPr>
        <a:bodyPr/>
        <a:lstStyle/>
        <a:p>
          <a:pPr>
            <a:defRPr sz="1000" b="1">
              <a:solidFill>
                <a:schemeClr val="tx1"/>
              </a:solidFill>
            </a:defRPr>
          </a:pPr>
          <a:endParaRPr lang="es-MX"/>
        </a:p>
      </c:txPr>
    </c:legend>
    <c:plotVisOnly val="1"/>
    <c:dispBlanksAs val="gap"/>
    <c:showDLblsOverMax val="0"/>
  </c:chart>
  <c:spPr>
    <a:solidFill>
      <a:srgbClr val="F5DBEA"/>
    </a:solidFill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es-MX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765015268033124E-2"/>
          <c:y val="0.15205929841261831"/>
          <c:w val="0.79619228530285868"/>
          <c:h val="0.569580573401865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'DIST Y PARTIDO'!$M$52</c:f>
              <c:strCache>
                <c:ptCount val="1"/>
                <c:pt idx="0">
                  <c:v>RESULTADO POR PARTIDO RP</c:v>
                </c:pt>
              </c:strCache>
            </c:strRef>
          </c:tx>
          <c:spPr>
            <a:solidFill>
              <a:srgbClr val="A50021"/>
            </a:solidFill>
          </c:spPr>
          <c:invertIfNegative val="0"/>
          <c:dLbls>
            <c:dLbl>
              <c:idx val="20"/>
              <c:layout>
                <c:manualLayout>
                  <c:x val="1.2970168612191958E-3"/>
                  <c:y val="3.61071265604306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 Y PARTIDO'!$L$53:$L$76</c:f>
              <c:strCache>
                <c:ptCount val="24"/>
                <c:pt idx="0">
                  <c:v>DISTRITO 22</c:v>
                </c:pt>
                <c:pt idx="1">
                  <c:v>DISTRITO 14</c:v>
                </c:pt>
                <c:pt idx="2">
                  <c:v>DISTRITO 12</c:v>
                </c:pt>
                <c:pt idx="3">
                  <c:v>DISTRITO 21</c:v>
                </c:pt>
                <c:pt idx="4">
                  <c:v>DISTRITO 15</c:v>
                </c:pt>
                <c:pt idx="5">
                  <c:v>DISTRITO 13</c:v>
                </c:pt>
                <c:pt idx="6">
                  <c:v>DISTRITO 17</c:v>
                </c:pt>
                <c:pt idx="7">
                  <c:v>DISTRITO 02</c:v>
                </c:pt>
                <c:pt idx="8">
                  <c:v>DISTRITO 04</c:v>
                </c:pt>
                <c:pt idx="9">
                  <c:v>DISTRITO 20</c:v>
                </c:pt>
                <c:pt idx="10">
                  <c:v>DISTRITO 05</c:v>
                </c:pt>
                <c:pt idx="11">
                  <c:v>DISTRITO 16</c:v>
                </c:pt>
                <c:pt idx="12">
                  <c:v>DISTRITO 23</c:v>
                </c:pt>
                <c:pt idx="13">
                  <c:v>DISTRITO 11</c:v>
                </c:pt>
                <c:pt idx="14">
                  <c:v>DISTRITO 03</c:v>
                </c:pt>
                <c:pt idx="15">
                  <c:v>DISTRITO 18</c:v>
                </c:pt>
                <c:pt idx="16">
                  <c:v>DISTRITO 24</c:v>
                </c:pt>
                <c:pt idx="17">
                  <c:v>DISTRITO 07</c:v>
                </c:pt>
                <c:pt idx="18">
                  <c:v>DISTRITO 08</c:v>
                </c:pt>
                <c:pt idx="19">
                  <c:v>DISTRITO 09</c:v>
                </c:pt>
                <c:pt idx="20">
                  <c:v>DISTRITO 01</c:v>
                </c:pt>
                <c:pt idx="21">
                  <c:v>DISTRITO 10</c:v>
                </c:pt>
                <c:pt idx="22">
                  <c:v>DISTRITO 06</c:v>
                </c:pt>
                <c:pt idx="23">
                  <c:v>DISTRITO 19</c:v>
                </c:pt>
              </c:strCache>
            </c:strRef>
          </c:cat>
          <c:val>
            <c:numRef>
              <c:f>'DIST Y PARTIDO'!$M$53:$M$76</c:f>
              <c:numCache>
                <c:formatCode>General</c:formatCode>
                <c:ptCount val="24"/>
                <c:pt idx="0">
                  <c:v>3452</c:v>
                </c:pt>
                <c:pt idx="1">
                  <c:v>3166</c:v>
                </c:pt>
                <c:pt idx="2">
                  <c:v>2939</c:v>
                </c:pt>
                <c:pt idx="3">
                  <c:v>2908</c:v>
                </c:pt>
                <c:pt idx="4">
                  <c:v>2885</c:v>
                </c:pt>
                <c:pt idx="5">
                  <c:v>2832</c:v>
                </c:pt>
                <c:pt idx="6">
                  <c:v>2765</c:v>
                </c:pt>
                <c:pt idx="7">
                  <c:v>2737</c:v>
                </c:pt>
                <c:pt idx="8">
                  <c:v>2689</c:v>
                </c:pt>
                <c:pt idx="9">
                  <c:v>2348</c:v>
                </c:pt>
                <c:pt idx="10">
                  <c:v>2307</c:v>
                </c:pt>
                <c:pt idx="11">
                  <c:v>2197</c:v>
                </c:pt>
                <c:pt idx="12">
                  <c:v>2124</c:v>
                </c:pt>
                <c:pt idx="13">
                  <c:v>1989</c:v>
                </c:pt>
                <c:pt idx="14">
                  <c:v>1968</c:v>
                </c:pt>
                <c:pt idx="15">
                  <c:v>1616</c:v>
                </c:pt>
                <c:pt idx="16">
                  <c:v>1557</c:v>
                </c:pt>
                <c:pt idx="17">
                  <c:v>1533</c:v>
                </c:pt>
                <c:pt idx="18">
                  <c:v>1351</c:v>
                </c:pt>
                <c:pt idx="19">
                  <c:v>1182</c:v>
                </c:pt>
                <c:pt idx="20">
                  <c:v>1058</c:v>
                </c:pt>
                <c:pt idx="21">
                  <c:v>941</c:v>
                </c:pt>
                <c:pt idx="22">
                  <c:v>862</c:v>
                </c:pt>
                <c:pt idx="23">
                  <c:v>602</c:v>
                </c:pt>
              </c:numCache>
            </c:numRef>
          </c:val>
        </c:ser>
        <c:ser>
          <c:idx val="1"/>
          <c:order val="1"/>
          <c:tx>
            <c:strRef>
              <c:f>'DIST Y PARTIDO'!$N$52</c:f>
              <c:strCache>
                <c:ptCount val="1"/>
                <c:pt idx="0">
                  <c:v>SEXO DE CANDIDATO</c:v>
                </c:pt>
              </c:strCache>
            </c:strRef>
          </c:tx>
          <c:spPr>
            <a:solidFill>
              <a:srgbClr val="F8F200"/>
            </a:solidFill>
          </c:spPr>
          <c:invertIfNegative val="0"/>
          <c:dLbls>
            <c:dLbl>
              <c:idx val="23"/>
              <c:layout>
                <c:manualLayout>
                  <c:x val="0"/>
                  <c:y val="1.37005394784985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[=1]&quot;M&quot;;[=2]&quot;H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 Y PARTIDO'!$L$53:$L$76</c:f>
              <c:strCache>
                <c:ptCount val="24"/>
                <c:pt idx="0">
                  <c:v>DISTRITO 22</c:v>
                </c:pt>
                <c:pt idx="1">
                  <c:v>DISTRITO 14</c:v>
                </c:pt>
                <c:pt idx="2">
                  <c:v>DISTRITO 12</c:v>
                </c:pt>
                <c:pt idx="3">
                  <c:v>DISTRITO 21</c:v>
                </c:pt>
                <c:pt idx="4">
                  <c:v>DISTRITO 15</c:v>
                </c:pt>
                <c:pt idx="5">
                  <c:v>DISTRITO 13</c:v>
                </c:pt>
                <c:pt idx="6">
                  <c:v>DISTRITO 17</c:v>
                </c:pt>
                <c:pt idx="7">
                  <c:v>DISTRITO 02</c:v>
                </c:pt>
                <c:pt idx="8">
                  <c:v>DISTRITO 04</c:v>
                </c:pt>
                <c:pt idx="9">
                  <c:v>DISTRITO 20</c:v>
                </c:pt>
                <c:pt idx="10">
                  <c:v>DISTRITO 05</c:v>
                </c:pt>
                <c:pt idx="11">
                  <c:v>DISTRITO 16</c:v>
                </c:pt>
                <c:pt idx="12">
                  <c:v>DISTRITO 23</c:v>
                </c:pt>
                <c:pt idx="13">
                  <c:v>DISTRITO 11</c:v>
                </c:pt>
                <c:pt idx="14">
                  <c:v>DISTRITO 03</c:v>
                </c:pt>
                <c:pt idx="15">
                  <c:v>DISTRITO 18</c:v>
                </c:pt>
                <c:pt idx="16">
                  <c:v>DISTRITO 24</c:v>
                </c:pt>
                <c:pt idx="17">
                  <c:v>DISTRITO 07</c:v>
                </c:pt>
                <c:pt idx="18">
                  <c:v>DISTRITO 08</c:v>
                </c:pt>
                <c:pt idx="19">
                  <c:v>DISTRITO 09</c:v>
                </c:pt>
                <c:pt idx="20">
                  <c:v>DISTRITO 01</c:v>
                </c:pt>
                <c:pt idx="21">
                  <c:v>DISTRITO 10</c:v>
                </c:pt>
                <c:pt idx="22">
                  <c:v>DISTRITO 06</c:v>
                </c:pt>
                <c:pt idx="23">
                  <c:v>DISTRITO 19</c:v>
                </c:pt>
              </c:strCache>
            </c:strRef>
          </c:cat>
          <c:val>
            <c:numRef>
              <c:f>'DIST Y PARTIDO'!$N$53:$N$76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1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2</c:v>
                </c:pt>
              </c:numCache>
            </c:numRef>
          </c:val>
        </c:ser>
        <c:ser>
          <c:idx val="2"/>
          <c:order val="2"/>
          <c:tx>
            <c:strRef>
              <c:f>'DIST Y PARTIDO'!$O$52</c:f>
              <c:strCache>
                <c:ptCount val="1"/>
                <c:pt idx="0">
                  <c:v>% RESPECTO A VOTACIÓN DEL DISTRITO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23"/>
              <c:layout>
                <c:manualLayout>
                  <c:x val="0"/>
                  <c:y val="-7.30046846086643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solidFill>
                      <a:sysClr val="windowText" lastClr="000000"/>
                    </a:solidFill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 Y PARTIDO'!$L$53:$L$76</c:f>
              <c:strCache>
                <c:ptCount val="24"/>
                <c:pt idx="0">
                  <c:v>DISTRITO 22</c:v>
                </c:pt>
                <c:pt idx="1">
                  <c:v>DISTRITO 14</c:v>
                </c:pt>
                <c:pt idx="2">
                  <c:v>DISTRITO 12</c:v>
                </c:pt>
                <c:pt idx="3">
                  <c:v>DISTRITO 21</c:v>
                </c:pt>
                <c:pt idx="4">
                  <c:v>DISTRITO 15</c:v>
                </c:pt>
                <c:pt idx="5">
                  <c:v>DISTRITO 13</c:v>
                </c:pt>
                <c:pt idx="6">
                  <c:v>DISTRITO 17</c:v>
                </c:pt>
                <c:pt idx="7">
                  <c:v>DISTRITO 02</c:v>
                </c:pt>
                <c:pt idx="8">
                  <c:v>DISTRITO 04</c:v>
                </c:pt>
                <c:pt idx="9">
                  <c:v>DISTRITO 20</c:v>
                </c:pt>
                <c:pt idx="10">
                  <c:v>DISTRITO 05</c:v>
                </c:pt>
                <c:pt idx="11">
                  <c:v>DISTRITO 16</c:v>
                </c:pt>
                <c:pt idx="12">
                  <c:v>DISTRITO 23</c:v>
                </c:pt>
                <c:pt idx="13">
                  <c:v>DISTRITO 11</c:v>
                </c:pt>
                <c:pt idx="14">
                  <c:v>DISTRITO 03</c:v>
                </c:pt>
                <c:pt idx="15">
                  <c:v>DISTRITO 18</c:v>
                </c:pt>
                <c:pt idx="16">
                  <c:v>DISTRITO 24</c:v>
                </c:pt>
                <c:pt idx="17">
                  <c:v>DISTRITO 07</c:v>
                </c:pt>
                <c:pt idx="18">
                  <c:v>DISTRITO 08</c:v>
                </c:pt>
                <c:pt idx="19">
                  <c:v>DISTRITO 09</c:v>
                </c:pt>
                <c:pt idx="20">
                  <c:v>DISTRITO 01</c:v>
                </c:pt>
                <c:pt idx="21">
                  <c:v>DISTRITO 10</c:v>
                </c:pt>
                <c:pt idx="22">
                  <c:v>DISTRITO 06</c:v>
                </c:pt>
                <c:pt idx="23">
                  <c:v>DISTRITO 19</c:v>
                </c:pt>
              </c:strCache>
            </c:strRef>
          </c:cat>
          <c:val>
            <c:numRef>
              <c:f>'DIST Y PARTIDO'!$O$53:$O$76</c:f>
              <c:numCache>
                <c:formatCode>0.00%</c:formatCode>
                <c:ptCount val="24"/>
                <c:pt idx="0">
                  <c:v>8.9339786226351608E-2</c:v>
                </c:pt>
                <c:pt idx="1">
                  <c:v>8.110254374055384E-2</c:v>
                </c:pt>
                <c:pt idx="2">
                  <c:v>8.0221639917021512E-2</c:v>
                </c:pt>
                <c:pt idx="3">
                  <c:v>9.4587561800676553E-2</c:v>
                </c:pt>
                <c:pt idx="4">
                  <c:v>0.10331984385631916</c:v>
                </c:pt>
                <c:pt idx="5">
                  <c:v>7.5643046021528354E-2</c:v>
                </c:pt>
                <c:pt idx="6">
                  <c:v>8.7973273942093547E-2</c:v>
                </c:pt>
                <c:pt idx="7">
                  <c:v>7.3757680284574759E-2</c:v>
                </c:pt>
                <c:pt idx="8">
                  <c:v>6.5121573186089313E-2</c:v>
                </c:pt>
                <c:pt idx="9">
                  <c:v>7.2736284501719276E-2</c:v>
                </c:pt>
                <c:pt idx="10">
                  <c:v>7.0479332783429563E-2</c:v>
                </c:pt>
                <c:pt idx="11">
                  <c:v>8.7484569744753715E-2</c:v>
                </c:pt>
                <c:pt idx="12">
                  <c:v>5.5062995800279985E-2</c:v>
                </c:pt>
                <c:pt idx="13">
                  <c:v>5.2435937994305598E-2</c:v>
                </c:pt>
                <c:pt idx="14">
                  <c:v>4.5299696160574533E-2</c:v>
                </c:pt>
                <c:pt idx="15">
                  <c:v>4.4575621327890107E-2</c:v>
                </c:pt>
                <c:pt idx="16">
                  <c:v>3.4872782655438091E-2</c:v>
                </c:pt>
                <c:pt idx="17">
                  <c:v>3.305945526298764E-2</c:v>
                </c:pt>
                <c:pt idx="18">
                  <c:v>2.9459223724378543E-2</c:v>
                </c:pt>
                <c:pt idx="19">
                  <c:v>2.2414381613380361E-2</c:v>
                </c:pt>
                <c:pt idx="20">
                  <c:v>1.8837354224160954E-2</c:v>
                </c:pt>
                <c:pt idx="21">
                  <c:v>1.9955466016329127E-2</c:v>
                </c:pt>
                <c:pt idx="22">
                  <c:v>1.9392139659400238E-2</c:v>
                </c:pt>
                <c:pt idx="23">
                  <c:v>1.2914575020380143E-2</c:v>
                </c:pt>
              </c:numCache>
            </c:numRef>
          </c:val>
        </c:ser>
        <c:ser>
          <c:idx val="3"/>
          <c:order val="3"/>
          <c:tx>
            <c:strRef>
              <c:f>'DIST Y PARTIDO'!$P$52</c:f>
              <c:strCache>
                <c:ptCount val="1"/>
                <c:pt idx="0">
                  <c:v>POSICIÓN POR PARTIDO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0.105248618784530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889183882975868E-17"/>
                  <c:y val="-0.108466101431721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970168612191958E-3"/>
                  <c:y val="-0.120298767042454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12227087797757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778367765951736E-17"/>
                  <c:y val="-0.124242988912699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7556735531903473E-17"/>
                  <c:y val="-0.12227087797757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0.124242988912699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2970168612191483E-3"/>
                  <c:y val="-0.12621509984782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0.130159321718065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2970168612191483E-3"/>
                  <c:y val="-0.11043821236684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2970168612192435E-3"/>
                  <c:y val="-0.114382434237088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7556735531903473E-17"/>
                  <c:y val="-0.12227087797757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-0.12227087797757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0.130159321718065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0.130159321718065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9.5113471063806945E-17"/>
                  <c:y val="-0.1321314326531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0212731200213677E-7"/>
                  <c:y val="-0.1380477654585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-0.130159321718065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2970168612191958E-3"/>
                  <c:y val="-0.1380477654585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0212731190702329E-7"/>
                  <c:y val="-0.1341035435883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1.2970168612191958E-3"/>
                  <c:y val="-0.12227087797757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2.5941358497502988E-3"/>
                  <c:y val="-0.128187210782943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2.5940337224383916E-3"/>
                  <c:y val="-0.1341035435883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2.594033722438487E-3"/>
                  <c:y val="-0.16960154042050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>
                    <a:solidFill>
                      <a:srgbClr val="002060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'DIST Y PARTIDO'!$L$53:$L$76</c:f>
              <c:strCache>
                <c:ptCount val="24"/>
                <c:pt idx="0">
                  <c:v>DISTRITO 22</c:v>
                </c:pt>
                <c:pt idx="1">
                  <c:v>DISTRITO 14</c:v>
                </c:pt>
                <c:pt idx="2">
                  <c:v>DISTRITO 12</c:v>
                </c:pt>
                <c:pt idx="3">
                  <c:v>DISTRITO 21</c:v>
                </c:pt>
                <c:pt idx="4">
                  <c:v>DISTRITO 15</c:v>
                </c:pt>
                <c:pt idx="5">
                  <c:v>DISTRITO 13</c:v>
                </c:pt>
                <c:pt idx="6">
                  <c:v>DISTRITO 17</c:v>
                </c:pt>
                <c:pt idx="7">
                  <c:v>DISTRITO 02</c:v>
                </c:pt>
                <c:pt idx="8">
                  <c:v>DISTRITO 04</c:v>
                </c:pt>
                <c:pt idx="9">
                  <c:v>DISTRITO 20</c:v>
                </c:pt>
                <c:pt idx="10">
                  <c:v>DISTRITO 05</c:v>
                </c:pt>
                <c:pt idx="11">
                  <c:v>DISTRITO 16</c:v>
                </c:pt>
                <c:pt idx="12">
                  <c:v>DISTRITO 23</c:v>
                </c:pt>
                <c:pt idx="13">
                  <c:v>DISTRITO 11</c:v>
                </c:pt>
                <c:pt idx="14">
                  <c:v>DISTRITO 03</c:v>
                </c:pt>
                <c:pt idx="15">
                  <c:v>DISTRITO 18</c:v>
                </c:pt>
                <c:pt idx="16">
                  <c:v>DISTRITO 24</c:v>
                </c:pt>
                <c:pt idx="17">
                  <c:v>DISTRITO 07</c:v>
                </c:pt>
                <c:pt idx="18">
                  <c:v>DISTRITO 08</c:v>
                </c:pt>
                <c:pt idx="19">
                  <c:v>DISTRITO 09</c:v>
                </c:pt>
                <c:pt idx="20">
                  <c:v>DISTRITO 01</c:v>
                </c:pt>
                <c:pt idx="21">
                  <c:v>DISTRITO 10</c:v>
                </c:pt>
                <c:pt idx="22">
                  <c:v>DISTRITO 06</c:v>
                </c:pt>
                <c:pt idx="23">
                  <c:v>DISTRITO 19</c:v>
                </c:pt>
              </c:strCache>
            </c:strRef>
          </c:cat>
          <c:val>
            <c:numRef>
              <c:f>'DIST Y PARTIDO'!$P$53:$P$76</c:f>
              <c:numCache>
                <c:formatCode>General</c:formatCode>
                <c:ptCount val="2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4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4</c:v>
                </c:pt>
                <c:pt idx="16">
                  <c:v>6</c:v>
                </c:pt>
                <c:pt idx="17">
                  <c:v>4</c:v>
                </c:pt>
                <c:pt idx="18">
                  <c:v>5</c:v>
                </c:pt>
                <c:pt idx="19">
                  <c:v>7</c:v>
                </c:pt>
                <c:pt idx="20">
                  <c:v>8</c:v>
                </c:pt>
                <c:pt idx="21">
                  <c:v>8</c:v>
                </c:pt>
                <c:pt idx="22">
                  <c:v>6</c:v>
                </c:pt>
                <c:pt idx="2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0425344"/>
        <c:axId val="190668800"/>
      </c:barChart>
      <c:catAx>
        <c:axId val="190425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es-MX"/>
          </a:p>
        </c:txPr>
        <c:crossAx val="190668800"/>
        <c:crosses val="autoZero"/>
        <c:auto val="1"/>
        <c:lblAlgn val="ctr"/>
        <c:lblOffset val="100"/>
        <c:noMultiLvlLbl val="0"/>
      </c:catAx>
      <c:valAx>
        <c:axId val="190668800"/>
        <c:scaling>
          <c:orientation val="minMax"/>
          <c:max val="4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190425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314378691831982"/>
          <c:y val="0.21045641497851442"/>
          <c:w val="0.13518307678318114"/>
          <c:h val="0.33355073138917357"/>
        </c:manualLayout>
      </c:layout>
      <c:overlay val="0"/>
      <c:txPr>
        <a:bodyPr/>
        <a:lstStyle/>
        <a:p>
          <a:pPr>
            <a:defRPr sz="1000" b="1">
              <a:solidFill>
                <a:schemeClr val="tx1"/>
              </a:solidFill>
            </a:defRPr>
          </a:pPr>
          <a:endParaRPr lang="es-MX"/>
        </a:p>
      </c:txPr>
    </c:legend>
    <c:plotVisOnly val="1"/>
    <c:dispBlanksAs val="gap"/>
    <c:showDLblsOverMax val="0"/>
  </c:chart>
  <c:spPr>
    <a:solidFill>
      <a:srgbClr val="F5DBEA"/>
    </a:solidFill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es-MX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765015268033124E-2"/>
          <c:y val="0.15205929841261831"/>
          <c:w val="0.79619228530285868"/>
          <c:h val="0.569580573401865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'[RESULTADOS POR CANDIDATURAS 2016 POR PARTIDO CON PORCENTAJES 31 AGOSTO Secreta.xlsx]AYUNT Y  PARTIDO'!$M$40</c:f>
              <c:strCache>
                <c:ptCount val="1"/>
                <c:pt idx="0">
                  <c:v>RESULTADO POR PARTIDO </c:v>
                </c:pt>
              </c:strCache>
            </c:strRef>
          </c:tx>
          <c:spPr>
            <a:solidFill>
              <a:srgbClr val="A50021"/>
            </a:solidFill>
          </c:spPr>
          <c:invertIfNegative val="0"/>
          <c:dLbls>
            <c:dLbl>
              <c:idx val="20"/>
              <c:layout>
                <c:manualLayout>
                  <c:x val="1.2970168612191958E-3"/>
                  <c:y val="3.61071265604306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300" b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'[RESULTADOS POR CANDIDATURAS 2016 POR PARTIDO CON PORCENTAJES 31 AGOSTO Secreta.xlsx]AYUNT Y  PARTIDO'!$L$41:$L$58</c:f>
              <c:strCache>
                <c:ptCount val="18"/>
                <c:pt idx="0">
                  <c:v>CULIACÁN</c:v>
                </c:pt>
                <c:pt idx="1">
                  <c:v>MAZATLÁN</c:v>
                </c:pt>
                <c:pt idx="2">
                  <c:v>AHOME</c:v>
                </c:pt>
                <c:pt idx="3">
                  <c:v>GUASAVE</c:v>
                </c:pt>
                <c:pt idx="4">
                  <c:v>NAVOLATO</c:v>
                </c:pt>
                <c:pt idx="5">
                  <c:v>EL FUERTE</c:v>
                </c:pt>
                <c:pt idx="6">
                  <c:v>ESCUINAPA</c:v>
                </c:pt>
                <c:pt idx="7">
                  <c:v>SALV. ALV.</c:v>
                </c:pt>
                <c:pt idx="8">
                  <c:v>SINALOA</c:v>
                </c:pt>
                <c:pt idx="9">
                  <c:v>CONCORDIA</c:v>
                </c:pt>
                <c:pt idx="10">
                  <c:v>ROSARIO</c:v>
                </c:pt>
                <c:pt idx="11">
                  <c:v>MOCORITO</c:v>
                </c:pt>
                <c:pt idx="12">
                  <c:v>ANGOSTURA</c:v>
                </c:pt>
                <c:pt idx="13">
                  <c:v>ELOTA</c:v>
                </c:pt>
                <c:pt idx="14">
                  <c:v>SAN IGNACIO</c:v>
                </c:pt>
                <c:pt idx="15">
                  <c:v>COSALÁ</c:v>
                </c:pt>
                <c:pt idx="16">
                  <c:v>BADIRAGUATO</c:v>
                </c:pt>
                <c:pt idx="17">
                  <c:v>CHOIX</c:v>
                </c:pt>
              </c:strCache>
            </c:strRef>
          </c:cat>
          <c:val>
            <c:numRef>
              <c:f>'[RESULTADOS POR CANDIDATURAS 2016 POR PARTIDO CON PORCENTAJES 31 AGOSTO Secreta.xlsx]AYUNT Y  PARTIDO'!$M$41:$M$58</c:f>
              <c:numCache>
                <c:formatCode>General</c:formatCode>
                <c:ptCount val="18"/>
                <c:pt idx="0">
                  <c:v>17118</c:v>
                </c:pt>
                <c:pt idx="1">
                  <c:v>10492</c:v>
                </c:pt>
                <c:pt idx="2">
                  <c:v>6661</c:v>
                </c:pt>
                <c:pt idx="3">
                  <c:v>1916</c:v>
                </c:pt>
                <c:pt idx="4">
                  <c:v>1821</c:v>
                </c:pt>
                <c:pt idx="5">
                  <c:v>689</c:v>
                </c:pt>
                <c:pt idx="6">
                  <c:v>662</c:v>
                </c:pt>
                <c:pt idx="7">
                  <c:v>645</c:v>
                </c:pt>
                <c:pt idx="8">
                  <c:v>536</c:v>
                </c:pt>
                <c:pt idx="9">
                  <c:v>514</c:v>
                </c:pt>
                <c:pt idx="10">
                  <c:v>347</c:v>
                </c:pt>
                <c:pt idx="11">
                  <c:v>251</c:v>
                </c:pt>
                <c:pt idx="12">
                  <c:v>241</c:v>
                </c:pt>
                <c:pt idx="13">
                  <c:v>211</c:v>
                </c:pt>
                <c:pt idx="14">
                  <c:v>92</c:v>
                </c:pt>
                <c:pt idx="15">
                  <c:v>65</c:v>
                </c:pt>
                <c:pt idx="16">
                  <c:v>48</c:v>
                </c:pt>
                <c:pt idx="17">
                  <c:v>25</c:v>
                </c:pt>
              </c:numCache>
            </c:numRef>
          </c:val>
        </c:ser>
        <c:ser>
          <c:idx val="1"/>
          <c:order val="1"/>
          <c:tx>
            <c:strRef>
              <c:f>'[RESULTADOS POR CANDIDATURAS 2016 POR PARTIDO CON PORCENTAJES 31 AGOSTO Secreta.xlsx]AYUNT Y  PARTIDO'!$N$40</c:f>
              <c:strCache>
                <c:ptCount val="1"/>
                <c:pt idx="0">
                  <c:v>SEXO DE CANDIDATO</c:v>
                </c:pt>
              </c:strCache>
            </c:strRef>
          </c:tx>
          <c:spPr>
            <a:solidFill>
              <a:srgbClr val="F8F200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-4.05819514282040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4.05819514282039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6.15676567575024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5.94708364643637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5.94548201191054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5.94549852360668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6.15676567575023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6.99397471696064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7.62465546282038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2970168612191958E-3"/>
                  <c:y val="-6.99397471696063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7.62465546282036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7.20367325797065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9.5113471063806945E-17"/>
                  <c:y val="-7.41337179898067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-7.62465546282036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2971189885310078E-3"/>
                  <c:y val="-6.99399122865676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0"/>
                  <c:y val="1.37005394784985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[=1]&quot;M&quot;;[=2]&quot;H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rgbClr val="0070C0"/>
                    </a:solidFill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'[RESULTADOS POR CANDIDATURAS 2016 POR PARTIDO CON PORCENTAJES 31 AGOSTO Secreta.xlsx]AYUNT Y  PARTIDO'!$L$41:$L$58</c:f>
              <c:strCache>
                <c:ptCount val="18"/>
                <c:pt idx="0">
                  <c:v>CULIACÁN</c:v>
                </c:pt>
                <c:pt idx="1">
                  <c:v>MAZATLÁN</c:v>
                </c:pt>
                <c:pt idx="2">
                  <c:v>AHOME</c:v>
                </c:pt>
                <c:pt idx="3">
                  <c:v>GUASAVE</c:v>
                </c:pt>
                <c:pt idx="4">
                  <c:v>NAVOLATO</c:v>
                </c:pt>
                <c:pt idx="5">
                  <c:v>EL FUERTE</c:v>
                </c:pt>
                <c:pt idx="6">
                  <c:v>ESCUINAPA</c:v>
                </c:pt>
                <c:pt idx="7">
                  <c:v>SALV. ALV.</c:v>
                </c:pt>
                <c:pt idx="8">
                  <c:v>SINALOA</c:v>
                </c:pt>
                <c:pt idx="9">
                  <c:v>CONCORDIA</c:v>
                </c:pt>
                <c:pt idx="10">
                  <c:v>ROSARIO</c:v>
                </c:pt>
                <c:pt idx="11">
                  <c:v>MOCORITO</c:v>
                </c:pt>
                <c:pt idx="12">
                  <c:v>ANGOSTURA</c:v>
                </c:pt>
                <c:pt idx="13">
                  <c:v>ELOTA</c:v>
                </c:pt>
                <c:pt idx="14">
                  <c:v>SAN IGNACIO</c:v>
                </c:pt>
                <c:pt idx="15">
                  <c:v>COSALÁ</c:v>
                </c:pt>
                <c:pt idx="16">
                  <c:v>BADIRAGUATO</c:v>
                </c:pt>
                <c:pt idx="17">
                  <c:v>CHOIX</c:v>
                </c:pt>
              </c:strCache>
            </c:strRef>
          </c:cat>
          <c:val>
            <c:numRef>
              <c:f>'[RESULTADOS POR CANDIDATURAS 2016 POR PARTIDO CON PORCENTAJES 31 AGOSTO Secreta.xlsx]AYUNT Y  PARTIDO'!$N$41:$N$58</c:f>
              <c:numCache>
                <c:formatCode>General</c:formatCode>
                <c:ptCount val="1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1</c:v>
                </c:pt>
              </c:numCache>
            </c:numRef>
          </c:val>
        </c:ser>
        <c:ser>
          <c:idx val="2"/>
          <c:order val="2"/>
          <c:tx>
            <c:strRef>
              <c:f>'[RESULTADOS POR CANDIDATURAS 2016 POR PARTIDO CON PORCENTAJES 31 AGOSTO Secreta.xlsx]AYUNT Y  PARTIDO'!$O$40</c:f>
              <c:strCache>
                <c:ptCount val="1"/>
                <c:pt idx="0">
                  <c:v>% RESPECTO A VOTACIÓN DEL AYUNTAMIENTO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3"/>
              <c:layout>
                <c:manualLayout>
                  <c:x val="-2.3778367765951736E-17"/>
                  <c:y val="-9.87623988390296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1029563696592299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2970168612191958E-3"/>
                  <c:y val="-0.126023374287293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2970168612191958E-3"/>
                  <c:y val="-0.1281200294634706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7556735531903473E-17"/>
                  <c:y val="-0.126023209170331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7556735531903473E-17"/>
                  <c:y val="-0.1281203596973935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0.1302168497566093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0.1323143305175937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0.1365083013377941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-0.1323143305175937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2970168612191958E-3"/>
                  <c:y val="-0.132314330517593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0.1365084664547555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2970168612191958E-3"/>
                  <c:y val="-0.134411315927693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-0.134411481044655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297016861219291E-3"/>
                  <c:y val="-0.1302175102244551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0"/>
                  <c:y val="-7.30046846086643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solidFill>
                      <a:sysClr val="windowText" lastClr="000000"/>
                    </a:solidFill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'[RESULTADOS POR CANDIDATURAS 2016 POR PARTIDO CON PORCENTAJES 31 AGOSTO Secreta.xlsx]AYUNT Y  PARTIDO'!$L$41:$L$58</c:f>
              <c:strCache>
                <c:ptCount val="18"/>
                <c:pt idx="0">
                  <c:v>CULIACÁN</c:v>
                </c:pt>
                <c:pt idx="1">
                  <c:v>MAZATLÁN</c:v>
                </c:pt>
                <c:pt idx="2">
                  <c:v>AHOME</c:v>
                </c:pt>
                <c:pt idx="3">
                  <c:v>GUASAVE</c:v>
                </c:pt>
                <c:pt idx="4">
                  <c:v>NAVOLATO</c:v>
                </c:pt>
                <c:pt idx="5">
                  <c:v>EL FUERTE</c:v>
                </c:pt>
                <c:pt idx="6">
                  <c:v>ESCUINAPA</c:v>
                </c:pt>
                <c:pt idx="7">
                  <c:v>SALV. ALV.</c:v>
                </c:pt>
                <c:pt idx="8">
                  <c:v>SINALOA</c:v>
                </c:pt>
                <c:pt idx="9">
                  <c:v>CONCORDIA</c:v>
                </c:pt>
                <c:pt idx="10">
                  <c:v>ROSARIO</c:v>
                </c:pt>
                <c:pt idx="11">
                  <c:v>MOCORITO</c:v>
                </c:pt>
                <c:pt idx="12">
                  <c:v>ANGOSTURA</c:v>
                </c:pt>
                <c:pt idx="13">
                  <c:v>ELOTA</c:v>
                </c:pt>
                <c:pt idx="14">
                  <c:v>SAN IGNACIO</c:v>
                </c:pt>
                <c:pt idx="15">
                  <c:v>COSALÁ</c:v>
                </c:pt>
                <c:pt idx="16">
                  <c:v>BADIRAGUATO</c:v>
                </c:pt>
                <c:pt idx="17">
                  <c:v>CHOIX</c:v>
                </c:pt>
              </c:strCache>
            </c:strRef>
          </c:cat>
          <c:val>
            <c:numRef>
              <c:f>'[RESULTADOS POR CANDIDATURAS 2016 POR PARTIDO CON PORCENTAJES 31 AGOSTO Secreta.xlsx]AYUNT Y  PARTIDO'!$O$41:$O$58</c:f>
              <c:numCache>
                <c:formatCode>0.00%</c:formatCode>
                <c:ptCount val="18"/>
                <c:pt idx="0">
                  <c:v>6.9191033217193068E-2</c:v>
                </c:pt>
                <c:pt idx="1">
                  <c:v>8.2243107867652251E-2</c:v>
                </c:pt>
                <c:pt idx="2">
                  <c:v>5.083801440957382E-2</c:v>
                </c:pt>
                <c:pt idx="3">
                  <c:v>1.9831289137297523E-2</c:v>
                </c:pt>
                <c:pt idx="4">
                  <c:v>3.5918576669691109E-2</c:v>
                </c:pt>
                <c:pt idx="5">
                  <c:v>1.756891144146671E-2</c:v>
                </c:pt>
                <c:pt idx="6">
                  <c:v>3.0039023504855249E-2</c:v>
                </c:pt>
                <c:pt idx="7">
                  <c:v>2.0785665946956269E-2</c:v>
                </c:pt>
                <c:pt idx="8">
                  <c:v>1.5203948488114825E-2</c:v>
                </c:pt>
                <c:pt idx="9">
                  <c:v>4.4973313500743725E-2</c:v>
                </c:pt>
                <c:pt idx="10">
                  <c:v>1.5545202042827704E-2</c:v>
                </c:pt>
                <c:pt idx="11">
                  <c:v>1.2430665610142631E-2</c:v>
                </c:pt>
                <c:pt idx="12">
                  <c:v>1.0391962399206589E-2</c:v>
                </c:pt>
                <c:pt idx="13">
                  <c:v>1.3178439822621948E-2</c:v>
                </c:pt>
                <c:pt idx="14">
                  <c:v>9.2601912430800206E-3</c:v>
                </c:pt>
                <c:pt idx="15">
                  <c:v>8.3515353976615705E-3</c:v>
                </c:pt>
                <c:pt idx="16">
                  <c:v>3.7409399111526772E-3</c:v>
                </c:pt>
                <c:pt idx="17">
                  <c:v>1.6161354968000517E-3</c:v>
                </c:pt>
              </c:numCache>
            </c:numRef>
          </c:val>
        </c:ser>
        <c:ser>
          <c:idx val="3"/>
          <c:order val="3"/>
          <c:tx>
            <c:strRef>
              <c:f>'[RESULTADOS POR CANDIDATURAS 2016 POR PARTIDO CON PORCENTAJES 31 AGOSTO Secreta.xlsx]AYUNT Y  PARTIDO'!$P$40</c:f>
              <c:strCache>
                <c:ptCount val="1"/>
                <c:pt idx="0">
                  <c:v>POSICIÓN POR PARTIDO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9.7993827160493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109753086419753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10583333333333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170509259259259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168549382716049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2970168612191958E-3"/>
                  <c:y val="-0.19990740740740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8910505836575876E-3"/>
                  <c:y val="-0.20186743827160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0.19990740740740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5940337224383916E-3"/>
                  <c:y val="-0.20186728395061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594033722438487E-3"/>
                  <c:y val="-0.20382716049382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2970168612191958E-3"/>
                  <c:y val="-0.20578703703703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0.211666666666666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594033722438487E-3"/>
                  <c:y val="-0.211666820987654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594033722438487E-3"/>
                  <c:y val="-0.213626543209876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9.5113471063806945E-17"/>
                  <c:y val="-0.217546296296296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5940337224383916E-3"/>
                  <c:y val="-0.217546296296296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2971189885311028E-3"/>
                  <c:y val="-0.219506172839506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2970168612191008E-3"/>
                  <c:y val="-0.217546296296296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>
                    <a:solidFill>
                      <a:srgbClr val="C00000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'[RESULTADOS POR CANDIDATURAS 2016 POR PARTIDO CON PORCENTAJES 31 AGOSTO Secreta.xlsx]AYUNT Y  PARTIDO'!$L$41:$L$58</c:f>
              <c:strCache>
                <c:ptCount val="18"/>
                <c:pt idx="0">
                  <c:v>CULIACÁN</c:v>
                </c:pt>
                <c:pt idx="1">
                  <c:v>MAZATLÁN</c:v>
                </c:pt>
                <c:pt idx="2">
                  <c:v>AHOME</c:v>
                </c:pt>
                <c:pt idx="3">
                  <c:v>GUASAVE</c:v>
                </c:pt>
                <c:pt idx="4">
                  <c:v>NAVOLATO</c:v>
                </c:pt>
                <c:pt idx="5">
                  <c:v>EL FUERTE</c:v>
                </c:pt>
                <c:pt idx="6">
                  <c:v>ESCUINAPA</c:v>
                </c:pt>
                <c:pt idx="7">
                  <c:v>SALV. ALV.</c:v>
                </c:pt>
                <c:pt idx="8">
                  <c:v>SINALOA</c:v>
                </c:pt>
                <c:pt idx="9">
                  <c:v>CONCORDIA</c:v>
                </c:pt>
                <c:pt idx="10">
                  <c:v>ROSARIO</c:v>
                </c:pt>
                <c:pt idx="11">
                  <c:v>MOCORITO</c:v>
                </c:pt>
                <c:pt idx="12">
                  <c:v>ANGOSTURA</c:v>
                </c:pt>
                <c:pt idx="13">
                  <c:v>ELOTA</c:v>
                </c:pt>
                <c:pt idx="14">
                  <c:v>SAN IGNACIO</c:v>
                </c:pt>
                <c:pt idx="15">
                  <c:v>COSALÁ</c:v>
                </c:pt>
                <c:pt idx="16">
                  <c:v>BADIRAGUATO</c:v>
                </c:pt>
                <c:pt idx="17">
                  <c:v>CHOIX</c:v>
                </c:pt>
              </c:strCache>
            </c:strRef>
          </c:cat>
          <c:val>
            <c:numRef>
              <c:f>'[RESULTADOS POR CANDIDATURAS 2016 POR PARTIDO CON PORCENTAJES 31 AGOSTO Secreta.xlsx]AYUNT Y  PARTIDO'!$P$41:$P$58</c:f>
              <c:numCache>
                <c:formatCode>General</c:formatCode>
                <c:ptCount val="18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7</c:v>
                </c:pt>
                <c:pt idx="6">
                  <c:v>6</c:v>
                </c:pt>
                <c:pt idx="7">
                  <c:v>6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7</c:v>
                </c:pt>
                <c:pt idx="12">
                  <c:v>8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10</c:v>
                </c:pt>
                <c:pt idx="17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4375296"/>
        <c:axId val="154376832"/>
      </c:barChart>
      <c:catAx>
        <c:axId val="154375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es-MX"/>
          </a:p>
        </c:txPr>
        <c:crossAx val="154376832"/>
        <c:crosses val="autoZero"/>
        <c:auto val="1"/>
        <c:lblAlgn val="ctr"/>
        <c:lblOffset val="100"/>
        <c:noMultiLvlLbl val="0"/>
      </c:catAx>
      <c:valAx>
        <c:axId val="154376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154375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314378504243382"/>
          <c:y val="0.21171234567901234"/>
          <c:w val="0.14685621495756609"/>
          <c:h val="0.33353703703703702"/>
        </c:manualLayout>
      </c:layout>
      <c:overlay val="0"/>
      <c:txPr>
        <a:bodyPr/>
        <a:lstStyle/>
        <a:p>
          <a:pPr>
            <a:defRPr sz="1000" b="1">
              <a:solidFill>
                <a:schemeClr val="tx1"/>
              </a:solidFill>
            </a:defRPr>
          </a:pPr>
          <a:endParaRPr lang="es-MX"/>
        </a:p>
      </c:txPr>
    </c:legend>
    <c:plotVisOnly val="1"/>
    <c:dispBlanksAs val="gap"/>
    <c:showDLblsOverMax val="0"/>
  </c:chart>
  <c:spPr>
    <a:solidFill>
      <a:srgbClr val="F5DBEA"/>
    </a:solidFill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es-MX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765015268033124E-2"/>
          <c:y val="0.15205929841261831"/>
          <c:w val="0.79619228530285868"/>
          <c:h val="0.569580573401865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'DIST Y PARTIDO'!$M$2</c:f>
              <c:strCache>
                <c:ptCount val="1"/>
                <c:pt idx="0">
                  <c:v>RESULTADO POR PARTIDO RP</c:v>
                </c:pt>
              </c:strCache>
            </c:strRef>
          </c:tx>
          <c:spPr>
            <a:solidFill>
              <a:srgbClr val="76419D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 Y PARTIDO'!$L$3:$L$26</c:f>
              <c:strCache>
                <c:ptCount val="24"/>
                <c:pt idx="0">
                  <c:v>DISTRITO 09</c:v>
                </c:pt>
                <c:pt idx="1">
                  <c:v>DISTRITO 17</c:v>
                </c:pt>
                <c:pt idx="2">
                  <c:v>DISTRITO 01</c:v>
                </c:pt>
                <c:pt idx="3">
                  <c:v>DISTRITO 16</c:v>
                </c:pt>
                <c:pt idx="4">
                  <c:v>DISTRITO 04</c:v>
                </c:pt>
                <c:pt idx="5">
                  <c:v>DISTRITO 11</c:v>
                </c:pt>
                <c:pt idx="6">
                  <c:v>DISTRITO 12</c:v>
                </c:pt>
                <c:pt idx="7">
                  <c:v>DISTRITO 15</c:v>
                </c:pt>
                <c:pt idx="8">
                  <c:v>DISTRITO 07</c:v>
                </c:pt>
                <c:pt idx="9">
                  <c:v>DISTRITO 13</c:v>
                </c:pt>
                <c:pt idx="10">
                  <c:v>DISTRITO 14</c:v>
                </c:pt>
                <c:pt idx="11">
                  <c:v>DISTRITO 10</c:v>
                </c:pt>
                <c:pt idx="12">
                  <c:v>DISTRITO 21</c:v>
                </c:pt>
                <c:pt idx="13">
                  <c:v>DISTRITO 18</c:v>
                </c:pt>
                <c:pt idx="14">
                  <c:v>DISTRITO 23</c:v>
                </c:pt>
                <c:pt idx="15">
                  <c:v>DISTRITO 06</c:v>
                </c:pt>
                <c:pt idx="16">
                  <c:v>DISTRITO 22</c:v>
                </c:pt>
                <c:pt idx="17">
                  <c:v>DISTRITO 02</c:v>
                </c:pt>
                <c:pt idx="18">
                  <c:v>DISTRITO 05</c:v>
                </c:pt>
                <c:pt idx="19">
                  <c:v>DISTRITO 08</c:v>
                </c:pt>
                <c:pt idx="20">
                  <c:v>DISTRITO 20</c:v>
                </c:pt>
                <c:pt idx="21">
                  <c:v>DISTRITO 24</c:v>
                </c:pt>
                <c:pt idx="22">
                  <c:v>DISTRITO 03</c:v>
                </c:pt>
                <c:pt idx="23">
                  <c:v>DISTRITO 19</c:v>
                </c:pt>
              </c:strCache>
            </c:strRef>
          </c:cat>
          <c:val>
            <c:numRef>
              <c:f>'DIST Y PARTIDO'!$M$3:$M$26</c:f>
              <c:numCache>
                <c:formatCode>General</c:formatCode>
                <c:ptCount val="24"/>
                <c:pt idx="0">
                  <c:v>2089</c:v>
                </c:pt>
                <c:pt idx="1">
                  <c:v>1637</c:v>
                </c:pt>
                <c:pt idx="2">
                  <c:v>1097</c:v>
                </c:pt>
                <c:pt idx="3">
                  <c:v>937</c:v>
                </c:pt>
                <c:pt idx="4">
                  <c:v>937</c:v>
                </c:pt>
                <c:pt idx="5">
                  <c:v>770</c:v>
                </c:pt>
                <c:pt idx="6">
                  <c:v>735</c:v>
                </c:pt>
                <c:pt idx="7">
                  <c:v>632</c:v>
                </c:pt>
                <c:pt idx="8">
                  <c:v>613</c:v>
                </c:pt>
                <c:pt idx="9">
                  <c:v>581</c:v>
                </c:pt>
                <c:pt idx="10">
                  <c:v>553</c:v>
                </c:pt>
                <c:pt idx="11">
                  <c:v>541</c:v>
                </c:pt>
                <c:pt idx="12">
                  <c:v>539</c:v>
                </c:pt>
                <c:pt idx="13">
                  <c:v>534</c:v>
                </c:pt>
                <c:pt idx="14">
                  <c:v>497</c:v>
                </c:pt>
                <c:pt idx="15">
                  <c:v>492</c:v>
                </c:pt>
                <c:pt idx="16">
                  <c:v>467</c:v>
                </c:pt>
                <c:pt idx="17">
                  <c:v>463</c:v>
                </c:pt>
                <c:pt idx="18">
                  <c:v>390</c:v>
                </c:pt>
                <c:pt idx="19">
                  <c:v>388</c:v>
                </c:pt>
                <c:pt idx="20">
                  <c:v>377</c:v>
                </c:pt>
                <c:pt idx="21">
                  <c:v>297</c:v>
                </c:pt>
                <c:pt idx="22">
                  <c:v>277</c:v>
                </c:pt>
                <c:pt idx="23">
                  <c:v>0</c:v>
                </c:pt>
              </c:numCache>
            </c:numRef>
          </c:val>
        </c:ser>
        <c:ser>
          <c:idx val="1"/>
          <c:order val="1"/>
          <c:tx>
            <c:strRef>
              <c:f>'DIST Y PARTIDO'!$N$2</c:f>
              <c:strCache>
                <c:ptCount val="1"/>
                <c:pt idx="0">
                  <c:v>SEXO DE CANDIDATO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dLbl>
              <c:idx val="18"/>
              <c:layout>
                <c:manualLayout>
                  <c:x val="0"/>
                  <c:y val="1.47819955562767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0212731190702329E-7"/>
                  <c:y val="1.48959371783329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9.5113471063806945E-17"/>
                  <c:y val="1.28212115452814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0"/>
                  <c:y val="-1.4515977379036924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ysClr val="windowText" lastClr="000000"/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9.5113471063806945E-17"/>
                  <c:y val="-1.6476606997590539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ysClr val="windowText" lastClr="000000"/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[=1]&quot;M&quot;;[=2]&quot;H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chemeClr val="bg1"/>
                    </a:solidFill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 Y PARTIDO'!$L$3:$L$26</c:f>
              <c:strCache>
                <c:ptCount val="24"/>
                <c:pt idx="0">
                  <c:v>DISTRITO 09</c:v>
                </c:pt>
                <c:pt idx="1">
                  <c:v>DISTRITO 17</c:v>
                </c:pt>
                <c:pt idx="2">
                  <c:v>DISTRITO 01</c:v>
                </c:pt>
                <c:pt idx="3">
                  <c:v>DISTRITO 16</c:v>
                </c:pt>
                <c:pt idx="4">
                  <c:v>DISTRITO 04</c:v>
                </c:pt>
                <c:pt idx="5">
                  <c:v>DISTRITO 11</c:v>
                </c:pt>
                <c:pt idx="6">
                  <c:v>DISTRITO 12</c:v>
                </c:pt>
                <c:pt idx="7">
                  <c:v>DISTRITO 15</c:v>
                </c:pt>
                <c:pt idx="8">
                  <c:v>DISTRITO 07</c:v>
                </c:pt>
                <c:pt idx="9">
                  <c:v>DISTRITO 13</c:v>
                </c:pt>
                <c:pt idx="10">
                  <c:v>DISTRITO 14</c:v>
                </c:pt>
                <c:pt idx="11">
                  <c:v>DISTRITO 10</c:v>
                </c:pt>
                <c:pt idx="12">
                  <c:v>DISTRITO 21</c:v>
                </c:pt>
                <c:pt idx="13">
                  <c:v>DISTRITO 18</c:v>
                </c:pt>
                <c:pt idx="14">
                  <c:v>DISTRITO 23</c:v>
                </c:pt>
                <c:pt idx="15">
                  <c:v>DISTRITO 06</c:v>
                </c:pt>
                <c:pt idx="16">
                  <c:v>DISTRITO 22</c:v>
                </c:pt>
                <c:pt idx="17">
                  <c:v>DISTRITO 02</c:v>
                </c:pt>
                <c:pt idx="18">
                  <c:v>DISTRITO 05</c:v>
                </c:pt>
                <c:pt idx="19">
                  <c:v>DISTRITO 08</c:v>
                </c:pt>
                <c:pt idx="20">
                  <c:v>DISTRITO 20</c:v>
                </c:pt>
                <c:pt idx="21">
                  <c:v>DISTRITO 24</c:v>
                </c:pt>
                <c:pt idx="22">
                  <c:v>DISTRITO 03</c:v>
                </c:pt>
                <c:pt idx="23">
                  <c:v>DISTRITO 19</c:v>
                </c:pt>
              </c:strCache>
            </c:strRef>
          </c:cat>
          <c:val>
            <c:numRef>
              <c:f>'DIST Y PARTIDO'!$N$3:$N$26</c:f>
              <c:numCache>
                <c:formatCode>General</c:formatCode>
                <c:ptCount val="2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2</c:v>
                </c:pt>
                <c:pt idx="19">
                  <c:v>1</c:v>
                </c:pt>
                <c:pt idx="20">
                  <c:v>2</c:v>
                </c:pt>
                <c:pt idx="21">
                  <c:v>1</c:v>
                </c:pt>
                <c:pt idx="22">
                  <c:v>1</c:v>
                </c:pt>
                <c:pt idx="23">
                  <c:v>0</c:v>
                </c:pt>
              </c:numCache>
            </c:numRef>
          </c:val>
        </c:ser>
        <c:ser>
          <c:idx val="2"/>
          <c:order val="2"/>
          <c:tx>
            <c:strRef>
              <c:f>'DIST Y PARTIDO'!$O$2</c:f>
              <c:strCache>
                <c:ptCount val="1"/>
                <c:pt idx="0">
                  <c:v>% RESPECTO A VOTACIÓN DEL DISTRITO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1"/>
              <c:layout>
                <c:manualLayout>
                  <c:x val="0"/>
                  <c:y val="-5.90141949954925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0"/>
                  <c:y val="-6.48962382435945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anchor="ctr" anchorCtr="1"/>
              <a:lstStyle/>
              <a:p>
                <a:pPr>
                  <a:defRPr sz="1200" b="1" baseline="0">
                    <a:solidFill>
                      <a:srgbClr val="00B0F0"/>
                    </a:solidFill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 Y PARTIDO'!$L$3:$L$26</c:f>
              <c:strCache>
                <c:ptCount val="24"/>
                <c:pt idx="0">
                  <c:v>DISTRITO 09</c:v>
                </c:pt>
                <c:pt idx="1">
                  <c:v>DISTRITO 17</c:v>
                </c:pt>
                <c:pt idx="2">
                  <c:v>DISTRITO 01</c:v>
                </c:pt>
                <c:pt idx="3">
                  <c:v>DISTRITO 16</c:v>
                </c:pt>
                <c:pt idx="4">
                  <c:v>DISTRITO 04</c:v>
                </c:pt>
                <c:pt idx="5">
                  <c:v>DISTRITO 11</c:v>
                </c:pt>
                <c:pt idx="6">
                  <c:v>DISTRITO 12</c:v>
                </c:pt>
                <c:pt idx="7">
                  <c:v>DISTRITO 15</c:v>
                </c:pt>
                <c:pt idx="8">
                  <c:v>DISTRITO 07</c:v>
                </c:pt>
                <c:pt idx="9">
                  <c:v>DISTRITO 13</c:v>
                </c:pt>
                <c:pt idx="10">
                  <c:v>DISTRITO 14</c:v>
                </c:pt>
                <c:pt idx="11">
                  <c:v>DISTRITO 10</c:v>
                </c:pt>
                <c:pt idx="12">
                  <c:v>DISTRITO 21</c:v>
                </c:pt>
                <c:pt idx="13">
                  <c:v>DISTRITO 18</c:v>
                </c:pt>
                <c:pt idx="14">
                  <c:v>DISTRITO 23</c:v>
                </c:pt>
                <c:pt idx="15">
                  <c:v>DISTRITO 06</c:v>
                </c:pt>
                <c:pt idx="16">
                  <c:v>DISTRITO 22</c:v>
                </c:pt>
                <c:pt idx="17">
                  <c:v>DISTRITO 02</c:v>
                </c:pt>
                <c:pt idx="18">
                  <c:v>DISTRITO 05</c:v>
                </c:pt>
                <c:pt idx="19">
                  <c:v>DISTRITO 08</c:v>
                </c:pt>
                <c:pt idx="20">
                  <c:v>DISTRITO 20</c:v>
                </c:pt>
                <c:pt idx="21">
                  <c:v>DISTRITO 24</c:v>
                </c:pt>
                <c:pt idx="22">
                  <c:v>DISTRITO 03</c:v>
                </c:pt>
                <c:pt idx="23">
                  <c:v>DISTRITO 19</c:v>
                </c:pt>
              </c:strCache>
            </c:strRef>
          </c:cat>
          <c:val>
            <c:numRef>
              <c:f>'DIST Y PARTIDO'!$O$3:$O$26</c:f>
              <c:numCache>
                <c:formatCode>0.00%</c:formatCode>
                <c:ptCount val="24"/>
                <c:pt idx="0">
                  <c:v>3.961391132855463E-2</c:v>
                </c:pt>
                <c:pt idx="1">
                  <c:v>5.2083996181991728E-2</c:v>
                </c:pt>
                <c:pt idx="2">
                  <c:v>1.9531736846790704E-2</c:v>
                </c:pt>
                <c:pt idx="3">
                  <c:v>3.7311352685859916E-2</c:v>
                </c:pt>
                <c:pt idx="4">
                  <c:v>2.2692046885595271E-2</c:v>
                </c:pt>
                <c:pt idx="5">
                  <c:v>2.0299483285879997E-2</c:v>
                </c:pt>
                <c:pt idx="6">
                  <c:v>2.0062233868326236E-2</c:v>
                </c:pt>
                <c:pt idx="7">
                  <c:v>2.26336711671382E-2</c:v>
                </c:pt>
                <c:pt idx="8">
                  <c:v>1.3219469064717172E-2</c:v>
                </c:pt>
                <c:pt idx="9">
                  <c:v>1.5518576885066375E-2</c:v>
                </c:pt>
                <c:pt idx="10">
                  <c:v>1.4166047595870585E-2</c:v>
                </c:pt>
                <c:pt idx="11">
                  <c:v>1.1472802459972431E-2</c:v>
                </c:pt>
                <c:pt idx="12">
                  <c:v>1.7531876138433516E-2</c:v>
                </c:pt>
                <c:pt idx="13">
                  <c:v>1.4729815463547844E-2</c:v>
                </c:pt>
                <c:pt idx="14">
                  <c:v>1.2884326230103178E-2</c:v>
                </c:pt>
                <c:pt idx="15">
                  <c:v>1.1068367415806168E-2</c:v>
                </c:pt>
                <c:pt idx="16">
                  <c:v>1.2086234115789745E-2</c:v>
                </c:pt>
                <c:pt idx="17">
                  <c:v>1.247709388811038E-2</c:v>
                </c:pt>
                <c:pt idx="18">
                  <c:v>1.1914581614884063E-2</c:v>
                </c:pt>
                <c:pt idx="19">
                  <c:v>8.4605320540776276E-3</c:v>
                </c:pt>
                <c:pt idx="20">
                  <c:v>1.1678696446826306E-2</c:v>
                </c:pt>
                <c:pt idx="21">
                  <c:v>6.6520336857194048E-3</c:v>
                </c:pt>
                <c:pt idx="22">
                  <c:v>6.3760243071540375E-3</c:v>
                </c:pt>
                <c:pt idx="23">
                  <c:v>0</c:v>
                </c:pt>
              </c:numCache>
            </c:numRef>
          </c:val>
        </c:ser>
        <c:ser>
          <c:idx val="3"/>
          <c:order val="3"/>
          <c:tx>
            <c:strRef>
              <c:f>'DIST Y PARTIDO'!$P$2</c:f>
              <c:strCache>
                <c:ptCount val="1"/>
                <c:pt idx="0">
                  <c:v>POSICIÓN POR PARTIDO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9.3789614356336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889183882975868E-17"/>
                  <c:y val="-0.107188130692956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103359983168208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778367765951736E-17"/>
                  <c:y val="-0.120586647029576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3778367765951736E-17"/>
                  <c:y val="-0.11867257326720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7556735531903473E-17"/>
                  <c:y val="-0.1244147945543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0.122500720791950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2970168612191958E-3"/>
                  <c:y val="-0.1397273846533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0.130157015841447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0.132071089603821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5940337224383916E-3"/>
                  <c:y val="-0.133985163366195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8910505836576353E-3"/>
                  <c:y val="-0.132071089603821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-0.130157015841447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0.12824294207907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2970168612191958E-3"/>
                  <c:y val="-0.132071089603821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2970168612191958E-3"/>
                  <c:y val="-0.132071089603821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2970168612191958E-3"/>
                  <c:y val="-0.13015716655591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-0.130157015841447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0.118672573267201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0212731181190983E-7"/>
                  <c:y val="-0.118672573267201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9.5113471063806945E-17"/>
                  <c:y val="-0.116758499504827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1.2970168612191958E-3"/>
                  <c:y val="-0.135899237128569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2.5940337224382966E-3"/>
                  <c:y val="-0.13589923712856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0"/>
                  <c:y val="-0.105274056930582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>
                    <a:solidFill>
                      <a:srgbClr val="C00000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'DIST Y PARTIDO'!$L$3:$L$26</c:f>
              <c:strCache>
                <c:ptCount val="24"/>
                <c:pt idx="0">
                  <c:v>DISTRITO 09</c:v>
                </c:pt>
                <c:pt idx="1">
                  <c:v>DISTRITO 17</c:v>
                </c:pt>
                <c:pt idx="2">
                  <c:v>DISTRITO 01</c:v>
                </c:pt>
                <c:pt idx="3">
                  <c:v>DISTRITO 16</c:v>
                </c:pt>
                <c:pt idx="4">
                  <c:v>DISTRITO 04</c:v>
                </c:pt>
                <c:pt idx="5">
                  <c:v>DISTRITO 11</c:v>
                </c:pt>
                <c:pt idx="6">
                  <c:v>DISTRITO 12</c:v>
                </c:pt>
                <c:pt idx="7">
                  <c:v>DISTRITO 15</c:v>
                </c:pt>
                <c:pt idx="8">
                  <c:v>DISTRITO 07</c:v>
                </c:pt>
                <c:pt idx="9">
                  <c:v>DISTRITO 13</c:v>
                </c:pt>
                <c:pt idx="10">
                  <c:v>DISTRITO 14</c:v>
                </c:pt>
                <c:pt idx="11">
                  <c:v>DISTRITO 10</c:v>
                </c:pt>
                <c:pt idx="12">
                  <c:v>DISTRITO 21</c:v>
                </c:pt>
                <c:pt idx="13">
                  <c:v>DISTRITO 18</c:v>
                </c:pt>
                <c:pt idx="14">
                  <c:v>DISTRITO 23</c:v>
                </c:pt>
                <c:pt idx="15">
                  <c:v>DISTRITO 06</c:v>
                </c:pt>
                <c:pt idx="16">
                  <c:v>DISTRITO 22</c:v>
                </c:pt>
                <c:pt idx="17">
                  <c:v>DISTRITO 02</c:v>
                </c:pt>
                <c:pt idx="18">
                  <c:v>DISTRITO 05</c:v>
                </c:pt>
                <c:pt idx="19">
                  <c:v>DISTRITO 08</c:v>
                </c:pt>
                <c:pt idx="20">
                  <c:v>DISTRITO 20</c:v>
                </c:pt>
                <c:pt idx="21">
                  <c:v>DISTRITO 24</c:v>
                </c:pt>
                <c:pt idx="22">
                  <c:v>DISTRITO 03</c:v>
                </c:pt>
                <c:pt idx="23">
                  <c:v>DISTRITO 19</c:v>
                </c:pt>
              </c:strCache>
            </c:strRef>
          </c:cat>
          <c:val>
            <c:numRef>
              <c:f>'DIST Y PARTIDO'!$P$3:$P$26</c:f>
              <c:numCache>
                <c:formatCode>General</c:formatCode>
                <c:ptCount val="24"/>
                <c:pt idx="0">
                  <c:v>5</c:v>
                </c:pt>
                <c:pt idx="1">
                  <c:v>5</c:v>
                </c:pt>
                <c:pt idx="2">
                  <c:v>7</c:v>
                </c:pt>
                <c:pt idx="3">
                  <c:v>5</c:v>
                </c:pt>
                <c:pt idx="4">
                  <c:v>7</c:v>
                </c:pt>
                <c:pt idx="5">
                  <c:v>7</c:v>
                </c:pt>
                <c:pt idx="6">
                  <c:v>8</c:v>
                </c:pt>
                <c:pt idx="7">
                  <c:v>7</c:v>
                </c:pt>
                <c:pt idx="8">
                  <c:v>9</c:v>
                </c:pt>
                <c:pt idx="9">
                  <c:v>8</c:v>
                </c:pt>
                <c:pt idx="10">
                  <c:v>8</c:v>
                </c:pt>
                <c:pt idx="11">
                  <c:v>10</c:v>
                </c:pt>
                <c:pt idx="12">
                  <c:v>10</c:v>
                </c:pt>
                <c:pt idx="13">
                  <c:v>8</c:v>
                </c:pt>
                <c:pt idx="14">
                  <c:v>9</c:v>
                </c:pt>
                <c:pt idx="15">
                  <c:v>8</c:v>
                </c:pt>
                <c:pt idx="16">
                  <c:v>10</c:v>
                </c:pt>
                <c:pt idx="17">
                  <c:v>9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9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4800128"/>
        <c:axId val="154801664"/>
      </c:barChart>
      <c:catAx>
        <c:axId val="154800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es-MX"/>
          </a:p>
        </c:txPr>
        <c:crossAx val="154801664"/>
        <c:crosses val="autoZero"/>
        <c:auto val="1"/>
        <c:lblAlgn val="ctr"/>
        <c:lblOffset val="100"/>
        <c:noMultiLvlLbl val="0"/>
      </c:catAx>
      <c:valAx>
        <c:axId val="154801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154800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409887966338848"/>
          <c:y val="0.23753007980356042"/>
          <c:w val="0.15460410347539241"/>
          <c:h val="0.25489090825122152"/>
        </c:manualLayout>
      </c:layout>
      <c:overlay val="0"/>
      <c:txPr>
        <a:bodyPr/>
        <a:lstStyle/>
        <a:p>
          <a:pPr>
            <a:defRPr sz="1000" b="1">
              <a:solidFill>
                <a:sysClr val="windowText" lastClr="000000"/>
              </a:solidFill>
            </a:defRPr>
          </a:pPr>
          <a:endParaRPr lang="es-MX"/>
        </a:p>
      </c:txPr>
    </c:legend>
    <c:plotVisOnly val="1"/>
    <c:dispBlanksAs val="gap"/>
    <c:showDLblsOverMax val="0"/>
  </c:chart>
  <c:spPr>
    <a:solidFill>
      <a:srgbClr val="F5DBEA"/>
    </a:solidFill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es-MX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765015268033124E-2"/>
          <c:y val="0.15205929841261831"/>
          <c:w val="0.79619228530285868"/>
          <c:h val="0.569580573401865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'AYUNT Y  PARTIDO'!$M$78</c:f>
              <c:strCache>
                <c:ptCount val="1"/>
                <c:pt idx="0">
                  <c:v>RESULTADO POR PARTIDO </c:v>
                </c:pt>
              </c:strCache>
            </c:strRef>
          </c:tx>
          <c:spPr>
            <a:solidFill>
              <a:srgbClr val="14288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300" b="1">
                    <a:solidFill>
                      <a:srgbClr val="FF3399"/>
                    </a:solidFill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'AYUNT Y  PARTIDO'!$L$79:$L$96</c:f>
              <c:strCache>
                <c:ptCount val="18"/>
                <c:pt idx="0">
                  <c:v>MAZATLÁN</c:v>
                </c:pt>
                <c:pt idx="1">
                  <c:v>AHOME</c:v>
                </c:pt>
                <c:pt idx="2">
                  <c:v>CULIACÁN</c:v>
                </c:pt>
                <c:pt idx="3">
                  <c:v>GUASAVE</c:v>
                </c:pt>
                <c:pt idx="4">
                  <c:v>ROSARIO</c:v>
                </c:pt>
                <c:pt idx="5">
                  <c:v>CHOIX</c:v>
                </c:pt>
                <c:pt idx="6">
                  <c:v>EL FUERTE</c:v>
                </c:pt>
                <c:pt idx="7">
                  <c:v>ESCUINAPA</c:v>
                </c:pt>
                <c:pt idx="8">
                  <c:v>SALV. ALV.</c:v>
                </c:pt>
                <c:pt idx="9">
                  <c:v>NAVOLATO</c:v>
                </c:pt>
                <c:pt idx="10">
                  <c:v>ELOTA</c:v>
                </c:pt>
                <c:pt idx="11">
                  <c:v>SINALOA</c:v>
                </c:pt>
                <c:pt idx="12">
                  <c:v>CONCORDIA</c:v>
                </c:pt>
                <c:pt idx="13">
                  <c:v>MOCORITO</c:v>
                </c:pt>
                <c:pt idx="14">
                  <c:v>ANGOSTURA</c:v>
                </c:pt>
                <c:pt idx="15">
                  <c:v>COSALÁ</c:v>
                </c:pt>
                <c:pt idx="16">
                  <c:v>SAN IGNACIO</c:v>
                </c:pt>
                <c:pt idx="17">
                  <c:v>BADIRAGUATO</c:v>
                </c:pt>
              </c:strCache>
            </c:strRef>
          </c:cat>
          <c:val>
            <c:numRef>
              <c:f>'AYUNT Y  PARTIDO'!$M$79:$M$96</c:f>
              <c:numCache>
                <c:formatCode>General</c:formatCode>
                <c:ptCount val="18"/>
                <c:pt idx="0">
                  <c:v>44152</c:v>
                </c:pt>
                <c:pt idx="1">
                  <c:v>38896</c:v>
                </c:pt>
                <c:pt idx="2">
                  <c:v>35795</c:v>
                </c:pt>
                <c:pt idx="3">
                  <c:v>18511</c:v>
                </c:pt>
                <c:pt idx="4">
                  <c:v>11203</c:v>
                </c:pt>
                <c:pt idx="5">
                  <c:v>8366</c:v>
                </c:pt>
                <c:pt idx="6">
                  <c:v>7629</c:v>
                </c:pt>
                <c:pt idx="7">
                  <c:v>6052</c:v>
                </c:pt>
                <c:pt idx="8">
                  <c:v>4145</c:v>
                </c:pt>
                <c:pt idx="9">
                  <c:v>4036</c:v>
                </c:pt>
                <c:pt idx="10">
                  <c:v>2407</c:v>
                </c:pt>
                <c:pt idx="11">
                  <c:v>2293</c:v>
                </c:pt>
                <c:pt idx="12">
                  <c:v>1340</c:v>
                </c:pt>
                <c:pt idx="13">
                  <c:v>1094</c:v>
                </c:pt>
                <c:pt idx="14">
                  <c:v>988</c:v>
                </c:pt>
                <c:pt idx="15">
                  <c:v>344</c:v>
                </c:pt>
                <c:pt idx="16">
                  <c:v>333</c:v>
                </c:pt>
                <c:pt idx="17">
                  <c:v>313</c:v>
                </c:pt>
              </c:numCache>
            </c:numRef>
          </c:val>
        </c:ser>
        <c:ser>
          <c:idx val="1"/>
          <c:order val="1"/>
          <c:tx>
            <c:strRef>
              <c:f>'AYUNT Y  PARTIDO'!$N$78</c:f>
              <c:strCache>
                <c:ptCount val="1"/>
                <c:pt idx="0">
                  <c:v>SEXO DE CANDIDATO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4"/>
              <c:layout>
                <c:manualLayout>
                  <c:x val="0"/>
                  <c:y val="-3.00846778446858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2.16989349941506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3.00846778446858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2970168612191958E-3"/>
                  <c:y val="-5.10490349710237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5939315951264848E-3"/>
                  <c:y val="-6.99169563847279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9.5113471063806945E-17"/>
                  <c:y val="-7.20077795923042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5.1880674448768786E-3"/>
                  <c:y val="-9.08757010060085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9.5113471063806945E-17"/>
                  <c:y val="-8.87792652933747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9.5113471063806945E-17"/>
                  <c:y val="-9.71650081439099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9.71650081439099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1.2970168612191958E-3"/>
                  <c:y val="-8.45863938681071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9.5113471063806945E-17"/>
                  <c:y val="-9.92614438565437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9.5113471063806945E-17"/>
                  <c:y val="-9.71650081439099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-9.92614438565437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9.5113471063806945E-17"/>
                  <c:y val="1.60324508439474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9.5113471063806945E-17"/>
                  <c:y val="1.60324508439473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0"/>
                  <c:y val="1.18395794186798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9.5113471063806945E-17"/>
                  <c:y val="-1.33178142066039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1.0212731190702329E-7"/>
                  <c:y val="-1.9606956270827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[=1]&quot;M&quot;;[=2]&quot;H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'AYUNT Y  PARTIDO'!$L$79:$L$96</c:f>
              <c:strCache>
                <c:ptCount val="18"/>
                <c:pt idx="0">
                  <c:v>MAZATLÁN</c:v>
                </c:pt>
                <c:pt idx="1">
                  <c:v>AHOME</c:v>
                </c:pt>
                <c:pt idx="2">
                  <c:v>CULIACÁN</c:v>
                </c:pt>
                <c:pt idx="3">
                  <c:v>GUASAVE</c:v>
                </c:pt>
                <c:pt idx="4">
                  <c:v>ROSARIO</c:v>
                </c:pt>
                <c:pt idx="5">
                  <c:v>CHOIX</c:v>
                </c:pt>
                <c:pt idx="6">
                  <c:v>EL FUERTE</c:v>
                </c:pt>
                <c:pt idx="7">
                  <c:v>ESCUINAPA</c:v>
                </c:pt>
                <c:pt idx="8">
                  <c:v>SALV. ALV.</c:v>
                </c:pt>
                <c:pt idx="9">
                  <c:v>NAVOLATO</c:v>
                </c:pt>
                <c:pt idx="10">
                  <c:v>ELOTA</c:v>
                </c:pt>
                <c:pt idx="11">
                  <c:v>SINALOA</c:v>
                </c:pt>
                <c:pt idx="12">
                  <c:v>CONCORDIA</c:v>
                </c:pt>
                <c:pt idx="13">
                  <c:v>MOCORITO</c:v>
                </c:pt>
                <c:pt idx="14">
                  <c:v>ANGOSTURA</c:v>
                </c:pt>
                <c:pt idx="15">
                  <c:v>COSALÁ</c:v>
                </c:pt>
                <c:pt idx="16">
                  <c:v>SAN IGNACIO</c:v>
                </c:pt>
                <c:pt idx="17">
                  <c:v>BADIRAGUATO</c:v>
                </c:pt>
              </c:strCache>
            </c:strRef>
          </c:cat>
          <c:val>
            <c:numRef>
              <c:f>'AYUNT Y  PARTIDO'!$N$79:$N$96</c:f>
              <c:numCache>
                <c:formatCode>General</c:formatCode>
                <c:ptCount val="1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</c:ser>
        <c:ser>
          <c:idx val="2"/>
          <c:order val="2"/>
          <c:tx>
            <c:strRef>
              <c:f>'AYUNT Y  PARTIDO'!$O$78</c:f>
              <c:strCache>
                <c:ptCount val="1"/>
                <c:pt idx="0">
                  <c:v>% RESPECTO A VOTACIÓN DEL AYUNTAMIENTO</c:v>
                </c:pt>
              </c:strCache>
            </c:strRef>
          </c:tx>
          <c:spPr>
            <a:solidFill>
              <a:srgbClr val="70330A"/>
            </a:solidFill>
          </c:spPr>
          <c:invertIfNegative val="0"/>
          <c:dLbls>
            <c:dLbl>
              <c:idx val="4"/>
              <c:layout>
                <c:manualLayout>
                  <c:x val="0"/>
                  <c:y val="-0.11139650515913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5940337224383916E-3"/>
                  <c:y val="-0.128167660712844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0.1176876281074913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7556735531903473E-17"/>
                  <c:y val="-0.138651490012794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7556735531903473E-17"/>
                  <c:y val="-0.155423636008577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0.157436544440062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0.1700986859970144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0.174208195214811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2970168612191958E-3"/>
                  <c:y val="-0.1826774653464955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5941358497503938E-3"/>
                  <c:y val="-0.1825939380653464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0.180497667426390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2970168612191958E-3"/>
                  <c:y val="-0.1825941031390245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3.8910505836575876E-3"/>
                  <c:y val="-0.1825941031390245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2.594033722438582E-3"/>
                  <c:y val="-0.1825941031390245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9.5113471063806945E-17"/>
                  <c:y val="-7.1481854853686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1.0212731190702329E-7"/>
                  <c:y val="-8.19645286378895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'AYUNT Y  PARTIDO'!$L$79:$L$96</c:f>
              <c:strCache>
                <c:ptCount val="18"/>
                <c:pt idx="0">
                  <c:v>MAZATLÁN</c:v>
                </c:pt>
                <c:pt idx="1">
                  <c:v>AHOME</c:v>
                </c:pt>
                <c:pt idx="2">
                  <c:v>CULIACÁN</c:v>
                </c:pt>
                <c:pt idx="3">
                  <c:v>GUASAVE</c:v>
                </c:pt>
                <c:pt idx="4">
                  <c:v>ROSARIO</c:v>
                </c:pt>
                <c:pt idx="5">
                  <c:v>CHOIX</c:v>
                </c:pt>
                <c:pt idx="6">
                  <c:v>EL FUERTE</c:v>
                </c:pt>
                <c:pt idx="7">
                  <c:v>ESCUINAPA</c:v>
                </c:pt>
                <c:pt idx="8">
                  <c:v>SALV. ALV.</c:v>
                </c:pt>
                <c:pt idx="9">
                  <c:v>NAVOLATO</c:v>
                </c:pt>
                <c:pt idx="10">
                  <c:v>ELOTA</c:v>
                </c:pt>
                <c:pt idx="11">
                  <c:v>SINALOA</c:v>
                </c:pt>
                <c:pt idx="12">
                  <c:v>CONCORDIA</c:v>
                </c:pt>
                <c:pt idx="13">
                  <c:v>MOCORITO</c:v>
                </c:pt>
                <c:pt idx="14">
                  <c:v>ANGOSTURA</c:v>
                </c:pt>
                <c:pt idx="15">
                  <c:v>COSALÁ</c:v>
                </c:pt>
                <c:pt idx="16">
                  <c:v>SAN IGNACIO</c:v>
                </c:pt>
                <c:pt idx="17">
                  <c:v>BADIRAGUATO</c:v>
                </c:pt>
              </c:strCache>
            </c:strRef>
          </c:cat>
          <c:val>
            <c:numRef>
              <c:f>'AYUNT Y  PARTIDO'!$O$79:$O$96</c:f>
              <c:numCache>
                <c:formatCode>0.00%</c:formatCode>
                <c:ptCount val="18"/>
                <c:pt idx="0">
                  <c:v>0.34609204141942262</c:v>
                </c:pt>
                <c:pt idx="1">
                  <c:v>0.29686164366833556</c:v>
                </c:pt>
                <c:pt idx="2">
                  <c:v>0.14468355146684345</c:v>
                </c:pt>
                <c:pt idx="3">
                  <c:v>0.19159550794390104</c:v>
                </c:pt>
                <c:pt idx="4">
                  <c:v>0.50188155183227312</c:v>
                </c:pt>
                <c:pt idx="5">
                  <c:v>0.5408235826491693</c:v>
                </c:pt>
                <c:pt idx="6">
                  <c:v>0.19453298314506465</c:v>
                </c:pt>
                <c:pt idx="7">
                  <c:v>0.27461657137671297</c:v>
                </c:pt>
                <c:pt idx="8">
                  <c:v>0.13357610131803679</c:v>
                </c:pt>
                <c:pt idx="9">
                  <c:v>7.9608663063631707E-2</c:v>
                </c:pt>
                <c:pt idx="10">
                  <c:v>0.15033414527512334</c:v>
                </c:pt>
                <c:pt idx="11">
                  <c:v>6.5042264707550923E-2</c:v>
                </c:pt>
                <c:pt idx="12">
                  <c:v>0.11724560328987663</c:v>
                </c:pt>
                <c:pt idx="13">
                  <c:v>5.417987321711569E-2</c:v>
                </c:pt>
                <c:pt idx="14">
                  <c:v>4.2602733819153984E-2</c:v>
                </c:pt>
                <c:pt idx="15">
                  <c:v>4.4198895027624308E-2</c:v>
                </c:pt>
                <c:pt idx="16">
                  <c:v>3.3517866129843983E-2</c:v>
                </c:pt>
                <c:pt idx="17">
                  <c:v>2.4394045670641417E-2</c:v>
                </c:pt>
              </c:numCache>
            </c:numRef>
          </c:val>
        </c:ser>
        <c:ser>
          <c:idx val="3"/>
          <c:order val="3"/>
          <c:tx>
            <c:strRef>
              <c:f>'AYUNT Y  PARTIDO'!$P$78</c:f>
              <c:strCache>
                <c:ptCount val="1"/>
                <c:pt idx="0">
                  <c:v>POSICIÓN POR PARTIDO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0.10779320987654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973609532967423E-3"/>
                  <c:y val="-0.10779320987654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115632716049382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973609532967662E-3"/>
                  <c:y val="-0.121512345679012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19402777777777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5947219065934847E-3"/>
                  <c:y val="-0.20970679012345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2974631077024661E-3"/>
                  <c:y val="-0.19990740740740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0.217546296296296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0.237145061728395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0.237145061728395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0.25086419753086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0.248904320987654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2973609532967423E-3"/>
                  <c:y val="-0.25674382716049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892082859890227E-3"/>
                  <c:y val="-0.258703703703703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2973609532966471E-3"/>
                  <c:y val="-0.258703703703703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2973609532966471E-3"/>
                  <c:y val="-0.260663580246913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5.1894438131870647E-3"/>
                  <c:y val="-0.260663580246913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2.5947219065934847E-3"/>
                  <c:y val="-0.258703703703703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'AYUNT Y  PARTIDO'!$L$79:$L$96</c:f>
              <c:strCache>
                <c:ptCount val="18"/>
                <c:pt idx="0">
                  <c:v>MAZATLÁN</c:v>
                </c:pt>
                <c:pt idx="1">
                  <c:v>AHOME</c:v>
                </c:pt>
                <c:pt idx="2">
                  <c:v>CULIACÁN</c:v>
                </c:pt>
                <c:pt idx="3">
                  <c:v>GUASAVE</c:v>
                </c:pt>
                <c:pt idx="4">
                  <c:v>ROSARIO</c:v>
                </c:pt>
                <c:pt idx="5">
                  <c:v>CHOIX</c:v>
                </c:pt>
                <c:pt idx="6">
                  <c:v>EL FUERTE</c:v>
                </c:pt>
                <c:pt idx="7">
                  <c:v>ESCUINAPA</c:v>
                </c:pt>
                <c:pt idx="8">
                  <c:v>SALV. ALV.</c:v>
                </c:pt>
                <c:pt idx="9">
                  <c:v>NAVOLATO</c:v>
                </c:pt>
                <c:pt idx="10">
                  <c:v>ELOTA</c:v>
                </c:pt>
                <c:pt idx="11">
                  <c:v>SINALOA</c:v>
                </c:pt>
                <c:pt idx="12">
                  <c:v>CONCORDIA</c:v>
                </c:pt>
                <c:pt idx="13">
                  <c:v>MOCORITO</c:v>
                </c:pt>
                <c:pt idx="14">
                  <c:v>ANGOSTURA</c:v>
                </c:pt>
                <c:pt idx="15">
                  <c:v>COSALÁ</c:v>
                </c:pt>
                <c:pt idx="16">
                  <c:v>SAN IGNACIO</c:v>
                </c:pt>
                <c:pt idx="17">
                  <c:v>BADIRAGUATO</c:v>
                </c:pt>
              </c:strCache>
            </c:strRef>
          </c:cat>
          <c:val>
            <c:numRef>
              <c:f>'AYUNT Y  PARTIDO'!$P$79:$P$96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4</c:v>
                </c:pt>
                <c:pt idx="15">
                  <c:v>3</c:v>
                </c:pt>
                <c:pt idx="16">
                  <c:v>4</c:v>
                </c:pt>
                <c:pt idx="17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3240320"/>
        <c:axId val="153241856"/>
      </c:barChart>
      <c:catAx>
        <c:axId val="153240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es-MX"/>
          </a:p>
        </c:txPr>
        <c:crossAx val="153241856"/>
        <c:crosses val="autoZero"/>
        <c:auto val="1"/>
        <c:lblAlgn val="ctr"/>
        <c:lblOffset val="100"/>
        <c:noMultiLvlLbl val="0"/>
      </c:catAx>
      <c:valAx>
        <c:axId val="153241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153240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820876846428106"/>
          <c:y val="0.24603703703703703"/>
          <c:w val="0.15049387058242211"/>
          <c:h val="0.26886111111111111"/>
        </c:manualLayout>
      </c:layout>
      <c:overlay val="0"/>
      <c:txPr>
        <a:bodyPr/>
        <a:lstStyle/>
        <a:p>
          <a:pPr>
            <a:defRPr sz="1000" b="1">
              <a:solidFill>
                <a:sysClr val="windowText" lastClr="000000"/>
              </a:solidFill>
            </a:defRPr>
          </a:pPr>
          <a:endParaRPr lang="es-MX"/>
        </a:p>
      </c:txPr>
    </c:legend>
    <c:plotVisOnly val="1"/>
    <c:dispBlanksAs val="gap"/>
    <c:showDLblsOverMax val="0"/>
  </c:chart>
  <c:spPr>
    <a:solidFill>
      <a:srgbClr val="F5DBEA"/>
    </a:solidFill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es-MX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765015268033124E-2"/>
          <c:y val="0.15205929841261831"/>
          <c:w val="0.79619228530285868"/>
          <c:h val="0.569580573401865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'[RESULTADOS POR CANDIDATURAS 2016 POR PARTIDO CON PORCENTAJES 31 AGOSTO Secreta.xlsx]AYUNT Y  PARTIDO'!$M$2</c:f>
              <c:strCache>
                <c:ptCount val="1"/>
                <c:pt idx="0">
                  <c:v>RESULTADO POR PARTIDO </c:v>
                </c:pt>
              </c:strCache>
            </c:strRef>
          </c:tx>
          <c:spPr>
            <a:solidFill>
              <a:srgbClr val="76419D"/>
            </a:solidFill>
          </c:spPr>
          <c:invertIfNegative val="0"/>
          <c:dLbls>
            <c:dLbl>
              <c:idx val="7"/>
              <c:layout>
                <c:manualLayout>
                  <c:x val="-1.2970168612191958E-3"/>
                  <c:y val="-1.95561691149521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300" b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'[RESULTADOS POR CANDIDATURAS 2016 POR PARTIDO CON PORCENTAJES 31 AGOSTO Secreta.xlsx]AYUNT Y  PARTIDO'!$L$3:$L$20</c:f>
              <c:strCache>
                <c:ptCount val="18"/>
                <c:pt idx="0">
                  <c:v>CULIACÁN</c:v>
                </c:pt>
                <c:pt idx="1">
                  <c:v>AHOME</c:v>
                </c:pt>
                <c:pt idx="2">
                  <c:v>MAZATLÁN</c:v>
                </c:pt>
                <c:pt idx="3">
                  <c:v>SALV. ALV.</c:v>
                </c:pt>
                <c:pt idx="4">
                  <c:v>EL FUERTE</c:v>
                </c:pt>
                <c:pt idx="5">
                  <c:v>GUASAVE</c:v>
                </c:pt>
                <c:pt idx="6">
                  <c:v>NAVOLATO</c:v>
                </c:pt>
                <c:pt idx="7">
                  <c:v>ANGOSTURA</c:v>
                </c:pt>
                <c:pt idx="8">
                  <c:v>SINALOA</c:v>
                </c:pt>
                <c:pt idx="9">
                  <c:v>MOCORITO</c:v>
                </c:pt>
                <c:pt idx="10">
                  <c:v>ROSARIO</c:v>
                </c:pt>
                <c:pt idx="11">
                  <c:v>CONCORDIA</c:v>
                </c:pt>
                <c:pt idx="12">
                  <c:v>ESCUINAPA</c:v>
                </c:pt>
                <c:pt idx="13">
                  <c:v>BADIRAGUATO</c:v>
                </c:pt>
                <c:pt idx="14">
                  <c:v>CHOIX</c:v>
                </c:pt>
                <c:pt idx="15">
                  <c:v>COSALÁ</c:v>
                </c:pt>
                <c:pt idx="16">
                  <c:v>ELOTA</c:v>
                </c:pt>
                <c:pt idx="17">
                  <c:v>SAN IGNACIO</c:v>
                </c:pt>
              </c:strCache>
            </c:strRef>
          </c:cat>
          <c:val>
            <c:numRef>
              <c:f>'[RESULTADOS POR CANDIDATURAS 2016 POR PARTIDO CON PORCENTAJES 31 AGOSTO Secreta.xlsx]AYUNT Y  PARTIDO'!$M$3:$M$20</c:f>
              <c:numCache>
                <c:formatCode>General</c:formatCode>
                <c:ptCount val="18"/>
                <c:pt idx="0">
                  <c:v>5744</c:v>
                </c:pt>
                <c:pt idx="1">
                  <c:v>1168</c:v>
                </c:pt>
                <c:pt idx="2">
                  <c:v>1126</c:v>
                </c:pt>
                <c:pt idx="3">
                  <c:v>1039</c:v>
                </c:pt>
                <c:pt idx="4">
                  <c:v>1008</c:v>
                </c:pt>
                <c:pt idx="5">
                  <c:v>1008</c:v>
                </c:pt>
                <c:pt idx="6">
                  <c:v>979</c:v>
                </c:pt>
                <c:pt idx="7">
                  <c:v>436</c:v>
                </c:pt>
                <c:pt idx="8">
                  <c:v>226</c:v>
                </c:pt>
                <c:pt idx="9">
                  <c:v>154</c:v>
                </c:pt>
                <c:pt idx="10">
                  <c:v>122</c:v>
                </c:pt>
                <c:pt idx="11">
                  <c:v>97</c:v>
                </c:pt>
                <c:pt idx="12">
                  <c:v>96</c:v>
                </c:pt>
                <c:pt idx="13">
                  <c:v>66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1"/>
          <c:order val="1"/>
          <c:tx>
            <c:strRef>
              <c:f>'[RESULTADOS POR CANDIDATURAS 2016 POR PARTIDO CON PORCENTAJES 31 AGOSTO Secreta.xlsx]AYUNT Y  PARTIDO'!$N$2</c:f>
              <c:strCache>
                <c:ptCount val="1"/>
                <c:pt idx="0">
                  <c:v>SEXO DE CANDIDATO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25868551617828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65611277813291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970168612191958E-3"/>
                  <c:y val="-1.65205428798144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939315951264848E-3"/>
                  <c:y val="-1.65205428798144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970168612191958E-3"/>
                  <c:y val="-1.45866178984392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2970168612191958E-3"/>
                  <c:y val="-1.65206983775213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1.4586462400732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6.79064706172310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297016861219291E-3"/>
                  <c:y val="-6.78658857157162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6.19821634800263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6.39569843583302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9.5113471063806945E-17"/>
                  <c:y val="-6.19821634800261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-5.60169604458928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5.79917813241967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1.47819955562767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1.0212731190702329E-7"/>
                  <c:y val="1.48959371783329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9.5113471063806945E-17"/>
                  <c:y val="1.28212115452814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0"/>
                  <c:y val="-1.45159773790369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9.5113471063806945E-17"/>
                  <c:y val="-1.64766069975905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[=1]&quot;M&quot;;[=2]&quot;H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rgbClr val="C00000"/>
                    </a:solidFill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'[RESULTADOS POR CANDIDATURAS 2016 POR PARTIDO CON PORCENTAJES 31 AGOSTO Secreta.xlsx]AYUNT Y  PARTIDO'!$L$3:$L$20</c:f>
              <c:strCache>
                <c:ptCount val="18"/>
                <c:pt idx="0">
                  <c:v>CULIACÁN</c:v>
                </c:pt>
                <c:pt idx="1">
                  <c:v>AHOME</c:v>
                </c:pt>
                <c:pt idx="2">
                  <c:v>MAZATLÁN</c:v>
                </c:pt>
                <c:pt idx="3">
                  <c:v>SALV. ALV.</c:v>
                </c:pt>
                <c:pt idx="4">
                  <c:v>EL FUERTE</c:v>
                </c:pt>
                <c:pt idx="5">
                  <c:v>GUASAVE</c:v>
                </c:pt>
                <c:pt idx="6">
                  <c:v>NAVOLATO</c:v>
                </c:pt>
                <c:pt idx="7">
                  <c:v>ANGOSTURA</c:v>
                </c:pt>
                <c:pt idx="8">
                  <c:v>SINALOA</c:v>
                </c:pt>
                <c:pt idx="9">
                  <c:v>MOCORITO</c:v>
                </c:pt>
                <c:pt idx="10">
                  <c:v>ROSARIO</c:v>
                </c:pt>
                <c:pt idx="11">
                  <c:v>CONCORDIA</c:v>
                </c:pt>
                <c:pt idx="12">
                  <c:v>ESCUINAPA</c:v>
                </c:pt>
                <c:pt idx="13">
                  <c:v>BADIRAGUATO</c:v>
                </c:pt>
                <c:pt idx="14">
                  <c:v>CHOIX</c:v>
                </c:pt>
                <c:pt idx="15">
                  <c:v>COSALÁ</c:v>
                </c:pt>
                <c:pt idx="16">
                  <c:v>ELOTA</c:v>
                </c:pt>
                <c:pt idx="17">
                  <c:v>SAN IGNACIO</c:v>
                </c:pt>
              </c:strCache>
            </c:strRef>
          </c:cat>
          <c:val>
            <c:numRef>
              <c:f>'[RESULTADOS POR CANDIDATURAS 2016 POR PARTIDO CON PORCENTAJES 31 AGOSTO Secreta.xlsx]AYUNT Y  PARTIDO'!$N$3:$N$20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2"/>
          <c:order val="2"/>
          <c:tx>
            <c:strRef>
              <c:f>'[RESULTADOS POR CANDIDATURAS 2016 POR PARTIDO CON PORCENTAJES 31 AGOSTO Secreta.xlsx]AYUNT Y  PARTIDO'!$O$2</c:f>
              <c:strCache>
                <c:ptCount val="1"/>
                <c:pt idx="0">
                  <c:v>% RESPECTO A VOTACIÓN DEL AYUNTAMIENTO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5.94361995240837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889183882975868E-17"/>
                  <c:y val="-7.12855912870280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6.73359495304203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6.93098374224823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970168612192435E-3"/>
                  <c:y val="-6.7335327539592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6.53611286521163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6.93104594133103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0.1167061604926042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0.1305303731338525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0.1186814478640290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0.116706782483432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2970168612191958E-3"/>
                  <c:y val="-0.1186814478640291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2970168612191958E-3"/>
                  <c:y val="-0.114731961605128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9.5113471063806945E-17"/>
                  <c:y val="-0.1147319616051281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9.5113471063806945E-17"/>
                  <c:y val="-7.523569953675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9.5113471063806945E-17"/>
                  <c:y val="-7.12860577801490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-7.12860577801490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9.5113471063806945E-17"/>
                  <c:y val="-6.93112369018450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anchor="ctr" anchorCtr="1"/>
              <a:lstStyle/>
              <a:p>
                <a:pPr>
                  <a:defRPr sz="1200" b="1" baseline="0">
                    <a:solidFill>
                      <a:srgbClr val="00B0F0"/>
                    </a:solidFill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'[RESULTADOS POR CANDIDATURAS 2016 POR PARTIDO CON PORCENTAJES 31 AGOSTO Secreta.xlsx]AYUNT Y  PARTIDO'!$L$3:$L$20</c:f>
              <c:strCache>
                <c:ptCount val="18"/>
                <c:pt idx="0">
                  <c:v>CULIACÁN</c:v>
                </c:pt>
                <c:pt idx="1">
                  <c:v>AHOME</c:v>
                </c:pt>
                <c:pt idx="2">
                  <c:v>MAZATLÁN</c:v>
                </c:pt>
                <c:pt idx="3">
                  <c:v>SALV. ALV.</c:v>
                </c:pt>
                <c:pt idx="4">
                  <c:v>EL FUERTE</c:v>
                </c:pt>
                <c:pt idx="5">
                  <c:v>GUASAVE</c:v>
                </c:pt>
                <c:pt idx="6">
                  <c:v>NAVOLATO</c:v>
                </c:pt>
                <c:pt idx="7">
                  <c:v>ANGOSTURA</c:v>
                </c:pt>
                <c:pt idx="8">
                  <c:v>SINALOA</c:v>
                </c:pt>
                <c:pt idx="9">
                  <c:v>MOCORITO</c:v>
                </c:pt>
                <c:pt idx="10">
                  <c:v>ROSARIO</c:v>
                </c:pt>
                <c:pt idx="11">
                  <c:v>CONCORDIA</c:v>
                </c:pt>
                <c:pt idx="12">
                  <c:v>ESCUINAPA</c:v>
                </c:pt>
                <c:pt idx="13">
                  <c:v>BADIRAGUATO</c:v>
                </c:pt>
                <c:pt idx="14">
                  <c:v>CHOIX</c:v>
                </c:pt>
                <c:pt idx="15">
                  <c:v>COSALÁ</c:v>
                </c:pt>
                <c:pt idx="16">
                  <c:v>ELOTA</c:v>
                </c:pt>
                <c:pt idx="17">
                  <c:v>SAN IGNACIO</c:v>
                </c:pt>
              </c:strCache>
            </c:strRef>
          </c:cat>
          <c:val>
            <c:numRef>
              <c:f>'[RESULTADOS POR CANDIDATURAS 2016 POR PARTIDO CON PORCENTAJES 31 AGOSTO Secreta.xlsx]AYUNT Y  PARTIDO'!$O$3:$O$20</c:f>
              <c:numCache>
                <c:formatCode>0.00%</c:formatCode>
                <c:ptCount val="18"/>
                <c:pt idx="0">
                  <c:v>2.3217273910477683E-2</c:v>
                </c:pt>
                <c:pt idx="1">
                  <c:v>8.9143973623153003E-3</c:v>
                </c:pt>
                <c:pt idx="2">
                  <c:v>8.8263190487015281E-3</c:v>
                </c:pt>
                <c:pt idx="3">
                  <c:v>3.3482646385872193E-2</c:v>
                </c:pt>
                <c:pt idx="4">
                  <c:v>2.5703138944845348E-2</c:v>
                </c:pt>
                <c:pt idx="5">
                  <c:v>1.0433162552398696E-2</c:v>
                </c:pt>
                <c:pt idx="6">
                  <c:v>1.9310426446802635E-2</c:v>
                </c:pt>
                <c:pt idx="7">
                  <c:v>1.8800396705618561E-2</c:v>
                </c:pt>
                <c:pt idx="8">
                  <c:v>6.4106200714812503E-3</c:v>
                </c:pt>
                <c:pt idx="9">
                  <c:v>7.6267828843106181E-3</c:v>
                </c:pt>
                <c:pt idx="10">
                  <c:v>5.465460084221844E-3</c:v>
                </c:pt>
                <c:pt idx="11">
                  <c:v>8.4871817306850991E-3</c:v>
                </c:pt>
                <c:pt idx="12">
                  <c:v>4.3561121698883747E-3</c:v>
                </c:pt>
                <c:pt idx="13">
                  <c:v>5.1437923778349312E-3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3"/>
          <c:order val="3"/>
          <c:tx>
            <c:strRef>
              <c:f>'[RESULTADOS POR CANDIDATURAS 2016 POR PARTIDO CON PORCENTAJES 31 AGOSTO Secreta.xlsx]AYUNT Y  PARTIDO'!$P$2</c:f>
              <c:strCache>
                <c:ptCount val="1"/>
                <c:pt idx="0">
                  <c:v>POSICIÓN POR PARTIDO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0.11949067696627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887737934276488E-17"/>
                  <c:y val="-0.125367267636751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968591195388574E-3"/>
                  <c:y val="-0.1292849947503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135161585420872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968591195388574E-3"/>
                  <c:y val="-0.137120448977696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13712044897769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0.13907931253452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0.18217431078465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7550951737105954E-17"/>
                  <c:y val="-0.201762946352896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0.203721809909721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0.207639537023369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2968591195388574E-3"/>
                  <c:y val="-0.207639537023369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8905773586165719E-3"/>
                  <c:y val="-0.207639537023369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9.5101903474211907E-17"/>
                  <c:y val="-0.209598400580193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5937182390777147E-3"/>
                  <c:y val="-0.215474991250666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5937182390778097E-3"/>
                  <c:y val="-0.213516127693842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5937182390776197E-3"/>
                  <c:y val="-0.213516127693842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3.8905773586165719E-3"/>
                  <c:y val="-0.213516127693842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7030A0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'[RESULTADOS POR CANDIDATURAS 2016 POR PARTIDO CON PORCENTAJES 31 AGOSTO Secreta.xlsx]AYUNT Y  PARTIDO'!$L$3:$L$20</c:f>
              <c:strCache>
                <c:ptCount val="18"/>
                <c:pt idx="0">
                  <c:v>CULIACÁN</c:v>
                </c:pt>
                <c:pt idx="1">
                  <c:v>AHOME</c:v>
                </c:pt>
                <c:pt idx="2">
                  <c:v>MAZATLÁN</c:v>
                </c:pt>
                <c:pt idx="3">
                  <c:v>SALV. ALV.</c:v>
                </c:pt>
                <c:pt idx="4">
                  <c:v>EL FUERTE</c:v>
                </c:pt>
                <c:pt idx="5">
                  <c:v>GUASAVE</c:v>
                </c:pt>
                <c:pt idx="6">
                  <c:v>NAVOLATO</c:v>
                </c:pt>
                <c:pt idx="7">
                  <c:v>ANGOSTURA</c:v>
                </c:pt>
                <c:pt idx="8">
                  <c:v>SINALOA</c:v>
                </c:pt>
                <c:pt idx="9">
                  <c:v>MOCORITO</c:v>
                </c:pt>
                <c:pt idx="10">
                  <c:v>ROSARIO</c:v>
                </c:pt>
                <c:pt idx="11">
                  <c:v>CONCORDIA</c:v>
                </c:pt>
                <c:pt idx="12">
                  <c:v>ESCUINAPA</c:v>
                </c:pt>
                <c:pt idx="13">
                  <c:v>BADIRAGUATO</c:v>
                </c:pt>
                <c:pt idx="14">
                  <c:v>CHOIX</c:v>
                </c:pt>
                <c:pt idx="15">
                  <c:v>COSALÁ</c:v>
                </c:pt>
                <c:pt idx="16">
                  <c:v>ELOTA</c:v>
                </c:pt>
                <c:pt idx="17">
                  <c:v>SAN IGNACIO</c:v>
                </c:pt>
              </c:strCache>
            </c:strRef>
          </c:cat>
          <c:val>
            <c:numRef>
              <c:f>'[RESULTADOS POR CANDIDATURAS 2016 POR PARTIDO CON PORCENTAJES 31 AGOSTO Secreta.xlsx]AYUNT Y  PARTIDO'!$P$3:$P$20</c:f>
              <c:numCache>
                <c:formatCode>General</c:formatCode>
                <c:ptCount val="18"/>
                <c:pt idx="0">
                  <c:v>6</c:v>
                </c:pt>
                <c:pt idx="1">
                  <c:v>9</c:v>
                </c:pt>
                <c:pt idx="2">
                  <c:v>9</c:v>
                </c:pt>
                <c:pt idx="3">
                  <c:v>5</c:v>
                </c:pt>
                <c:pt idx="4">
                  <c:v>5</c:v>
                </c:pt>
                <c:pt idx="5">
                  <c:v>9</c:v>
                </c:pt>
                <c:pt idx="6">
                  <c:v>6</c:v>
                </c:pt>
                <c:pt idx="7">
                  <c:v>6</c:v>
                </c:pt>
                <c:pt idx="8">
                  <c:v>8</c:v>
                </c:pt>
                <c:pt idx="9">
                  <c:v>8</c:v>
                </c:pt>
                <c:pt idx="10">
                  <c:v>7</c:v>
                </c:pt>
                <c:pt idx="11">
                  <c:v>9</c:v>
                </c:pt>
                <c:pt idx="12">
                  <c:v>8</c:v>
                </c:pt>
                <c:pt idx="13">
                  <c:v>9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1219200"/>
        <c:axId val="191220736"/>
      </c:barChart>
      <c:catAx>
        <c:axId val="191219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es-MX"/>
          </a:p>
        </c:txPr>
        <c:crossAx val="191220736"/>
        <c:crosses val="autoZero"/>
        <c:auto val="1"/>
        <c:lblAlgn val="ctr"/>
        <c:lblOffset val="100"/>
        <c:noMultiLvlLbl val="0"/>
      </c:catAx>
      <c:valAx>
        <c:axId val="191220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191219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22457343471942"/>
          <c:y val="0.23305073577048233"/>
          <c:w val="0.13741302976030195"/>
          <c:h val="0.29203923266599907"/>
        </c:manualLayout>
      </c:layout>
      <c:overlay val="0"/>
      <c:txPr>
        <a:bodyPr/>
        <a:lstStyle/>
        <a:p>
          <a:pPr>
            <a:defRPr sz="1000" b="1">
              <a:solidFill>
                <a:sysClr val="windowText" lastClr="000000"/>
              </a:solidFill>
            </a:defRPr>
          </a:pPr>
          <a:endParaRPr lang="es-MX"/>
        </a:p>
      </c:txPr>
    </c:legend>
    <c:plotVisOnly val="1"/>
    <c:dispBlanksAs val="gap"/>
    <c:showDLblsOverMax val="0"/>
  </c:chart>
  <c:spPr>
    <a:solidFill>
      <a:srgbClr val="F5DBEA"/>
    </a:solidFill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es-MX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449840170756869E-2"/>
          <c:y val="0.14997921554997881"/>
          <c:w val="0.79619228530285868"/>
          <c:h val="0.569580573401865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'DIST Y PARTIDO'!$M$177</c:f>
              <c:strCache>
                <c:ptCount val="1"/>
                <c:pt idx="0">
                  <c:v>RESULTADO POR PARTIDO RP</c:v>
                </c:pt>
              </c:strCache>
            </c:strRef>
          </c:tx>
          <c:spPr>
            <a:solidFill>
              <a:srgbClr val="3E9729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 Y PARTIDO'!$L$178:$L$201</c:f>
              <c:strCache>
                <c:ptCount val="24"/>
                <c:pt idx="0">
                  <c:v>DISTRITO 07</c:v>
                </c:pt>
                <c:pt idx="1">
                  <c:v>DISTRITO 08</c:v>
                </c:pt>
                <c:pt idx="2">
                  <c:v>DISTRITO 06</c:v>
                </c:pt>
                <c:pt idx="3">
                  <c:v>DISTRITO 10</c:v>
                </c:pt>
                <c:pt idx="4">
                  <c:v>DISTRITO 09</c:v>
                </c:pt>
                <c:pt idx="5">
                  <c:v>DISTRITO 01</c:v>
                </c:pt>
                <c:pt idx="6">
                  <c:v>DISTRITO 19</c:v>
                </c:pt>
                <c:pt idx="7">
                  <c:v>DISTRITO 13</c:v>
                </c:pt>
                <c:pt idx="8">
                  <c:v>DISTRITO 03</c:v>
                </c:pt>
                <c:pt idx="9">
                  <c:v>DISTRITO 14</c:v>
                </c:pt>
                <c:pt idx="10">
                  <c:v>DISTRITO 18</c:v>
                </c:pt>
                <c:pt idx="11">
                  <c:v>DISTRITO 04</c:v>
                </c:pt>
                <c:pt idx="12">
                  <c:v>DISTRITO 23</c:v>
                </c:pt>
                <c:pt idx="13">
                  <c:v>DISTRITO 12</c:v>
                </c:pt>
                <c:pt idx="14">
                  <c:v>DISTRITO 22</c:v>
                </c:pt>
                <c:pt idx="15">
                  <c:v>DISTRITO 24</c:v>
                </c:pt>
                <c:pt idx="16">
                  <c:v>DISTRITO 11</c:v>
                </c:pt>
                <c:pt idx="17">
                  <c:v>DISTRITO 17</c:v>
                </c:pt>
                <c:pt idx="18">
                  <c:v>DISTRITO 02</c:v>
                </c:pt>
                <c:pt idx="19">
                  <c:v>DISTRITO 20</c:v>
                </c:pt>
                <c:pt idx="20">
                  <c:v>DISTRITO 15</c:v>
                </c:pt>
                <c:pt idx="21">
                  <c:v>DISTRITO 21</c:v>
                </c:pt>
                <c:pt idx="22">
                  <c:v>DISTRITO 05</c:v>
                </c:pt>
                <c:pt idx="23">
                  <c:v>DISTRITO 16</c:v>
                </c:pt>
              </c:strCache>
            </c:strRef>
          </c:cat>
          <c:val>
            <c:numRef>
              <c:f>'DIST Y PARTIDO'!$M$178:$M$201</c:f>
              <c:numCache>
                <c:formatCode>General</c:formatCode>
                <c:ptCount val="24"/>
                <c:pt idx="0">
                  <c:v>24310</c:v>
                </c:pt>
                <c:pt idx="1">
                  <c:v>23498</c:v>
                </c:pt>
                <c:pt idx="2">
                  <c:v>23137</c:v>
                </c:pt>
                <c:pt idx="3">
                  <c:v>21078</c:v>
                </c:pt>
                <c:pt idx="4">
                  <c:v>21040</c:v>
                </c:pt>
                <c:pt idx="5">
                  <c:v>20253</c:v>
                </c:pt>
                <c:pt idx="6">
                  <c:v>19268</c:v>
                </c:pt>
                <c:pt idx="7">
                  <c:v>17888</c:v>
                </c:pt>
                <c:pt idx="8">
                  <c:v>16532</c:v>
                </c:pt>
                <c:pt idx="9">
                  <c:v>14899</c:v>
                </c:pt>
                <c:pt idx="10">
                  <c:v>14686</c:v>
                </c:pt>
                <c:pt idx="11">
                  <c:v>14353</c:v>
                </c:pt>
                <c:pt idx="12">
                  <c:v>14257</c:v>
                </c:pt>
                <c:pt idx="13">
                  <c:v>13582</c:v>
                </c:pt>
                <c:pt idx="14">
                  <c:v>13545</c:v>
                </c:pt>
                <c:pt idx="15">
                  <c:v>13379</c:v>
                </c:pt>
                <c:pt idx="16">
                  <c:v>12620</c:v>
                </c:pt>
                <c:pt idx="17">
                  <c:v>12270</c:v>
                </c:pt>
                <c:pt idx="18">
                  <c:v>11611</c:v>
                </c:pt>
                <c:pt idx="19">
                  <c:v>10283</c:v>
                </c:pt>
                <c:pt idx="20">
                  <c:v>9814</c:v>
                </c:pt>
                <c:pt idx="21">
                  <c:v>9612</c:v>
                </c:pt>
                <c:pt idx="22">
                  <c:v>9159</c:v>
                </c:pt>
                <c:pt idx="23">
                  <c:v>8630</c:v>
                </c:pt>
              </c:numCache>
            </c:numRef>
          </c:val>
        </c:ser>
        <c:ser>
          <c:idx val="1"/>
          <c:order val="1"/>
          <c:tx>
            <c:strRef>
              <c:f>'DIST Y PARTIDO'!$N$177</c:f>
              <c:strCache>
                <c:ptCount val="1"/>
                <c:pt idx="0">
                  <c:v>SEXO DE CANDIDATO</c:v>
                </c:pt>
              </c:strCache>
            </c:strRef>
          </c:tx>
          <c:spPr>
            <a:solidFill>
              <a:srgbClr val="E60000"/>
            </a:solidFill>
          </c:spPr>
          <c:invertIfNegative val="0"/>
          <c:dLbls>
            <c:numFmt formatCode="[=1]&quot;M&quot;;[=2]&quot;H&quot;" sourceLinked="0"/>
            <c:spPr>
              <a:noFill/>
            </c:spPr>
            <c:txPr>
              <a:bodyPr/>
              <a:lstStyle/>
              <a:p>
                <a:pPr>
                  <a:defRPr sz="1500" b="1">
                    <a:solidFill>
                      <a:srgbClr val="E60000"/>
                    </a:solidFill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 Y PARTIDO'!$L$178:$L$201</c:f>
              <c:strCache>
                <c:ptCount val="24"/>
                <c:pt idx="0">
                  <c:v>DISTRITO 07</c:v>
                </c:pt>
                <c:pt idx="1">
                  <c:v>DISTRITO 08</c:v>
                </c:pt>
                <c:pt idx="2">
                  <c:v>DISTRITO 06</c:v>
                </c:pt>
                <c:pt idx="3">
                  <c:v>DISTRITO 10</c:v>
                </c:pt>
                <c:pt idx="4">
                  <c:v>DISTRITO 09</c:v>
                </c:pt>
                <c:pt idx="5">
                  <c:v>DISTRITO 01</c:v>
                </c:pt>
                <c:pt idx="6">
                  <c:v>DISTRITO 19</c:v>
                </c:pt>
                <c:pt idx="7">
                  <c:v>DISTRITO 13</c:v>
                </c:pt>
                <c:pt idx="8">
                  <c:v>DISTRITO 03</c:v>
                </c:pt>
                <c:pt idx="9">
                  <c:v>DISTRITO 14</c:v>
                </c:pt>
                <c:pt idx="10">
                  <c:v>DISTRITO 18</c:v>
                </c:pt>
                <c:pt idx="11">
                  <c:v>DISTRITO 04</c:v>
                </c:pt>
                <c:pt idx="12">
                  <c:v>DISTRITO 23</c:v>
                </c:pt>
                <c:pt idx="13">
                  <c:v>DISTRITO 12</c:v>
                </c:pt>
                <c:pt idx="14">
                  <c:v>DISTRITO 22</c:v>
                </c:pt>
                <c:pt idx="15">
                  <c:v>DISTRITO 24</c:v>
                </c:pt>
                <c:pt idx="16">
                  <c:v>DISTRITO 11</c:v>
                </c:pt>
                <c:pt idx="17">
                  <c:v>DISTRITO 17</c:v>
                </c:pt>
                <c:pt idx="18">
                  <c:v>DISTRITO 02</c:v>
                </c:pt>
                <c:pt idx="19">
                  <c:v>DISTRITO 20</c:v>
                </c:pt>
                <c:pt idx="20">
                  <c:v>DISTRITO 15</c:v>
                </c:pt>
                <c:pt idx="21">
                  <c:v>DISTRITO 21</c:v>
                </c:pt>
                <c:pt idx="22">
                  <c:v>DISTRITO 05</c:v>
                </c:pt>
                <c:pt idx="23">
                  <c:v>DISTRITO 16</c:v>
                </c:pt>
              </c:strCache>
            </c:strRef>
          </c:cat>
          <c:val>
            <c:numRef>
              <c:f>'DIST Y PARTIDO'!$N$178:$N$201</c:f>
              <c:numCache>
                <c:formatCode>General</c:formatCode>
                <c:ptCount val="2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2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</c:numCache>
            </c:numRef>
          </c:val>
        </c:ser>
        <c:ser>
          <c:idx val="2"/>
          <c:order val="2"/>
          <c:tx>
            <c:strRef>
              <c:f>'DIST Y PARTIDO'!$O$177</c:f>
              <c:strCache>
                <c:ptCount val="1"/>
                <c:pt idx="0">
                  <c:v>% RESPECTO A VOTACIÓN DEL DISTRITO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 Y PARTIDO'!$L$178:$L$201</c:f>
              <c:strCache>
                <c:ptCount val="24"/>
                <c:pt idx="0">
                  <c:v>DISTRITO 07</c:v>
                </c:pt>
                <c:pt idx="1">
                  <c:v>DISTRITO 08</c:v>
                </c:pt>
                <c:pt idx="2">
                  <c:v>DISTRITO 06</c:v>
                </c:pt>
                <c:pt idx="3">
                  <c:v>DISTRITO 10</c:v>
                </c:pt>
                <c:pt idx="4">
                  <c:v>DISTRITO 09</c:v>
                </c:pt>
                <c:pt idx="5">
                  <c:v>DISTRITO 01</c:v>
                </c:pt>
                <c:pt idx="6">
                  <c:v>DISTRITO 19</c:v>
                </c:pt>
                <c:pt idx="7">
                  <c:v>DISTRITO 13</c:v>
                </c:pt>
                <c:pt idx="8">
                  <c:v>DISTRITO 03</c:v>
                </c:pt>
                <c:pt idx="9">
                  <c:v>DISTRITO 14</c:v>
                </c:pt>
                <c:pt idx="10">
                  <c:v>DISTRITO 18</c:v>
                </c:pt>
                <c:pt idx="11">
                  <c:v>DISTRITO 04</c:v>
                </c:pt>
                <c:pt idx="12">
                  <c:v>DISTRITO 23</c:v>
                </c:pt>
                <c:pt idx="13">
                  <c:v>DISTRITO 12</c:v>
                </c:pt>
                <c:pt idx="14">
                  <c:v>DISTRITO 22</c:v>
                </c:pt>
                <c:pt idx="15">
                  <c:v>DISTRITO 24</c:v>
                </c:pt>
                <c:pt idx="16">
                  <c:v>DISTRITO 11</c:v>
                </c:pt>
                <c:pt idx="17">
                  <c:v>DISTRITO 17</c:v>
                </c:pt>
                <c:pt idx="18">
                  <c:v>DISTRITO 02</c:v>
                </c:pt>
                <c:pt idx="19">
                  <c:v>DISTRITO 20</c:v>
                </c:pt>
                <c:pt idx="20">
                  <c:v>DISTRITO 15</c:v>
                </c:pt>
                <c:pt idx="21">
                  <c:v>DISTRITO 21</c:v>
                </c:pt>
                <c:pt idx="22">
                  <c:v>DISTRITO 05</c:v>
                </c:pt>
                <c:pt idx="23">
                  <c:v>DISTRITO 16</c:v>
                </c:pt>
              </c:strCache>
            </c:strRef>
          </c:cat>
          <c:val>
            <c:numRef>
              <c:f>'DIST Y PARTIDO'!$O$178:$O$201</c:f>
              <c:numCache>
                <c:formatCode>0.00%</c:formatCode>
                <c:ptCount val="24"/>
                <c:pt idx="0">
                  <c:v>0.52425007008690772</c:v>
                </c:pt>
                <c:pt idx="1">
                  <c:v>0.51238552115133018</c:v>
                </c:pt>
                <c:pt idx="2">
                  <c:v>0.52050572540550266</c:v>
                </c:pt>
                <c:pt idx="3">
                  <c:v>0.44699395610221609</c:v>
                </c:pt>
                <c:pt idx="4">
                  <c:v>0.39898357795729511</c:v>
                </c:pt>
                <c:pt idx="5">
                  <c:v>0.36059823733641949</c:v>
                </c:pt>
                <c:pt idx="6">
                  <c:v>0.4133522117818681</c:v>
                </c:pt>
                <c:pt idx="7">
                  <c:v>0.47779053927722426</c:v>
                </c:pt>
                <c:pt idx="8">
                  <c:v>0.38053586225946046</c:v>
                </c:pt>
                <c:pt idx="9">
                  <c:v>0.3816635499654174</c:v>
                </c:pt>
                <c:pt idx="10">
                  <c:v>0.40509750917165477</c:v>
                </c:pt>
                <c:pt idx="11">
                  <c:v>0.34759759759759762</c:v>
                </c:pt>
                <c:pt idx="12">
                  <c:v>0.36960128584020324</c:v>
                </c:pt>
                <c:pt idx="13">
                  <c:v>0.37072824544164212</c:v>
                </c:pt>
                <c:pt idx="14">
                  <c:v>0.35055255053184609</c:v>
                </c:pt>
                <c:pt idx="15">
                  <c:v>0.29965507973481453</c:v>
                </c:pt>
                <c:pt idx="16">
                  <c:v>0.33270062216598123</c:v>
                </c:pt>
                <c:pt idx="17">
                  <c:v>0.39039134584791602</c:v>
                </c:pt>
                <c:pt idx="18">
                  <c:v>0.31289748841220222</c:v>
                </c:pt>
                <c:pt idx="19">
                  <c:v>0.31854651342895202</c:v>
                </c:pt>
                <c:pt idx="20">
                  <c:v>0.35146653296565555</c:v>
                </c:pt>
                <c:pt idx="21">
                  <c:v>0.31264637002341922</c:v>
                </c:pt>
                <c:pt idx="22">
                  <c:v>0.27980936669416184</c:v>
                </c:pt>
                <c:pt idx="23">
                  <c:v>0.34364671683988374</c:v>
                </c:pt>
              </c:numCache>
            </c:numRef>
          </c:val>
        </c:ser>
        <c:ser>
          <c:idx val="3"/>
          <c:order val="3"/>
          <c:tx>
            <c:strRef>
              <c:f>'DIST Y PARTIDO'!$P$177</c:f>
              <c:strCache>
                <c:ptCount val="1"/>
                <c:pt idx="0">
                  <c:v>POSICIÓN POR PARTIDO</c:v>
                </c:pt>
              </c:strCache>
            </c:strRef>
          </c:tx>
          <c:spPr>
            <a:solidFill>
              <a:srgbClr val="CC00CC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0.112324474582533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11648464030781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114404557445173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124804971758371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114404557445173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12064480603309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2970168612191958E-3"/>
                  <c:y val="-0.118564723170452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2970168612191958E-3"/>
                  <c:y val="-0.12064480603309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2970168612191958E-3"/>
                  <c:y val="-0.122724888895731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0.13104522034628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2971189885311028E-3"/>
                  <c:y val="-0.128965137483650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0.124804971758371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5940337224383916E-3"/>
                  <c:y val="-0.116484640307812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2970168612191958E-3"/>
                  <c:y val="-0.131045220346289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297016861219291E-3"/>
                  <c:y val="-0.1289651374836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0.116484640307813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-0.12064480603309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2970168612191958E-3"/>
                  <c:y val="-0.126885054621010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0.122724888895731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9.5113471063806945E-17"/>
                  <c:y val="-0.128965137483650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1.297016861219291E-3"/>
                  <c:y val="-0.118564723170452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9.5113471063806945E-17"/>
                  <c:y val="-0.118564723170452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2.5940337224382966E-3"/>
                  <c:y val="-0.12064480603309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1.9022694212761389E-16"/>
                  <c:y val="-0.12480497175837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>
                    <a:solidFill>
                      <a:srgbClr val="CC00CC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'DIST Y PARTIDO'!$L$178:$L$201</c:f>
              <c:strCache>
                <c:ptCount val="24"/>
                <c:pt idx="0">
                  <c:v>DISTRITO 07</c:v>
                </c:pt>
                <c:pt idx="1">
                  <c:v>DISTRITO 08</c:v>
                </c:pt>
                <c:pt idx="2">
                  <c:v>DISTRITO 06</c:v>
                </c:pt>
                <c:pt idx="3">
                  <c:v>DISTRITO 10</c:v>
                </c:pt>
                <c:pt idx="4">
                  <c:v>DISTRITO 09</c:v>
                </c:pt>
                <c:pt idx="5">
                  <c:v>DISTRITO 01</c:v>
                </c:pt>
                <c:pt idx="6">
                  <c:v>DISTRITO 19</c:v>
                </c:pt>
                <c:pt idx="7">
                  <c:v>DISTRITO 13</c:v>
                </c:pt>
                <c:pt idx="8">
                  <c:v>DISTRITO 03</c:v>
                </c:pt>
                <c:pt idx="9">
                  <c:v>DISTRITO 14</c:v>
                </c:pt>
                <c:pt idx="10">
                  <c:v>DISTRITO 18</c:v>
                </c:pt>
                <c:pt idx="11">
                  <c:v>DISTRITO 04</c:v>
                </c:pt>
                <c:pt idx="12">
                  <c:v>DISTRITO 23</c:v>
                </c:pt>
                <c:pt idx="13">
                  <c:v>DISTRITO 12</c:v>
                </c:pt>
                <c:pt idx="14">
                  <c:v>DISTRITO 22</c:v>
                </c:pt>
                <c:pt idx="15">
                  <c:v>DISTRITO 24</c:v>
                </c:pt>
                <c:pt idx="16">
                  <c:v>DISTRITO 11</c:v>
                </c:pt>
                <c:pt idx="17">
                  <c:v>DISTRITO 17</c:v>
                </c:pt>
                <c:pt idx="18">
                  <c:v>DISTRITO 02</c:v>
                </c:pt>
                <c:pt idx="19">
                  <c:v>DISTRITO 20</c:v>
                </c:pt>
                <c:pt idx="20">
                  <c:v>DISTRITO 15</c:v>
                </c:pt>
                <c:pt idx="21">
                  <c:v>DISTRITO 21</c:v>
                </c:pt>
                <c:pt idx="22">
                  <c:v>DISTRITO 05</c:v>
                </c:pt>
                <c:pt idx="23">
                  <c:v>DISTRITO 16</c:v>
                </c:pt>
              </c:strCache>
            </c:strRef>
          </c:cat>
          <c:val>
            <c:numRef>
              <c:f>'DIST Y PARTIDO'!$P$178:$P$201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4110208"/>
        <c:axId val="141111296"/>
      </c:barChart>
      <c:catAx>
        <c:axId val="154110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es-MX"/>
          </a:p>
        </c:txPr>
        <c:crossAx val="141111296"/>
        <c:crosses val="autoZero"/>
        <c:auto val="1"/>
        <c:lblAlgn val="ctr"/>
        <c:lblOffset val="100"/>
        <c:noMultiLvlLbl val="0"/>
      </c:catAx>
      <c:valAx>
        <c:axId val="141111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154110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69291338582675"/>
          <c:y val="0.21744432830193505"/>
          <c:w val="0.15330708661417322"/>
          <c:h val="0.34968911769436412"/>
        </c:manualLayout>
      </c:layout>
      <c:overlay val="0"/>
      <c:txPr>
        <a:bodyPr/>
        <a:lstStyle/>
        <a:p>
          <a:pPr>
            <a:defRPr sz="1100" b="1">
              <a:solidFill>
                <a:sysClr val="windowText" lastClr="000000"/>
              </a:solidFill>
            </a:defRPr>
          </a:pPr>
          <a:endParaRPr lang="es-MX"/>
        </a:p>
      </c:txPr>
    </c:legend>
    <c:plotVisOnly val="1"/>
    <c:dispBlanksAs val="gap"/>
    <c:showDLblsOverMax val="0"/>
  </c:chart>
  <c:spPr>
    <a:solidFill>
      <a:srgbClr val="F5DBEA"/>
    </a:solidFill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es-MX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449840170756869E-2"/>
          <c:y val="0.14997921554997881"/>
          <c:w val="0.79619228530285868"/>
          <c:h val="0.569580573401865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'DIST Y PARTIDO'!$M$177</c:f>
              <c:strCache>
                <c:ptCount val="1"/>
                <c:pt idx="0">
                  <c:v>RESULTADO POR PARTIDO RP</c:v>
                </c:pt>
              </c:strCache>
            </c:strRef>
          </c:tx>
          <c:spPr>
            <a:solidFill>
              <a:srgbClr val="3E9729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 Y PARTIDO'!$L$178:$L$201</c:f>
              <c:strCache>
                <c:ptCount val="24"/>
                <c:pt idx="0">
                  <c:v>DISTRITO 07</c:v>
                </c:pt>
                <c:pt idx="1">
                  <c:v>DISTRITO 08</c:v>
                </c:pt>
                <c:pt idx="2">
                  <c:v>DISTRITO 06</c:v>
                </c:pt>
                <c:pt idx="3">
                  <c:v>DISTRITO 10</c:v>
                </c:pt>
                <c:pt idx="4">
                  <c:v>DISTRITO 09</c:v>
                </c:pt>
                <c:pt idx="5">
                  <c:v>DISTRITO 01</c:v>
                </c:pt>
                <c:pt idx="6">
                  <c:v>DISTRITO 19</c:v>
                </c:pt>
                <c:pt idx="7">
                  <c:v>DISTRITO 13</c:v>
                </c:pt>
                <c:pt idx="8">
                  <c:v>DISTRITO 03</c:v>
                </c:pt>
                <c:pt idx="9">
                  <c:v>DISTRITO 14</c:v>
                </c:pt>
                <c:pt idx="10">
                  <c:v>DISTRITO 18</c:v>
                </c:pt>
                <c:pt idx="11">
                  <c:v>DISTRITO 04</c:v>
                </c:pt>
                <c:pt idx="12">
                  <c:v>DISTRITO 23</c:v>
                </c:pt>
                <c:pt idx="13">
                  <c:v>DISTRITO 12</c:v>
                </c:pt>
                <c:pt idx="14">
                  <c:v>DISTRITO 22</c:v>
                </c:pt>
                <c:pt idx="15">
                  <c:v>DISTRITO 24</c:v>
                </c:pt>
                <c:pt idx="16">
                  <c:v>DISTRITO 11</c:v>
                </c:pt>
                <c:pt idx="17">
                  <c:v>DISTRITO 17</c:v>
                </c:pt>
                <c:pt idx="18">
                  <c:v>DISTRITO 02</c:v>
                </c:pt>
                <c:pt idx="19">
                  <c:v>DISTRITO 20</c:v>
                </c:pt>
                <c:pt idx="20">
                  <c:v>DISTRITO 15</c:v>
                </c:pt>
                <c:pt idx="21">
                  <c:v>DISTRITO 21</c:v>
                </c:pt>
                <c:pt idx="22">
                  <c:v>DISTRITO 05</c:v>
                </c:pt>
                <c:pt idx="23">
                  <c:v>DISTRITO 16</c:v>
                </c:pt>
              </c:strCache>
            </c:strRef>
          </c:cat>
          <c:val>
            <c:numRef>
              <c:f>'DIST Y PARTIDO'!$M$178:$M$201</c:f>
              <c:numCache>
                <c:formatCode>General</c:formatCode>
                <c:ptCount val="24"/>
                <c:pt idx="0">
                  <c:v>24310</c:v>
                </c:pt>
                <c:pt idx="1">
                  <c:v>23498</c:v>
                </c:pt>
                <c:pt idx="2">
                  <c:v>23137</c:v>
                </c:pt>
                <c:pt idx="3">
                  <c:v>21078</c:v>
                </c:pt>
                <c:pt idx="4">
                  <c:v>21040</c:v>
                </c:pt>
                <c:pt idx="5">
                  <c:v>20253</c:v>
                </c:pt>
                <c:pt idx="6">
                  <c:v>19268</c:v>
                </c:pt>
                <c:pt idx="7">
                  <c:v>17888</c:v>
                </c:pt>
                <c:pt idx="8">
                  <c:v>16532</c:v>
                </c:pt>
                <c:pt idx="9">
                  <c:v>14899</c:v>
                </c:pt>
                <c:pt idx="10">
                  <c:v>14686</c:v>
                </c:pt>
                <c:pt idx="11">
                  <c:v>14353</c:v>
                </c:pt>
                <c:pt idx="12">
                  <c:v>14257</c:v>
                </c:pt>
                <c:pt idx="13">
                  <c:v>13582</c:v>
                </c:pt>
                <c:pt idx="14">
                  <c:v>13545</c:v>
                </c:pt>
                <c:pt idx="15">
                  <c:v>13379</c:v>
                </c:pt>
                <c:pt idx="16">
                  <c:v>12620</c:v>
                </c:pt>
                <c:pt idx="17">
                  <c:v>12270</c:v>
                </c:pt>
                <c:pt idx="18">
                  <c:v>11611</c:v>
                </c:pt>
                <c:pt idx="19">
                  <c:v>10283</c:v>
                </c:pt>
                <c:pt idx="20">
                  <c:v>9814</c:v>
                </c:pt>
                <c:pt idx="21">
                  <c:v>9612</c:v>
                </c:pt>
                <c:pt idx="22">
                  <c:v>9159</c:v>
                </c:pt>
                <c:pt idx="23">
                  <c:v>8630</c:v>
                </c:pt>
              </c:numCache>
            </c:numRef>
          </c:val>
        </c:ser>
        <c:ser>
          <c:idx val="1"/>
          <c:order val="1"/>
          <c:tx>
            <c:strRef>
              <c:f>'DIST Y PARTIDO'!$N$177</c:f>
              <c:strCache>
                <c:ptCount val="1"/>
                <c:pt idx="0">
                  <c:v>SEXO DE CANDIDATO</c:v>
                </c:pt>
              </c:strCache>
            </c:strRef>
          </c:tx>
          <c:spPr>
            <a:solidFill>
              <a:srgbClr val="E60000"/>
            </a:solidFill>
          </c:spPr>
          <c:invertIfNegative val="0"/>
          <c:dLbls>
            <c:numFmt formatCode="[=1]&quot;M&quot;;[=2]&quot;H&quot;" sourceLinked="0"/>
            <c:spPr>
              <a:noFill/>
            </c:spPr>
            <c:txPr>
              <a:bodyPr/>
              <a:lstStyle/>
              <a:p>
                <a:pPr>
                  <a:defRPr sz="1500" b="1">
                    <a:solidFill>
                      <a:srgbClr val="E60000"/>
                    </a:solidFill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 Y PARTIDO'!$L$178:$L$201</c:f>
              <c:strCache>
                <c:ptCount val="24"/>
                <c:pt idx="0">
                  <c:v>DISTRITO 07</c:v>
                </c:pt>
                <c:pt idx="1">
                  <c:v>DISTRITO 08</c:v>
                </c:pt>
                <c:pt idx="2">
                  <c:v>DISTRITO 06</c:v>
                </c:pt>
                <c:pt idx="3">
                  <c:v>DISTRITO 10</c:v>
                </c:pt>
                <c:pt idx="4">
                  <c:v>DISTRITO 09</c:v>
                </c:pt>
                <c:pt idx="5">
                  <c:v>DISTRITO 01</c:v>
                </c:pt>
                <c:pt idx="6">
                  <c:v>DISTRITO 19</c:v>
                </c:pt>
                <c:pt idx="7">
                  <c:v>DISTRITO 13</c:v>
                </c:pt>
                <c:pt idx="8">
                  <c:v>DISTRITO 03</c:v>
                </c:pt>
                <c:pt idx="9">
                  <c:v>DISTRITO 14</c:v>
                </c:pt>
                <c:pt idx="10">
                  <c:v>DISTRITO 18</c:v>
                </c:pt>
                <c:pt idx="11">
                  <c:v>DISTRITO 04</c:v>
                </c:pt>
                <c:pt idx="12">
                  <c:v>DISTRITO 23</c:v>
                </c:pt>
                <c:pt idx="13">
                  <c:v>DISTRITO 12</c:v>
                </c:pt>
                <c:pt idx="14">
                  <c:v>DISTRITO 22</c:v>
                </c:pt>
                <c:pt idx="15">
                  <c:v>DISTRITO 24</c:v>
                </c:pt>
                <c:pt idx="16">
                  <c:v>DISTRITO 11</c:v>
                </c:pt>
                <c:pt idx="17">
                  <c:v>DISTRITO 17</c:v>
                </c:pt>
                <c:pt idx="18">
                  <c:v>DISTRITO 02</c:v>
                </c:pt>
                <c:pt idx="19">
                  <c:v>DISTRITO 20</c:v>
                </c:pt>
                <c:pt idx="20">
                  <c:v>DISTRITO 15</c:v>
                </c:pt>
                <c:pt idx="21">
                  <c:v>DISTRITO 21</c:v>
                </c:pt>
                <c:pt idx="22">
                  <c:v>DISTRITO 05</c:v>
                </c:pt>
                <c:pt idx="23">
                  <c:v>DISTRITO 16</c:v>
                </c:pt>
              </c:strCache>
            </c:strRef>
          </c:cat>
          <c:val>
            <c:numRef>
              <c:f>'DIST Y PARTIDO'!$N$178:$N$201</c:f>
              <c:numCache>
                <c:formatCode>General</c:formatCode>
                <c:ptCount val="2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2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</c:numCache>
            </c:numRef>
          </c:val>
        </c:ser>
        <c:ser>
          <c:idx val="2"/>
          <c:order val="2"/>
          <c:tx>
            <c:strRef>
              <c:f>'DIST Y PARTIDO'!$O$177</c:f>
              <c:strCache>
                <c:ptCount val="1"/>
                <c:pt idx="0">
                  <c:v>% RESPECTO A VOTACIÓN DEL DISTRITO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 Y PARTIDO'!$L$178:$L$201</c:f>
              <c:strCache>
                <c:ptCount val="24"/>
                <c:pt idx="0">
                  <c:v>DISTRITO 07</c:v>
                </c:pt>
                <c:pt idx="1">
                  <c:v>DISTRITO 08</c:v>
                </c:pt>
                <c:pt idx="2">
                  <c:v>DISTRITO 06</c:v>
                </c:pt>
                <c:pt idx="3">
                  <c:v>DISTRITO 10</c:v>
                </c:pt>
                <c:pt idx="4">
                  <c:v>DISTRITO 09</c:v>
                </c:pt>
                <c:pt idx="5">
                  <c:v>DISTRITO 01</c:v>
                </c:pt>
                <c:pt idx="6">
                  <c:v>DISTRITO 19</c:v>
                </c:pt>
                <c:pt idx="7">
                  <c:v>DISTRITO 13</c:v>
                </c:pt>
                <c:pt idx="8">
                  <c:v>DISTRITO 03</c:v>
                </c:pt>
                <c:pt idx="9">
                  <c:v>DISTRITO 14</c:v>
                </c:pt>
                <c:pt idx="10">
                  <c:v>DISTRITO 18</c:v>
                </c:pt>
                <c:pt idx="11">
                  <c:v>DISTRITO 04</c:v>
                </c:pt>
                <c:pt idx="12">
                  <c:v>DISTRITO 23</c:v>
                </c:pt>
                <c:pt idx="13">
                  <c:v>DISTRITO 12</c:v>
                </c:pt>
                <c:pt idx="14">
                  <c:v>DISTRITO 22</c:v>
                </c:pt>
                <c:pt idx="15">
                  <c:v>DISTRITO 24</c:v>
                </c:pt>
                <c:pt idx="16">
                  <c:v>DISTRITO 11</c:v>
                </c:pt>
                <c:pt idx="17">
                  <c:v>DISTRITO 17</c:v>
                </c:pt>
                <c:pt idx="18">
                  <c:v>DISTRITO 02</c:v>
                </c:pt>
                <c:pt idx="19">
                  <c:v>DISTRITO 20</c:v>
                </c:pt>
                <c:pt idx="20">
                  <c:v>DISTRITO 15</c:v>
                </c:pt>
                <c:pt idx="21">
                  <c:v>DISTRITO 21</c:v>
                </c:pt>
                <c:pt idx="22">
                  <c:v>DISTRITO 05</c:v>
                </c:pt>
                <c:pt idx="23">
                  <c:v>DISTRITO 16</c:v>
                </c:pt>
              </c:strCache>
            </c:strRef>
          </c:cat>
          <c:val>
            <c:numRef>
              <c:f>'DIST Y PARTIDO'!$O$178:$O$201</c:f>
              <c:numCache>
                <c:formatCode>0.00%</c:formatCode>
                <c:ptCount val="24"/>
                <c:pt idx="0">
                  <c:v>0.52425007008690772</c:v>
                </c:pt>
                <c:pt idx="1">
                  <c:v>0.51238552115133018</c:v>
                </c:pt>
                <c:pt idx="2">
                  <c:v>0.52050572540550266</c:v>
                </c:pt>
                <c:pt idx="3">
                  <c:v>0.44699395610221609</c:v>
                </c:pt>
                <c:pt idx="4">
                  <c:v>0.39898357795729511</c:v>
                </c:pt>
                <c:pt idx="5">
                  <c:v>0.36059823733641949</c:v>
                </c:pt>
                <c:pt idx="6">
                  <c:v>0.4133522117818681</c:v>
                </c:pt>
                <c:pt idx="7">
                  <c:v>0.47779053927722426</c:v>
                </c:pt>
                <c:pt idx="8">
                  <c:v>0.38053586225946046</c:v>
                </c:pt>
                <c:pt idx="9">
                  <c:v>0.3816635499654174</c:v>
                </c:pt>
                <c:pt idx="10">
                  <c:v>0.40509750917165477</c:v>
                </c:pt>
                <c:pt idx="11">
                  <c:v>0.34759759759759762</c:v>
                </c:pt>
                <c:pt idx="12">
                  <c:v>0.36960128584020324</c:v>
                </c:pt>
                <c:pt idx="13">
                  <c:v>0.37072824544164212</c:v>
                </c:pt>
                <c:pt idx="14">
                  <c:v>0.35055255053184609</c:v>
                </c:pt>
                <c:pt idx="15">
                  <c:v>0.29965507973481453</c:v>
                </c:pt>
                <c:pt idx="16">
                  <c:v>0.33270062216598123</c:v>
                </c:pt>
                <c:pt idx="17">
                  <c:v>0.39039134584791602</c:v>
                </c:pt>
                <c:pt idx="18">
                  <c:v>0.31289748841220222</c:v>
                </c:pt>
                <c:pt idx="19">
                  <c:v>0.31854651342895202</c:v>
                </c:pt>
                <c:pt idx="20">
                  <c:v>0.35146653296565555</c:v>
                </c:pt>
                <c:pt idx="21">
                  <c:v>0.31264637002341922</c:v>
                </c:pt>
                <c:pt idx="22">
                  <c:v>0.27980936669416184</c:v>
                </c:pt>
                <c:pt idx="23">
                  <c:v>0.34364671683988374</c:v>
                </c:pt>
              </c:numCache>
            </c:numRef>
          </c:val>
        </c:ser>
        <c:ser>
          <c:idx val="3"/>
          <c:order val="3"/>
          <c:tx>
            <c:strRef>
              <c:f>'DIST Y PARTIDO'!$P$177</c:f>
              <c:strCache>
                <c:ptCount val="1"/>
                <c:pt idx="0">
                  <c:v>POSICIÓN POR PARTIDO</c:v>
                </c:pt>
              </c:strCache>
            </c:strRef>
          </c:tx>
          <c:spPr>
            <a:solidFill>
              <a:srgbClr val="CC00CC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0.112324474582533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11648464030781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114404557445173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124804971758371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114404557445173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12064480603309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2970168612191958E-3"/>
                  <c:y val="-0.118564723170452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2970168612191958E-3"/>
                  <c:y val="-0.12064480603309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2970168612191958E-3"/>
                  <c:y val="-0.122724888895731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0.13104522034628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2971189885311028E-3"/>
                  <c:y val="-0.128965137483650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0.124804971758371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5940337224383916E-3"/>
                  <c:y val="-0.116484640307812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2970168612191958E-3"/>
                  <c:y val="-0.131045220346289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297016861219291E-3"/>
                  <c:y val="-0.1289651374836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0.116484640307813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-0.12064480603309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2970168612191958E-3"/>
                  <c:y val="-0.126885054621010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0.122724888895731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9.5113471063806945E-17"/>
                  <c:y val="-0.128965137483650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1.297016861219291E-3"/>
                  <c:y val="-0.118564723170452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9.5113471063806945E-17"/>
                  <c:y val="-0.118564723170452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2.5940337224382966E-3"/>
                  <c:y val="-0.12064480603309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1.9022694212761389E-16"/>
                  <c:y val="-0.12480497175837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>
                    <a:solidFill>
                      <a:srgbClr val="CC00CC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'DIST Y PARTIDO'!$L$178:$L$201</c:f>
              <c:strCache>
                <c:ptCount val="24"/>
                <c:pt idx="0">
                  <c:v>DISTRITO 07</c:v>
                </c:pt>
                <c:pt idx="1">
                  <c:v>DISTRITO 08</c:v>
                </c:pt>
                <c:pt idx="2">
                  <c:v>DISTRITO 06</c:v>
                </c:pt>
                <c:pt idx="3">
                  <c:v>DISTRITO 10</c:v>
                </c:pt>
                <c:pt idx="4">
                  <c:v>DISTRITO 09</c:v>
                </c:pt>
                <c:pt idx="5">
                  <c:v>DISTRITO 01</c:v>
                </c:pt>
                <c:pt idx="6">
                  <c:v>DISTRITO 19</c:v>
                </c:pt>
                <c:pt idx="7">
                  <c:v>DISTRITO 13</c:v>
                </c:pt>
                <c:pt idx="8">
                  <c:v>DISTRITO 03</c:v>
                </c:pt>
                <c:pt idx="9">
                  <c:v>DISTRITO 14</c:v>
                </c:pt>
                <c:pt idx="10">
                  <c:v>DISTRITO 18</c:v>
                </c:pt>
                <c:pt idx="11">
                  <c:v>DISTRITO 04</c:v>
                </c:pt>
                <c:pt idx="12">
                  <c:v>DISTRITO 23</c:v>
                </c:pt>
                <c:pt idx="13">
                  <c:v>DISTRITO 12</c:v>
                </c:pt>
                <c:pt idx="14">
                  <c:v>DISTRITO 22</c:v>
                </c:pt>
                <c:pt idx="15">
                  <c:v>DISTRITO 24</c:v>
                </c:pt>
                <c:pt idx="16">
                  <c:v>DISTRITO 11</c:v>
                </c:pt>
                <c:pt idx="17">
                  <c:v>DISTRITO 17</c:v>
                </c:pt>
                <c:pt idx="18">
                  <c:v>DISTRITO 02</c:v>
                </c:pt>
                <c:pt idx="19">
                  <c:v>DISTRITO 20</c:v>
                </c:pt>
                <c:pt idx="20">
                  <c:v>DISTRITO 15</c:v>
                </c:pt>
                <c:pt idx="21">
                  <c:v>DISTRITO 21</c:v>
                </c:pt>
                <c:pt idx="22">
                  <c:v>DISTRITO 05</c:v>
                </c:pt>
                <c:pt idx="23">
                  <c:v>DISTRITO 16</c:v>
                </c:pt>
              </c:strCache>
            </c:strRef>
          </c:cat>
          <c:val>
            <c:numRef>
              <c:f>'DIST Y PARTIDO'!$P$178:$P$201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3405312"/>
        <c:axId val="153406848"/>
      </c:barChart>
      <c:catAx>
        <c:axId val="153405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es-MX"/>
          </a:p>
        </c:txPr>
        <c:crossAx val="153406848"/>
        <c:crosses val="autoZero"/>
        <c:auto val="1"/>
        <c:lblAlgn val="ctr"/>
        <c:lblOffset val="100"/>
        <c:noMultiLvlLbl val="0"/>
      </c:catAx>
      <c:valAx>
        <c:axId val="153406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153405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69291338582675"/>
          <c:y val="0.21744432830193505"/>
          <c:w val="0.15330708661417322"/>
          <c:h val="0.34968911769436412"/>
        </c:manualLayout>
      </c:layout>
      <c:overlay val="0"/>
      <c:txPr>
        <a:bodyPr/>
        <a:lstStyle/>
        <a:p>
          <a:pPr>
            <a:defRPr sz="1100" b="1">
              <a:solidFill>
                <a:sysClr val="windowText" lastClr="000000"/>
              </a:solidFill>
            </a:defRPr>
          </a:pPr>
          <a:endParaRPr lang="es-MX"/>
        </a:p>
      </c:txPr>
    </c:legend>
    <c:plotVisOnly val="1"/>
    <c:dispBlanksAs val="gap"/>
    <c:showDLblsOverMax val="0"/>
  </c:chart>
  <c:spPr>
    <a:solidFill>
      <a:srgbClr val="F5DBEA"/>
    </a:solidFill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es-MX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765015268033124E-2"/>
          <c:y val="0.15205929841261831"/>
          <c:w val="0.79619228530285868"/>
          <c:h val="0.569580573401865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'[RESULTADOS POR CANDIDATURAS 2016 POR PARTIDO CON PORCENTAJES 31 AGOSTO Secreta.xlsx]AYUNT Y  PARTIDO'!$M$135</c:f>
              <c:strCache>
                <c:ptCount val="1"/>
                <c:pt idx="0">
                  <c:v>RESULTADO POR PARTIDO </c:v>
                </c:pt>
              </c:strCache>
            </c:strRef>
          </c:tx>
          <c:spPr>
            <a:solidFill>
              <a:srgbClr val="3E9729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300" b="1">
                    <a:solidFill>
                      <a:srgbClr val="E60000"/>
                    </a:solidFill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'[RESULTADOS POR CANDIDATURAS 2016 POR PARTIDO CON PORCENTAJES 31 AGOSTO Secreta.xlsx]AYUNT Y  PARTIDO'!$L$136:$L$153</c:f>
              <c:strCache>
                <c:ptCount val="18"/>
                <c:pt idx="0">
                  <c:v>CULIACÁN</c:v>
                </c:pt>
                <c:pt idx="1">
                  <c:v>GUASAVE</c:v>
                </c:pt>
                <c:pt idx="2">
                  <c:v>MAZATLÁN</c:v>
                </c:pt>
                <c:pt idx="3">
                  <c:v>AHOME</c:v>
                </c:pt>
                <c:pt idx="4">
                  <c:v>SINALOA</c:v>
                </c:pt>
                <c:pt idx="5">
                  <c:v>NAVOLATO</c:v>
                </c:pt>
                <c:pt idx="6">
                  <c:v>SALV. ALV.</c:v>
                </c:pt>
                <c:pt idx="7">
                  <c:v>EL FUERTE</c:v>
                </c:pt>
                <c:pt idx="8">
                  <c:v>MOCORITO</c:v>
                </c:pt>
                <c:pt idx="9">
                  <c:v>ELOTA</c:v>
                </c:pt>
                <c:pt idx="10">
                  <c:v>ROSARIO</c:v>
                </c:pt>
                <c:pt idx="11">
                  <c:v>ANGOSTURA</c:v>
                </c:pt>
                <c:pt idx="12">
                  <c:v>CONCORDIA</c:v>
                </c:pt>
                <c:pt idx="13">
                  <c:v>BADIRAGUATO</c:v>
                </c:pt>
                <c:pt idx="14">
                  <c:v>ESCUINAPA</c:v>
                </c:pt>
                <c:pt idx="15">
                  <c:v>CHOIX</c:v>
                </c:pt>
                <c:pt idx="16">
                  <c:v>SAN IGNACIO</c:v>
                </c:pt>
                <c:pt idx="17">
                  <c:v>COSALÁ</c:v>
                </c:pt>
              </c:strCache>
            </c:strRef>
          </c:cat>
          <c:val>
            <c:numRef>
              <c:f>'[RESULTADOS POR CANDIDATURAS 2016 POR PARTIDO CON PORCENTAJES 31 AGOSTO Secreta.xlsx]AYUNT Y  PARTIDO'!$M$136:$M$153</c:f>
              <c:numCache>
                <c:formatCode>General</c:formatCode>
                <c:ptCount val="18"/>
                <c:pt idx="0">
                  <c:v>111575</c:v>
                </c:pt>
                <c:pt idx="1">
                  <c:v>53950</c:v>
                </c:pt>
                <c:pt idx="2">
                  <c:v>42358</c:v>
                </c:pt>
                <c:pt idx="3">
                  <c:v>41445</c:v>
                </c:pt>
                <c:pt idx="4">
                  <c:v>19771</c:v>
                </c:pt>
                <c:pt idx="5">
                  <c:v>17595</c:v>
                </c:pt>
                <c:pt idx="6">
                  <c:v>17037</c:v>
                </c:pt>
                <c:pt idx="7">
                  <c:v>13926</c:v>
                </c:pt>
                <c:pt idx="8">
                  <c:v>8689</c:v>
                </c:pt>
                <c:pt idx="9">
                  <c:v>7350</c:v>
                </c:pt>
                <c:pt idx="10">
                  <c:v>6644</c:v>
                </c:pt>
                <c:pt idx="11">
                  <c:v>6528</c:v>
                </c:pt>
                <c:pt idx="12">
                  <c:v>6512</c:v>
                </c:pt>
                <c:pt idx="13">
                  <c:v>6498</c:v>
                </c:pt>
                <c:pt idx="14">
                  <c:v>6386</c:v>
                </c:pt>
                <c:pt idx="15">
                  <c:v>5654</c:v>
                </c:pt>
                <c:pt idx="16">
                  <c:v>4151</c:v>
                </c:pt>
                <c:pt idx="17">
                  <c:v>2436</c:v>
                </c:pt>
              </c:numCache>
            </c:numRef>
          </c:val>
        </c:ser>
        <c:ser>
          <c:idx val="1"/>
          <c:order val="1"/>
          <c:tx>
            <c:strRef>
              <c:f>'[RESULTADOS POR CANDIDATURAS 2016 POR PARTIDO CON PORCENTAJES 31 AGOSTO Secreta.xlsx]AYUNT Y  PARTIDO'!$N$135</c:f>
              <c:strCache>
                <c:ptCount val="1"/>
                <c:pt idx="0">
                  <c:v>SEXO DE CANDIDATO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dLbl>
              <c:idx val="0"/>
              <c:numFmt formatCode="[=1]&quot;M&quot;;[=2]&quot;H&quot;" sourceLinked="0"/>
              <c:spPr>
                <a:noFill/>
              </c:spPr>
              <c:txPr>
                <a:bodyPr/>
                <a:lstStyle/>
                <a:p>
                  <a:pPr>
                    <a:defRPr sz="1500" b="1">
                      <a:solidFill>
                        <a:sysClr val="windowText" lastClr="000000"/>
                      </a:solidFill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[=1]&quot;M&quot;;[=2]&quot;H&quot;" sourceLinked="0"/>
              <c:spPr>
                <a:noFill/>
              </c:spPr>
              <c:txPr>
                <a:bodyPr/>
                <a:lstStyle/>
                <a:p>
                  <a:pPr>
                    <a:defRPr sz="1500" b="1">
                      <a:solidFill>
                        <a:sysClr val="windowText" lastClr="000000"/>
                      </a:solidFill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[=1]&quot;M&quot;;[=2]&quot;H&quot;" sourceLinked="0"/>
              <c:spPr>
                <a:noFill/>
              </c:spPr>
              <c:txPr>
                <a:bodyPr/>
                <a:lstStyle/>
                <a:p>
                  <a:pPr>
                    <a:defRPr sz="1500" b="1">
                      <a:solidFill>
                        <a:sysClr val="windowText" lastClr="000000"/>
                      </a:solidFill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[=1]&quot;M&quot;;[=2]&quot;H&quot;" sourceLinked="0"/>
              <c:spPr>
                <a:noFill/>
              </c:spPr>
              <c:txPr>
                <a:bodyPr/>
                <a:lstStyle/>
                <a:p>
                  <a:pPr>
                    <a:defRPr sz="1500" b="1">
                      <a:solidFill>
                        <a:sysClr val="windowText" lastClr="000000"/>
                      </a:solidFill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212731190702329E-7"/>
                  <c:y val="-3.4277449947278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4.05708818928476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4.05708818928476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0212731190702329E-7"/>
                  <c:y val="-5.31504806388836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2971189885311505E-3"/>
                  <c:y val="-7.41203312774073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8.04137632229768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8.25082715328168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2970168612191958E-3"/>
                  <c:y val="-8.04112864689644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-8.25105831698950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2970168612191958E-3"/>
                  <c:y val="-8.670207654358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2.5940337224383916E-3"/>
                  <c:y val="-8.67045532975999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9.08960466712922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1.2970168612191958E-3"/>
                  <c:y val="-9.71894786168616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9.5113471063806945E-17"/>
                  <c:y val="-0.1034781221713405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[=1]&quot;M&quot;;[=2]&quot;H&quot;" sourceLinked="0"/>
            <c:spPr>
              <a:noFill/>
            </c:spPr>
            <c:txPr>
              <a:bodyPr/>
              <a:lstStyle/>
              <a:p>
                <a:pPr>
                  <a:defRPr sz="1500" b="1">
                    <a:solidFill>
                      <a:srgbClr val="FF3399"/>
                    </a:solidFill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'[RESULTADOS POR CANDIDATURAS 2016 POR PARTIDO CON PORCENTAJES 31 AGOSTO Secreta.xlsx]AYUNT Y  PARTIDO'!$L$136:$L$153</c:f>
              <c:strCache>
                <c:ptCount val="18"/>
                <c:pt idx="0">
                  <c:v>CULIACÁN</c:v>
                </c:pt>
                <c:pt idx="1">
                  <c:v>GUASAVE</c:v>
                </c:pt>
                <c:pt idx="2">
                  <c:v>MAZATLÁN</c:v>
                </c:pt>
                <c:pt idx="3">
                  <c:v>AHOME</c:v>
                </c:pt>
                <c:pt idx="4">
                  <c:v>SINALOA</c:v>
                </c:pt>
                <c:pt idx="5">
                  <c:v>NAVOLATO</c:v>
                </c:pt>
                <c:pt idx="6">
                  <c:v>SALV. ALV.</c:v>
                </c:pt>
                <c:pt idx="7">
                  <c:v>EL FUERTE</c:v>
                </c:pt>
                <c:pt idx="8">
                  <c:v>MOCORITO</c:v>
                </c:pt>
                <c:pt idx="9">
                  <c:v>ELOTA</c:v>
                </c:pt>
                <c:pt idx="10">
                  <c:v>ROSARIO</c:v>
                </c:pt>
                <c:pt idx="11">
                  <c:v>ANGOSTURA</c:v>
                </c:pt>
                <c:pt idx="12">
                  <c:v>CONCORDIA</c:v>
                </c:pt>
                <c:pt idx="13">
                  <c:v>BADIRAGUATO</c:v>
                </c:pt>
                <c:pt idx="14">
                  <c:v>ESCUINAPA</c:v>
                </c:pt>
                <c:pt idx="15">
                  <c:v>CHOIX</c:v>
                </c:pt>
                <c:pt idx="16">
                  <c:v>SAN IGNACIO</c:v>
                </c:pt>
                <c:pt idx="17">
                  <c:v>COSALÁ</c:v>
                </c:pt>
              </c:strCache>
            </c:strRef>
          </c:cat>
          <c:val>
            <c:numRef>
              <c:f>'[RESULTADOS POR CANDIDATURAS 2016 POR PARTIDO CON PORCENTAJES 31 AGOSTO Secreta.xlsx]AYUNT Y  PARTIDO'!$N$136:$N$153</c:f>
              <c:numCache>
                <c:formatCode>General</c:formatCode>
                <c:ptCount val="18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2</c:v>
                </c:pt>
                <c:pt idx="15">
                  <c:v>1</c:v>
                </c:pt>
                <c:pt idx="16">
                  <c:v>2</c:v>
                </c:pt>
                <c:pt idx="17">
                  <c:v>1</c:v>
                </c:pt>
              </c:numCache>
            </c:numRef>
          </c:val>
        </c:ser>
        <c:ser>
          <c:idx val="2"/>
          <c:order val="2"/>
          <c:tx>
            <c:strRef>
              <c:f>'[RESULTADOS POR CANDIDATURAS 2016 POR PARTIDO CON PORCENTAJES 31 AGOSTO Secreta.xlsx]AYUNT Y  PARTIDO'!$O$135</c:f>
              <c:strCache>
                <c:ptCount val="1"/>
                <c:pt idx="0">
                  <c:v>% RESPECTO A VOTACIÓN DEL AYUNTAMIENTO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4"/>
              <c:layout>
                <c:manualLayout>
                  <c:x val="0"/>
                  <c:y val="-0.1198151218711579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212731190702329E-7"/>
                  <c:y val="-0.1303005425412222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0.1386881525627635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0.144979437988188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7556735531903473E-17"/>
                  <c:y val="-0.1722400787013355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5940337224383916E-3"/>
                  <c:y val="-0.1764342139459743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0.170143423871351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0.1638524686797943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-0.168045778339762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0.1659489583928442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9.5113471063806945E-17"/>
                  <c:y val="-0.170143423871351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9.5113471063806945E-17"/>
                  <c:y val="-0.1722402438182697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297016861219291E-3"/>
                  <c:y val="-0.184821989084449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9.5113471063806945E-17"/>
                  <c:y val="-0.1848223193183180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'[RESULTADOS POR CANDIDATURAS 2016 POR PARTIDO CON PORCENTAJES 31 AGOSTO Secreta.xlsx]AYUNT Y  PARTIDO'!$L$136:$L$153</c:f>
              <c:strCache>
                <c:ptCount val="18"/>
                <c:pt idx="0">
                  <c:v>CULIACÁN</c:v>
                </c:pt>
                <c:pt idx="1">
                  <c:v>GUASAVE</c:v>
                </c:pt>
                <c:pt idx="2">
                  <c:v>MAZATLÁN</c:v>
                </c:pt>
                <c:pt idx="3">
                  <c:v>AHOME</c:v>
                </c:pt>
                <c:pt idx="4">
                  <c:v>SINALOA</c:v>
                </c:pt>
                <c:pt idx="5">
                  <c:v>NAVOLATO</c:v>
                </c:pt>
                <c:pt idx="6">
                  <c:v>SALV. ALV.</c:v>
                </c:pt>
                <c:pt idx="7">
                  <c:v>EL FUERTE</c:v>
                </c:pt>
                <c:pt idx="8">
                  <c:v>MOCORITO</c:v>
                </c:pt>
                <c:pt idx="9">
                  <c:v>ELOTA</c:v>
                </c:pt>
                <c:pt idx="10">
                  <c:v>ROSARIO</c:v>
                </c:pt>
                <c:pt idx="11">
                  <c:v>ANGOSTURA</c:v>
                </c:pt>
                <c:pt idx="12">
                  <c:v>CONCORDIA</c:v>
                </c:pt>
                <c:pt idx="13">
                  <c:v>BADIRAGUATO</c:v>
                </c:pt>
                <c:pt idx="14">
                  <c:v>ESCUINAPA</c:v>
                </c:pt>
                <c:pt idx="15">
                  <c:v>CHOIX</c:v>
                </c:pt>
                <c:pt idx="16">
                  <c:v>SAN IGNACIO</c:v>
                </c:pt>
                <c:pt idx="17">
                  <c:v>COSALÁ</c:v>
                </c:pt>
              </c:strCache>
            </c:strRef>
          </c:cat>
          <c:val>
            <c:numRef>
              <c:f>'[RESULTADOS POR CANDIDATURAS 2016 POR PARTIDO CON PORCENTAJES 31 AGOSTO Secreta.xlsx]AYUNT Y  PARTIDO'!$O$136:$O$153</c:f>
              <c:numCache>
                <c:formatCode>0.00%</c:formatCode>
                <c:ptCount val="18"/>
                <c:pt idx="0">
                  <c:v>0.4509866533011051</c:v>
                </c:pt>
                <c:pt idx="1">
                  <c:v>0.55840190446618021</c:v>
                </c:pt>
                <c:pt idx="2">
                  <c:v>0.33202950467575426</c:v>
                </c:pt>
                <c:pt idx="3">
                  <c:v>0.3163160947612651</c:v>
                </c:pt>
                <c:pt idx="4">
                  <c:v>0.56081579395245928</c:v>
                </c:pt>
                <c:pt idx="5">
                  <c:v>0.34705511065525269</c:v>
                </c:pt>
                <c:pt idx="6">
                  <c:v>0.54903161354774255</c:v>
                </c:pt>
                <c:pt idx="7">
                  <c:v>0.35510110411301221</c:v>
                </c:pt>
                <c:pt idx="8">
                  <c:v>0.43031893819334388</c:v>
                </c:pt>
                <c:pt idx="9">
                  <c:v>0.45905939666479295</c:v>
                </c:pt>
                <c:pt idx="10">
                  <c:v>0.29764358032434368</c:v>
                </c:pt>
                <c:pt idx="11">
                  <c:v>0.28148850847311457</c:v>
                </c:pt>
                <c:pt idx="12">
                  <c:v>0.56977863330125122</c:v>
                </c:pt>
                <c:pt idx="13">
                  <c:v>0.50642974047229361</c:v>
                </c:pt>
                <c:pt idx="14">
                  <c:v>0.28977221163444961</c:v>
                </c:pt>
                <c:pt idx="15">
                  <c:v>0.36550520395629971</c:v>
                </c:pt>
                <c:pt idx="16">
                  <c:v>0.41781580271766483</c:v>
                </c:pt>
                <c:pt idx="17">
                  <c:v>0.31298984967236282</c:v>
                </c:pt>
              </c:numCache>
            </c:numRef>
          </c:val>
        </c:ser>
        <c:ser>
          <c:idx val="3"/>
          <c:order val="3"/>
          <c:tx>
            <c:strRef>
              <c:f>'[RESULTADOS POR CANDIDATURAS 2016 POR PARTIDO CON PORCENTAJES 31 AGOSTO Secreta.xlsx]AYUNT Y  PARTIDO'!$P$135</c:f>
              <c:strCache>
                <c:ptCount val="1"/>
                <c:pt idx="0">
                  <c:v>POSICIÓN POR PARTIDO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3346303501945526E-2"/>
                  <c:y val="-2.3388581952117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120841006752609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971189885311028E-3"/>
                  <c:y val="-0.157872928176795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940337224383916E-3"/>
                  <c:y val="-0.157872928176795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212731190702329E-7"/>
                  <c:y val="-0.21244628606507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21634438305709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0212731190702329E-7"/>
                  <c:y val="-0.220242480049109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0.231936771025168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0.2553253529772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8910505836575876E-3"/>
                  <c:y val="-0.263121546961325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0.263121546961326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0.263121546961325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2970168612191008E-3"/>
                  <c:y val="-0.263121546961325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2970168612191958E-3"/>
                  <c:y val="-0.26507059545733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0.26507059545733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0.27286678944137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3.8910505836575876E-3"/>
                  <c:y val="-0.27676488643339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2.594033722438582E-3"/>
                  <c:y val="-0.286510128913443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>
                    <a:solidFill>
                      <a:srgbClr val="C00000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'[RESULTADOS POR CANDIDATURAS 2016 POR PARTIDO CON PORCENTAJES 31 AGOSTO Secreta.xlsx]AYUNT Y  PARTIDO'!$L$136:$L$153</c:f>
              <c:strCache>
                <c:ptCount val="18"/>
                <c:pt idx="0">
                  <c:v>CULIACÁN</c:v>
                </c:pt>
                <c:pt idx="1">
                  <c:v>GUASAVE</c:v>
                </c:pt>
                <c:pt idx="2">
                  <c:v>MAZATLÁN</c:v>
                </c:pt>
                <c:pt idx="3">
                  <c:v>AHOME</c:v>
                </c:pt>
                <c:pt idx="4">
                  <c:v>SINALOA</c:v>
                </c:pt>
                <c:pt idx="5">
                  <c:v>NAVOLATO</c:v>
                </c:pt>
                <c:pt idx="6">
                  <c:v>SALV. ALV.</c:v>
                </c:pt>
                <c:pt idx="7">
                  <c:v>EL FUERTE</c:v>
                </c:pt>
                <c:pt idx="8">
                  <c:v>MOCORITO</c:v>
                </c:pt>
                <c:pt idx="9">
                  <c:v>ELOTA</c:v>
                </c:pt>
                <c:pt idx="10">
                  <c:v>ROSARIO</c:v>
                </c:pt>
                <c:pt idx="11">
                  <c:v>ANGOSTURA</c:v>
                </c:pt>
                <c:pt idx="12">
                  <c:v>CONCORDIA</c:v>
                </c:pt>
                <c:pt idx="13">
                  <c:v>BADIRAGUATO</c:v>
                </c:pt>
                <c:pt idx="14">
                  <c:v>ESCUINAPA</c:v>
                </c:pt>
                <c:pt idx="15">
                  <c:v>CHOIX</c:v>
                </c:pt>
                <c:pt idx="16">
                  <c:v>SAN IGNACIO</c:v>
                </c:pt>
                <c:pt idx="17">
                  <c:v>COSALÁ</c:v>
                </c:pt>
              </c:strCache>
            </c:strRef>
          </c:cat>
          <c:val>
            <c:numRef>
              <c:f>'[RESULTADOS POR CANDIDATURAS 2016 POR PARTIDO CON PORCENTAJES 31 AGOSTO Secreta.xlsx]AYUNT Y  PARTIDO'!$P$136:$P$153</c:f>
              <c:numCache>
                <c:formatCode>General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3572864"/>
        <c:axId val="153574400"/>
      </c:barChart>
      <c:catAx>
        <c:axId val="153572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es-MX"/>
          </a:p>
        </c:txPr>
        <c:crossAx val="153574400"/>
        <c:crosses val="autoZero"/>
        <c:auto val="1"/>
        <c:lblAlgn val="ctr"/>
        <c:lblOffset val="100"/>
        <c:noMultiLvlLbl val="0"/>
      </c:catAx>
      <c:valAx>
        <c:axId val="153574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153572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57720314143612"/>
          <c:y val="0.22280033763044815"/>
          <c:w val="0.1338518336958853"/>
          <c:h val="0.31444321669736031"/>
        </c:manualLayout>
      </c:layout>
      <c:overlay val="0"/>
      <c:txPr>
        <a:bodyPr/>
        <a:lstStyle/>
        <a:p>
          <a:pPr>
            <a:defRPr sz="1000" b="1">
              <a:solidFill>
                <a:sysClr val="windowText" lastClr="000000"/>
              </a:solidFill>
            </a:defRPr>
          </a:pPr>
          <a:endParaRPr lang="es-MX"/>
        </a:p>
      </c:txPr>
    </c:legend>
    <c:plotVisOnly val="1"/>
    <c:dispBlanksAs val="gap"/>
    <c:showDLblsOverMax val="0"/>
  </c:chart>
  <c:spPr>
    <a:solidFill>
      <a:srgbClr val="F5DBEA"/>
    </a:solidFill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es-MX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765015268033124E-2"/>
          <c:y val="0.15205929841261831"/>
          <c:w val="0.79619228530285868"/>
          <c:h val="0.569580573401865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'DIST Y PARTIDO'!$M$152</c:f>
              <c:strCache>
                <c:ptCount val="1"/>
                <c:pt idx="0">
                  <c:v>RESULTADO POR PARTIDO RP</c:v>
                </c:pt>
              </c:strCache>
            </c:strRef>
          </c:tx>
          <c:spPr>
            <a:solidFill>
              <a:srgbClr val="F9DE39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300" b="1">
                    <a:solidFill>
                      <a:sysClr val="windowText" lastClr="000000"/>
                    </a:solidFill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 Y PARTIDO'!$L$153:$L$176</c:f>
              <c:strCache>
                <c:ptCount val="24"/>
                <c:pt idx="0">
                  <c:v>DISTRITO 24</c:v>
                </c:pt>
                <c:pt idx="1">
                  <c:v>DISTRITO 09</c:v>
                </c:pt>
                <c:pt idx="2">
                  <c:v>DISTRITO 10</c:v>
                </c:pt>
                <c:pt idx="3">
                  <c:v>DISTRITO 03</c:v>
                </c:pt>
                <c:pt idx="4">
                  <c:v>DISTRITO 08</c:v>
                </c:pt>
                <c:pt idx="5">
                  <c:v>DISTRITO 18</c:v>
                </c:pt>
                <c:pt idx="6">
                  <c:v>DISTRITO 01</c:v>
                </c:pt>
                <c:pt idx="7">
                  <c:v>DISTRITO 19</c:v>
                </c:pt>
                <c:pt idx="8">
                  <c:v>DISTRITO 07</c:v>
                </c:pt>
                <c:pt idx="9">
                  <c:v>DISTRITO 17</c:v>
                </c:pt>
                <c:pt idx="10">
                  <c:v>DISTRITO 05</c:v>
                </c:pt>
                <c:pt idx="11">
                  <c:v>DISTRITO 04</c:v>
                </c:pt>
                <c:pt idx="12">
                  <c:v>DISTRITO 15</c:v>
                </c:pt>
                <c:pt idx="13">
                  <c:v>DISTRITO 06</c:v>
                </c:pt>
                <c:pt idx="14">
                  <c:v>DISTRITO 12</c:v>
                </c:pt>
                <c:pt idx="15">
                  <c:v>DISTRITO 02</c:v>
                </c:pt>
                <c:pt idx="16">
                  <c:v>DISTRITO 14</c:v>
                </c:pt>
                <c:pt idx="17">
                  <c:v>DISTRITO 13</c:v>
                </c:pt>
                <c:pt idx="18">
                  <c:v>DISTRITO 21</c:v>
                </c:pt>
                <c:pt idx="19">
                  <c:v>DISTRITO 16</c:v>
                </c:pt>
                <c:pt idx="20">
                  <c:v>DISTRITO 23</c:v>
                </c:pt>
                <c:pt idx="21">
                  <c:v>DISTRITO 20</c:v>
                </c:pt>
                <c:pt idx="22">
                  <c:v>DISTRITO 11</c:v>
                </c:pt>
                <c:pt idx="23">
                  <c:v>DISTRITO 22</c:v>
                </c:pt>
              </c:strCache>
            </c:strRef>
          </c:cat>
          <c:val>
            <c:numRef>
              <c:f>'DIST Y PARTIDO'!$M$153:$M$176</c:f>
              <c:numCache>
                <c:formatCode>General</c:formatCode>
                <c:ptCount val="24"/>
                <c:pt idx="0">
                  <c:v>4489</c:v>
                </c:pt>
                <c:pt idx="1">
                  <c:v>3691</c:v>
                </c:pt>
                <c:pt idx="2">
                  <c:v>2544</c:v>
                </c:pt>
                <c:pt idx="3">
                  <c:v>1867</c:v>
                </c:pt>
                <c:pt idx="4">
                  <c:v>1657</c:v>
                </c:pt>
                <c:pt idx="5">
                  <c:v>1543</c:v>
                </c:pt>
                <c:pt idx="6">
                  <c:v>1472</c:v>
                </c:pt>
                <c:pt idx="7">
                  <c:v>1262</c:v>
                </c:pt>
                <c:pt idx="8">
                  <c:v>1248</c:v>
                </c:pt>
                <c:pt idx="9">
                  <c:v>1246</c:v>
                </c:pt>
                <c:pt idx="10">
                  <c:v>1175</c:v>
                </c:pt>
                <c:pt idx="11">
                  <c:v>1128</c:v>
                </c:pt>
                <c:pt idx="12">
                  <c:v>1105</c:v>
                </c:pt>
                <c:pt idx="13">
                  <c:v>1045</c:v>
                </c:pt>
                <c:pt idx="14">
                  <c:v>947</c:v>
                </c:pt>
                <c:pt idx="15">
                  <c:v>911</c:v>
                </c:pt>
                <c:pt idx="16">
                  <c:v>893</c:v>
                </c:pt>
                <c:pt idx="17">
                  <c:v>892</c:v>
                </c:pt>
                <c:pt idx="18">
                  <c:v>766</c:v>
                </c:pt>
                <c:pt idx="19">
                  <c:v>701</c:v>
                </c:pt>
                <c:pt idx="20">
                  <c:v>630</c:v>
                </c:pt>
                <c:pt idx="21">
                  <c:v>575</c:v>
                </c:pt>
                <c:pt idx="22">
                  <c:v>550</c:v>
                </c:pt>
                <c:pt idx="23">
                  <c:v>514</c:v>
                </c:pt>
              </c:numCache>
            </c:numRef>
          </c:val>
        </c:ser>
        <c:ser>
          <c:idx val="1"/>
          <c:order val="1"/>
          <c:tx>
            <c:strRef>
              <c:f>'DIST Y PARTIDO'!$N$152</c:f>
              <c:strCache>
                <c:ptCount val="1"/>
                <c:pt idx="0">
                  <c:v>SEXO DE CANDIDATO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4"/>
              <c:layout>
                <c:manualLayout>
                  <c:x val="0"/>
                  <c:y val="1.808778321071927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1.8030667718075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1.808778321071927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1.80308327917540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1.38377962928082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0"/>
                  <c:y val="9.64508994121891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0"/>
                  <c:y val="-1.33589175524657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0"/>
                  <c:y val="-1.54551881914214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0"/>
                  <c:y val="-1.34158679714311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1.9022694212761389E-16"/>
                  <c:y val="-1.76085743230204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[=1]&quot;M&quot;;[=2]&quot;H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rgbClr val="C00000"/>
                    </a:solidFill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 Y PARTIDO'!$L$153:$L$176</c:f>
              <c:strCache>
                <c:ptCount val="24"/>
                <c:pt idx="0">
                  <c:v>DISTRITO 24</c:v>
                </c:pt>
                <c:pt idx="1">
                  <c:v>DISTRITO 09</c:v>
                </c:pt>
                <c:pt idx="2">
                  <c:v>DISTRITO 10</c:v>
                </c:pt>
                <c:pt idx="3">
                  <c:v>DISTRITO 03</c:v>
                </c:pt>
                <c:pt idx="4">
                  <c:v>DISTRITO 08</c:v>
                </c:pt>
                <c:pt idx="5">
                  <c:v>DISTRITO 18</c:v>
                </c:pt>
                <c:pt idx="6">
                  <c:v>DISTRITO 01</c:v>
                </c:pt>
                <c:pt idx="7">
                  <c:v>DISTRITO 19</c:v>
                </c:pt>
                <c:pt idx="8">
                  <c:v>DISTRITO 07</c:v>
                </c:pt>
                <c:pt idx="9">
                  <c:v>DISTRITO 17</c:v>
                </c:pt>
                <c:pt idx="10">
                  <c:v>DISTRITO 05</c:v>
                </c:pt>
                <c:pt idx="11">
                  <c:v>DISTRITO 04</c:v>
                </c:pt>
                <c:pt idx="12">
                  <c:v>DISTRITO 15</c:v>
                </c:pt>
                <c:pt idx="13">
                  <c:v>DISTRITO 06</c:v>
                </c:pt>
                <c:pt idx="14">
                  <c:v>DISTRITO 12</c:v>
                </c:pt>
                <c:pt idx="15">
                  <c:v>DISTRITO 02</c:v>
                </c:pt>
                <c:pt idx="16">
                  <c:v>DISTRITO 14</c:v>
                </c:pt>
                <c:pt idx="17">
                  <c:v>DISTRITO 13</c:v>
                </c:pt>
                <c:pt idx="18">
                  <c:v>DISTRITO 21</c:v>
                </c:pt>
                <c:pt idx="19">
                  <c:v>DISTRITO 16</c:v>
                </c:pt>
                <c:pt idx="20">
                  <c:v>DISTRITO 23</c:v>
                </c:pt>
                <c:pt idx="21">
                  <c:v>DISTRITO 20</c:v>
                </c:pt>
                <c:pt idx="22">
                  <c:v>DISTRITO 11</c:v>
                </c:pt>
                <c:pt idx="23">
                  <c:v>DISTRITO 22</c:v>
                </c:pt>
              </c:strCache>
            </c:strRef>
          </c:cat>
          <c:val>
            <c:numRef>
              <c:f>'DIST Y PARTIDO'!$N$153:$N$176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2</c:v>
                </c:pt>
                <c:pt idx="23">
                  <c:v>2</c:v>
                </c:pt>
              </c:numCache>
            </c:numRef>
          </c:val>
        </c:ser>
        <c:ser>
          <c:idx val="2"/>
          <c:order val="2"/>
          <c:tx>
            <c:strRef>
              <c:f>'DIST Y PARTIDO'!$O$152</c:f>
              <c:strCache>
                <c:ptCount val="1"/>
                <c:pt idx="0">
                  <c:v>% RESPECTO A VOTACIÓN DEL DISTRITO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20"/>
              <c:layout>
                <c:manualLayout>
                  <c:x val="0"/>
                  <c:y val="-7.3578620713676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0"/>
                  <c:y val="-6.93857492884086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1.297016861219291E-3"/>
                  <c:y val="-6.93860794357649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1.2970168612191958E-3"/>
                  <c:y val="-7.77719873599783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 Y PARTIDO'!$L$153:$L$176</c:f>
              <c:strCache>
                <c:ptCount val="24"/>
                <c:pt idx="0">
                  <c:v>DISTRITO 24</c:v>
                </c:pt>
                <c:pt idx="1">
                  <c:v>DISTRITO 09</c:v>
                </c:pt>
                <c:pt idx="2">
                  <c:v>DISTRITO 10</c:v>
                </c:pt>
                <c:pt idx="3">
                  <c:v>DISTRITO 03</c:v>
                </c:pt>
                <c:pt idx="4">
                  <c:v>DISTRITO 08</c:v>
                </c:pt>
                <c:pt idx="5">
                  <c:v>DISTRITO 18</c:v>
                </c:pt>
                <c:pt idx="6">
                  <c:v>DISTRITO 01</c:v>
                </c:pt>
                <c:pt idx="7">
                  <c:v>DISTRITO 19</c:v>
                </c:pt>
                <c:pt idx="8">
                  <c:v>DISTRITO 07</c:v>
                </c:pt>
                <c:pt idx="9">
                  <c:v>DISTRITO 17</c:v>
                </c:pt>
                <c:pt idx="10">
                  <c:v>DISTRITO 05</c:v>
                </c:pt>
                <c:pt idx="11">
                  <c:v>DISTRITO 04</c:v>
                </c:pt>
                <c:pt idx="12">
                  <c:v>DISTRITO 15</c:v>
                </c:pt>
                <c:pt idx="13">
                  <c:v>DISTRITO 06</c:v>
                </c:pt>
                <c:pt idx="14">
                  <c:v>DISTRITO 12</c:v>
                </c:pt>
                <c:pt idx="15">
                  <c:v>DISTRITO 02</c:v>
                </c:pt>
                <c:pt idx="16">
                  <c:v>DISTRITO 14</c:v>
                </c:pt>
                <c:pt idx="17">
                  <c:v>DISTRITO 13</c:v>
                </c:pt>
                <c:pt idx="18">
                  <c:v>DISTRITO 21</c:v>
                </c:pt>
                <c:pt idx="19">
                  <c:v>DISTRITO 16</c:v>
                </c:pt>
                <c:pt idx="20">
                  <c:v>DISTRITO 23</c:v>
                </c:pt>
                <c:pt idx="21">
                  <c:v>DISTRITO 20</c:v>
                </c:pt>
                <c:pt idx="22">
                  <c:v>DISTRITO 11</c:v>
                </c:pt>
                <c:pt idx="23">
                  <c:v>DISTRITO 22</c:v>
                </c:pt>
              </c:strCache>
            </c:strRef>
          </c:cat>
          <c:val>
            <c:numRef>
              <c:f>'DIST Y PARTIDO'!$O$153:$O$176</c:f>
              <c:numCache>
                <c:formatCode>0.00%</c:formatCode>
                <c:ptCount val="24"/>
                <c:pt idx="0">
                  <c:v>0.10054201755957713</c:v>
                </c:pt>
                <c:pt idx="1">
                  <c:v>6.9992794022831567E-2</c:v>
                </c:pt>
                <c:pt idx="2">
                  <c:v>5.3949740218428584E-2</c:v>
                </c:pt>
                <c:pt idx="3">
                  <c:v>4.2974864192984075E-2</c:v>
                </c:pt>
                <c:pt idx="4">
                  <c:v>3.6131705189707805E-2</c:v>
                </c:pt>
                <c:pt idx="5">
                  <c:v>4.2561994869390121E-2</c:v>
                </c:pt>
                <c:pt idx="6">
                  <c:v>2.6208492833615239E-2</c:v>
                </c:pt>
                <c:pt idx="7">
                  <c:v>2.7073411421461364E-2</c:v>
                </c:pt>
                <c:pt idx="8">
                  <c:v>2.6913372582001681E-2</c:v>
                </c:pt>
                <c:pt idx="9">
                  <c:v>3.9643652561247217E-2</c:v>
                </c:pt>
                <c:pt idx="10">
                  <c:v>3.5896495890996853E-2</c:v>
                </c:pt>
                <c:pt idx="11">
                  <c:v>2.7317640220866028E-2</c:v>
                </c:pt>
                <c:pt idx="12">
                  <c:v>3.9573111771657773E-2</c:v>
                </c:pt>
                <c:pt idx="13">
                  <c:v>2.3509032417718387E-2</c:v>
                </c:pt>
                <c:pt idx="14">
                  <c:v>2.5848891800414893E-2</c:v>
                </c:pt>
                <c:pt idx="15">
                  <c:v>2.4549962272286299E-2</c:v>
                </c:pt>
                <c:pt idx="16">
                  <c:v>2.2875733278684324E-2</c:v>
                </c:pt>
                <c:pt idx="17">
                  <c:v>2.3825422687571783E-2</c:v>
                </c:pt>
                <c:pt idx="18">
                  <c:v>2.4915430653135572E-2</c:v>
                </c:pt>
                <c:pt idx="19">
                  <c:v>2.7913829490702025E-2</c:v>
                </c:pt>
                <c:pt idx="20">
                  <c:v>1.6332244517032198E-2</c:v>
                </c:pt>
                <c:pt idx="21">
                  <c:v>1.7812335429509617E-2</c:v>
                </c:pt>
                <c:pt idx="22">
                  <c:v>1.4499630918485711E-2</c:v>
                </c:pt>
                <c:pt idx="23">
                  <c:v>1.3302621703460235E-2</c:v>
                </c:pt>
              </c:numCache>
            </c:numRef>
          </c:val>
        </c:ser>
        <c:ser>
          <c:idx val="3"/>
          <c:order val="3"/>
          <c:tx>
            <c:strRef>
              <c:f>'DIST Y PARTIDO'!$P$152</c:f>
              <c:strCache>
                <c:ptCount val="1"/>
                <c:pt idx="0">
                  <c:v>POSICIÓN POR PARTIDO</c:v>
                </c:pt>
              </c:strCache>
            </c:strRef>
          </c:tx>
          <c:spPr>
            <a:solidFill>
              <a:srgbClr val="CC00CC"/>
            </a:solidFill>
          </c:spPr>
          <c:invertIfNegative val="0"/>
          <c:dLbls>
            <c:dLbl>
              <c:idx val="0"/>
              <c:layout>
                <c:manualLayout>
                  <c:x val="1.556420233463035E-2"/>
                  <c:y val="-4.87262124002455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455252918287962E-2"/>
                  <c:y val="-3.31339779005525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8.77071823204419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778367765951736E-17"/>
                  <c:y val="-9.94014732965009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778367765951736E-17"/>
                  <c:y val="-9.94014732965009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7556735531903473E-17"/>
                  <c:y val="-9.745242480049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9.16052793124617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7556735531903473E-17"/>
                  <c:y val="-0.1052486187845303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9.74524248004911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9.35543278084714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0.1013505217925107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7556735531903473E-17"/>
                  <c:y val="-0.107197667280540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2970168612191958E-3"/>
                  <c:y val="-0.1032995702885205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0.1032995702885206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0.1110957642725599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3.8910505836575876E-3"/>
                  <c:y val="-0.1130448127685696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-0.111095764272559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3.8911527109695898E-3"/>
                  <c:y val="-0.111095764272559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0.122790055248618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2.5941358497502988E-3"/>
                  <c:y val="-0.128637354205033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2.5940337224383916E-3"/>
                  <c:y val="-0.1344843462246777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0"/>
                  <c:y val="-0.140331491712707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3.8910505836575876E-3"/>
                  <c:y val="-0.1422806936771025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3.8910505836575876E-3"/>
                  <c:y val="-0.1442295887047269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>
                    <a:solidFill>
                      <a:srgbClr val="CC00CC"/>
                    </a:solidFill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'DIST Y PARTIDO'!$L$153:$L$176</c:f>
              <c:strCache>
                <c:ptCount val="24"/>
                <c:pt idx="0">
                  <c:v>DISTRITO 24</c:v>
                </c:pt>
                <c:pt idx="1">
                  <c:v>DISTRITO 09</c:v>
                </c:pt>
                <c:pt idx="2">
                  <c:v>DISTRITO 10</c:v>
                </c:pt>
                <c:pt idx="3">
                  <c:v>DISTRITO 03</c:v>
                </c:pt>
                <c:pt idx="4">
                  <c:v>DISTRITO 08</c:v>
                </c:pt>
                <c:pt idx="5">
                  <c:v>DISTRITO 18</c:v>
                </c:pt>
                <c:pt idx="6">
                  <c:v>DISTRITO 01</c:v>
                </c:pt>
                <c:pt idx="7">
                  <c:v>DISTRITO 19</c:v>
                </c:pt>
                <c:pt idx="8">
                  <c:v>DISTRITO 07</c:v>
                </c:pt>
                <c:pt idx="9">
                  <c:v>DISTRITO 17</c:v>
                </c:pt>
                <c:pt idx="10">
                  <c:v>DISTRITO 05</c:v>
                </c:pt>
                <c:pt idx="11">
                  <c:v>DISTRITO 04</c:v>
                </c:pt>
                <c:pt idx="12">
                  <c:v>DISTRITO 15</c:v>
                </c:pt>
                <c:pt idx="13">
                  <c:v>DISTRITO 06</c:v>
                </c:pt>
                <c:pt idx="14">
                  <c:v>DISTRITO 12</c:v>
                </c:pt>
                <c:pt idx="15">
                  <c:v>DISTRITO 02</c:v>
                </c:pt>
                <c:pt idx="16">
                  <c:v>DISTRITO 14</c:v>
                </c:pt>
                <c:pt idx="17">
                  <c:v>DISTRITO 13</c:v>
                </c:pt>
                <c:pt idx="18">
                  <c:v>DISTRITO 21</c:v>
                </c:pt>
                <c:pt idx="19">
                  <c:v>DISTRITO 16</c:v>
                </c:pt>
                <c:pt idx="20">
                  <c:v>DISTRITO 23</c:v>
                </c:pt>
                <c:pt idx="21">
                  <c:v>DISTRITO 20</c:v>
                </c:pt>
                <c:pt idx="22">
                  <c:v>DISTRITO 11</c:v>
                </c:pt>
                <c:pt idx="23">
                  <c:v>DISTRITO 22</c:v>
                </c:pt>
              </c:strCache>
            </c:strRef>
          </c:cat>
          <c:val>
            <c:numRef>
              <c:f>'DIST Y PARTIDO'!$P$153:$P$176</c:f>
              <c:numCache>
                <c:formatCode>General</c:formatCode>
                <c:ptCount val="2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6</c:v>
                </c:pt>
                <c:pt idx="12">
                  <c:v>5</c:v>
                </c:pt>
                <c:pt idx="13">
                  <c:v>5</c:v>
                </c:pt>
                <c:pt idx="14">
                  <c:v>7</c:v>
                </c:pt>
                <c:pt idx="15">
                  <c:v>7</c:v>
                </c:pt>
                <c:pt idx="16">
                  <c:v>5</c:v>
                </c:pt>
                <c:pt idx="17">
                  <c:v>5</c:v>
                </c:pt>
                <c:pt idx="18">
                  <c:v>7</c:v>
                </c:pt>
                <c:pt idx="19">
                  <c:v>9</c:v>
                </c:pt>
                <c:pt idx="20">
                  <c:v>8</c:v>
                </c:pt>
                <c:pt idx="21">
                  <c:v>8</c:v>
                </c:pt>
                <c:pt idx="22">
                  <c:v>9</c:v>
                </c:pt>
                <c:pt idx="2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4783104"/>
        <c:axId val="154477696"/>
      </c:barChart>
      <c:catAx>
        <c:axId val="154783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es-MX"/>
          </a:p>
        </c:txPr>
        <c:crossAx val="154477696"/>
        <c:crosses val="autoZero"/>
        <c:auto val="1"/>
        <c:lblAlgn val="ctr"/>
        <c:lblOffset val="100"/>
        <c:noMultiLvlLbl val="0"/>
      </c:catAx>
      <c:valAx>
        <c:axId val="154477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154783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69291338582675"/>
          <c:y val="0.22060773480662985"/>
          <c:w val="0.14163393486320047"/>
          <c:h val="0.35365162676488643"/>
        </c:manualLayout>
      </c:layout>
      <c:overlay val="0"/>
      <c:txPr>
        <a:bodyPr/>
        <a:lstStyle/>
        <a:p>
          <a:pPr>
            <a:defRPr sz="1000" b="1">
              <a:solidFill>
                <a:sysClr val="windowText" lastClr="000000"/>
              </a:solidFill>
            </a:defRPr>
          </a:pPr>
          <a:endParaRPr lang="es-MX"/>
        </a:p>
      </c:txPr>
    </c:legend>
    <c:plotVisOnly val="1"/>
    <c:dispBlanksAs val="gap"/>
    <c:showDLblsOverMax val="0"/>
  </c:chart>
  <c:spPr>
    <a:solidFill>
      <a:srgbClr val="F5DBEA"/>
    </a:solidFill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es-MX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765015268033124E-2"/>
          <c:y val="0.15205929841261831"/>
          <c:w val="0.79619228530285868"/>
          <c:h val="0.569580573401865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'[RESULTADOS POR CANDIDATURAS 2016 POR PARTIDO CON PORCENTAJES 31 AGOSTO Secreta.xlsx]AYUNT Y  PARTIDO'!$M$116</c:f>
              <c:strCache>
                <c:ptCount val="1"/>
                <c:pt idx="0">
                  <c:v>RESULTADO POR PARTIDO </c:v>
                </c:pt>
              </c:strCache>
            </c:strRef>
          </c:tx>
          <c:spPr>
            <a:solidFill>
              <a:srgbClr val="F9DE39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300" b="1">
                    <a:solidFill>
                      <a:sysClr val="windowText" lastClr="000000"/>
                    </a:solidFill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'[RESULTADOS POR CANDIDATURAS 2016 POR PARTIDO CON PORCENTAJES 31 AGOSTO Secreta.xlsx]AYUNT Y  PARTIDO'!$L$117:$L$134</c:f>
              <c:strCache>
                <c:ptCount val="18"/>
                <c:pt idx="0">
                  <c:v>CULIACÁN</c:v>
                </c:pt>
                <c:pt idx="1">
                  <c:v>ANGOSTURA</c:v>
                </c:pt>
                <c:pt idx="2">
                  <c:v>BADIRAGUATO</c:v>
                </c:pt>
                <c:pt idx="3">
                  <c:v>AHOME</c:v>
                </c:pt>
                <c:pt idx="4">
                  <c:v>GUASAVE</c:v>
                </c:pt>
                <c:pt idx="5">
                  <c:v>ROSARIO</c:v>
                </c:pt>
                <c:pt idx="6">
                  <c:v>MAZATLÁN</c:v>
                </c:pt>
                <c:pt idx="7">
                  <c:v>ESCUINAPA</c:v>
                </c:pt>
                <c:pt idx="8">
                  <c:v>SALV. ALV.</c:v>
                </c:pt>
                <c:pt idx="9">
                  <c:v>SINALOA</c:v>
                </c:pt>
                <c:pt idx="10">
                  <c:v>NAVOLATO</c:v>
                </c:pt>
                <c:pt idx="11">
                  <c:v>EL FUERTE</c:v>
                </c:pt>
                <c:pt idx="12">
                  <c:v>CONCORDIA</c:v>
                </c:pt>
                <c:pt idx="13">
                  <c:v>CHOIX</c:v>
                </c:pt>
                <c:pt idx="14">
                  <c:v>ELOTA</c:v>
                </c:pt>
                <c:pt idx="15">
                  <c:v>MOCORITO</c:v>
                </c:pt>
                <c:pt idx="16">
                  <c:v>SAN IGNACIO</c:v>
                </c:pt>
                <c:pt idx="17">
                  <c:v>COSALÁ</c:v>
                </c:pt>
              </c:strCache>
            </c:strRef>
          </c:cat>
          <c:val>
            <c:numRef>
              <c:f>'[RESULTADOS POR CANDIDATURAS 2016 POR PARTIDO CON PORCENTAJES 31 AGOSTO Secreta.xlsx]AYUNT Y  PARTIDO'!$M$117:$M$134</c:f>
              <c:numCache>
                <c:formatCode>General</c:formatCode>
                <c:ptCount val="18"/>
                <c:pt idx="0">
                  <c:v>7791</c:v>
                </c:pt>
                <c:pt idx="1">
                  <c:v>3717</c:v>
                </c:pt>
                <c:pt idx="2">
                  <c:v>3066</c:v>
                </c:pt>
                <c:pt idx="3">
                  <c:v>2762</c:v>
                </c:pt>
                <c:pt idx="4">
                  <c:v>2410</c:v>
                </c:pt>
                <c:pt idx="5">
                  <c:v>2203</c:v>
                </c:pt>
                <c:pt idx="6">
                  <c:v>2138</c:v>
                </c:pt>
                <c:pt idx="7">
                  <c:v>1414</c:v>
                </c:pt>
                <c:pt idx="8">
                  <c:v>1148</c:v>
                </c:pt>
                <c:pt idx="9">
                  <c:v>1105</c:v>
                </c:pt>
                <c:pt idx="10">
                  <c:v>848</c:v>
                </c:pt>
                <c:pt idx="11">
                  <c:v>742</c:v>
                </c:pt>
                <c:pt idx="12">
                  <c:v>740</c:v>
                </c:pt>
                <c:pt idx="13">
                  <c:v>703</c:v>
                </c:pt>
                <c:pt idx="14">
                  <c:v>374</c:v>
                </c:pt>
                <c:pt idx="15">
                  <c:v>295</c:v>
                </c:pt>
                <c:pt idx="16">
                  <c:v>204</c:v>
                </c:pt>
                <c:pt idx="17">
                  <c:v>156</c:v>
                </c:pt>
              </c:numCache>
            </c:numRef>
          </c:val>
        </c:ser>
        <c:ser>
          <c:idx val="1"/>
          <c:order val="1"/>
          <c:tx>
            <c:strRef>
              <c:f>'[RESULTADOS POR CANDIDATURAS 2016 POR PARTIDO CON PORCENTAJES 31 AGOSTO Secreta.xlsx]AYUNT Y  PARTIDO'!$N$116</c:f>
              <c:strCache>
                <c:ptCount val="1"/>
                <c:pt idx="0">
                  <c:v>SEXO DE CANDIDATO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4"/>
              <c:layout>
                <c:manualLayout>
                  <c:x val="-4.7556735531903473E-17"/>
                  <c:y val="2.43706524751725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2.02094751961116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2.1750933202771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3.22329466922619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3.63942890450009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3.85159810303932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4.27090175293390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-4.06695322356704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4.06693671619922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9.5113471063806945E-17"/>
                  <c:y val="-5.94803381567311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9.5113471063806945E-17"/>
                  <c:y val="-6.37303250746421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0212731190702329E-7"/>
                  <c:y val="-7.20591175062121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9.5113471063806945E-17"/>
                  <c:y val="-7.21160679251774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5.03012512089591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0"/>
                  <c:y val="-9.22299654616335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-1.33589175524657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0"/>
                  <c:y val="-1.54551881914214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0"/>
                  <c:y val="-1.34158679714311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1.9022694212761389E-16"/>
                  <c:y val="-1.76085743230204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[=1]&quot;M&quot;;[=2]&quot;H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rgbClr val="C00000"/>
                    </a:solidFill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'[RESULTADOS POR CANDIDATURAS 2016 POR PARTIDO CON PORCENTAJES 31 AGOSTO Secreta.xlsx]AYUNT Y  PARTIDO'!$L$117:$L$134</c:f>
              <c:strCache>
                <c:ptCount val="18"/>
                <c:pt idx="0">
                  <c:v>CULIACÁN</c:v>
                </c:pt>
                <c:pt idx="1">
                  <c:v>ANGOSTURA</c:v>
                </c:pt>
                <c:pt idx="2">
                  <c:v>BADIRAGUATO</c:v>
                </c:pt>
                <c:pt idx="3">
                  <c:v>AHOME</c:v>
                </c:pt>
                <c:pt idx="4">
                  <c:v>GUASAVE</c:v>
                </c:pt>
                <c:pt idx="5">
                  <c:v>ROSARIO</c:v>
                </c:pt>
                <c:pt idx="6">
                  <c:v>MAZATLÁN</c:v>
                </c:pt>
                <c:pt idx="7">
                  <c:v>ESCUINAPA</c:v>
                </c:pt>
                <c:pt idx="8">
                  <c:v>SALV. ALV.</c:v>
                </c:pt>
                <c:pt idx="9">
                  <c:v>SINALOA</c:v>
                </c:pt>
                <c:pt idx="10">
                  <c:v>NAVOLATO</c:v>
                </c:pt>
                <c:pt idx="11">
                  <c:v>EL FUERTE</c:v>
                </c:pt>
                <c:pt idx="12">
                  <c:v>CONCORDIA</c:v>
                </c:pt>
                <c:pt idx="13">
                  <c:v>CHOIX</c:v>
                </c:pt>
                <c:pt idx="14">
                  <c:v>ELOTA</c:v>
                </c:pt>
                <c:pt idx="15">
                  <c:v>MOCORITO</c:v>
                </c:pt>
                <c:pt idx="16">
                  <c:v>SAN IGNACIO</c:v>
                </c:pt>
                <c:pt idx="17">
                  <c:v>COSALÁ</c:v>
                </c:pt>
              </c:strCache>
            </c:strRef>
          </c:cat>
          <c:val>
            <c:numRef>
              <c:f>'[RESULTADOS POR CANDIDATURAS 2016 POR PARTIDO CON PORCENTAJES 31 AGOSTO Secreta.xlsx]AYUNT Y  PARTIDO'!$N$117:$N$134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</c:ser>
        <c:ser>
          <c:idx val="2"/>
          <c:order val="2"/>
          <c:tx>
            <c:strRef>
              <c:f>'[RESULTADOS POR CANDIDATURAS 2016 POR PARTIDO CON PORCENTAJES 31 AGOSTO Secreta.xlsx]AYUNT Y  PARTIDO'!$O$116</c:f>
              <c:strCache>
                <c:ptCount val="1"/>
                <c:pt idx="0">
                  <c:v>% RESPECTO A VOTACIÓN DEL AYUNTAMIENTO</c:v>
                </c:pt>
              </c:strCache>
            </c:strRef>
          </c:tx>
          <c:spPr>
            <a:solidFill>
              <a:srgbClr val="FF5DAE"/>
            </a:solidFill>
          </c:spPr>
          <c:invertIfNegative val="0"/>
          <c:dLbls>
            <c:dLbl>
              <c:idx val="7"/>
              <c:layout>
                <c:manualLayout>
                  <c:x val="0"/>
                  <c:y val="-8.19633731221424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9.66394135526480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0.1008322849779155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0.1176042659000205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2970168612191958E-3"/>
                  <c:y val="-0.107121922263173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-0.1071206016737480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0.1092175326074163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2970168612191008E-3"/>
                  <c:y val="-0.1259898436768775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9.5113471063806945E-17"/>
                  <c:y val="-0.1322794809621352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2970168612191958E-3"/>
                  <c:y val="-0.140664893665314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2970168612191008E-3"/>
                  <c:y val="-0.1406648936653140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5.68068048652495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9.5113471063806945E-17"/>
                  <c:y val="-5.68066397915714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-7.3578620713676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0"/>
                  <c:y val="-6.93857492884086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1.297016861219291E-3"/>
                  <c:y val="-6.93860794357649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1.2970168612191958E-3"/>
                  <c:y val="-7.77719873599783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solidFill>
                      <a:srgbClr val="CC00CC"/>
                    </a:solidFill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'[RESULTADOS POR CANDIDATURAS 2016 POR PARTIDO CON PORCENTAJES 31 AGOSTO Secreta.xlsx]AYUNT Y  PARTIDO'!$L$117:$L$134</c:f>
              <c:strCache>
                <c:ptCount val="18"/>
                <c:pt idx="0">
                  <c:v>CULIACÁN</c:v>
                </c:pt>
                <c:pt idx="1">
                  <c:v>ANGOSTURA</c:v>
                </c:pt>
                <c:pt idx="2">
                  <c:v>BADIRAGUATO</c:v>
                </c:pt>
                <c:pt idx="3">
                  <c:v>AHOME</c:v>
                </c:pt>
                <c:pt idx="4">
                  <c:v>GUASAVE</c:v>
                </c:pt>
                <c:pt idx="5">
                  <c:v>ROSARIO</c:v>
                </c:pt>
                <c:pt idx="6">
                  <c:v>MAZATLÁN</c:v>
                </c:pt>
                <c:pt idx="7">
                  <c:v>ESCUINAPA</c:v>
                </c:pt>
                <c:pt idx="8">
                  <c:v>SALV. ALV.</c:v>
                </c:pt>
                <c:pt idx="9">
                  <c:v>SINALOA</c:v>
                </c:pt>
                <c:pt idx="10">
                  <c:v>NAVOLATO</c:v>
                </c:pt>
                <c:pt idx="11">
                  <c:v>EL FUERTE</c:v>
                </c:pt>
                <c:pt idx="12">
                  <c:v>CONCORDIA</c:v>
                </c:pt>
                <c:pt idx="13">
                  <c:v>CHOIX</c:v>
                </c:pt>
                <c:pt idx="14">
                  <c:v>ELOTA</c:v>
                </c:pt>
                <c:pt idx="15">
                  <c:v>MOCORITO</c:v>
                </c:pt>
                <c:pt idx="16">
                  <c:v>SAN IGNACIO</c:v>
                </c:pt>
                <c:pt idx="17">
                  <c:v>COSALÁ</c:v>
                </c:pt>
              </c:strCache>
            </c:strRef>
          </c:cat>
          <c:val>
            <c:numRef>
              <c:f>'[RESULTADOS POR CANDIDATURAS 2016 POR PARTIDO CON PORCENTAJES 31 AGOSTO Secreta.xlsx]AYUNT Y  PARTIDO'!$O$117:$O$134</c:f>
              <c:numCache>
                <c:formatCode>0.00%</c:formatCode>
                <c:ptCount val="18"/>
                <c:pt idx="0">
                  <c:v>3.1491257144242973E-2</c:v>
                </c:pt>
                <c:pt idx="1">
                  <c:v>0.16027769393299124</c:v>
                </c:pt>
                <c:pt idx="2">
                  <c:v>0.23895253682487724</c:v>
                </c:pt>
                <c:pt idx="3">
                  <c:v>2.1080107461228476E-2</c:v>
                </c:pt>
                <c:pt idx="4">
                  <c:v>2.4944366816746881E-2</c:v>
                </c:pt>
                <c:pt idx="5">
                  <c:v>9.8691873488038706E-2</c:v>
                </c:pt>
                <c:pt idx="6">
                  <c:v>1.6759032083591356E-2</c:v>
                </c:pt>
                <c:pt idx="7">
                  <c:v>6.416190216898085E-2</c:v>
                </c:pt>
                <c:pt idx="8">
                  <c:v>3.6995262801714418E-2</c:v>
                </c:pt>
                <c:pt idx="9">
                  <c:v>3.1343960968968063E-2</c:v>
                </c:pt>
                <c:pt idx="10">
                  <c:v>1.6726498086709535E-2</c:v>
                </c:pt>
                <c:pt idx="11">
                  <c:v>1.892036616773338E-2</c:v>
                </c:pt>
                <c:pt idx="12">
                  <c:v>6.4747571966051271E-2</c:v>
                </c:pt>
                <c:pt idx="13">
                  <c:v>4.5445730170017455E-2</c:v>
                </c:pt>
                <c:pt idx="14">
                  <c:v>2.3358940728249327E-2</c:v>
                </c:pt>
                <c:pt idx="15">
                  <c:v>1.4609746434231378E-2</c:v>
                </c:pt>
                <c:pt idx="16">
                  <c:v>2.0533467539003522E-2</c:v>
                </c:pt>
                <c:pt idx="17">
                  <c:v>2.0043684954387769E-2</c:v>
                </c:pt>
              </c:numCache>
            </c:numRef>
          </c:val>
        </c:ser>
        <c:ser>
          <c:idx val="3"/>
          <c:order val="3"/>
          <c:tx>
            <c:strRef>
              <c:f>'[RESULTADOS POR CANDIDATURAS 2016 POR PARTIDO CON PORCENTAJES 31 AGOSTO Secreta.xlsx]AYUNT Y  PARTIDO'!$P$116</c:f>
              <c:strCache>
                <c:ptCount val="1"/>
                <c:pt idx="0">
                  <c:v>POSICIÓN POR PARTIDO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2049286640726331E-2"/>
                  <c:y val="-3.1184775936157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889183882975868E-17"/>
                  <c:y val="-0.11304481276856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778367765951736E-17"/>
                  <c:y val="-0.124739103744628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970168612192196E-3"/>
                  <c:y val="-0.116942909760589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118891958256599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13253529772866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2970168612191958E-3"/>
                  <c:y val="-0.138382443216697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0.171516267648864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2970168612191958E-3"/>
                  <c:y val="-0.185159607120933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0.181261510128913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0.19490484960098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8910505836575876E-3"/>
                  <c:y val="-0.196853898096992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2970168612191958E-3"/>
                  <c:y val="-0.196853898096992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8910505836575876E-3"/>
                  <c:y val="-0.198803100061387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3.8910505836575876E-3"/>
                  <c:y val="-0.218293431553100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9.5113471063806945E-17"/>
                  <c:y val="-0.21634438305709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0212731190702329E-7"/>
                  <c:y val="-0.220242480049109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297016861219291E-3"/>
                  <c:y val="-0.222191528545119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>
                    <a:solidFill>
                      <a:schemeClr val="tx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'[RESULTADOS POR CANDIDATURAS 2016 POR PARTIDO CON PORCENTAJES 31 AGOSTO Secreta.xlsx]AYUNT Y  PARTIDO'!$L$117:$L$134</c:f>
              <c:strCache>
                <c:ptCount val="18"/>
                <c:pt idx="0">
                  <c:v>CULIACÁN</c:v>
                </c:pt>
                <c:pt idx="1">
                  <c:v>ANGOSTURA</c:v>
                </c:pt>
                <c:pt idx="2">
                  <c:v>BADIRAGUATO</c:v>
                </c:pt>
                <c:pt idx="3">
                  <c:v>AHOME</c:v>
                </c:pt>
                <c:pt idx="4">
                  <c:v>GUASAVE</c:v>
                </c:pt>
                <c:pt idx="5">
                  <c:v>ROSARIO</c:v>
                </c:pt>
                <c:pt idx="6">
                  <c:v>MAZATLÁN</c:v>
                </c:pt>
                <c:pt idx="7">
                  <c:v>ESCUINAPA</c:v>
                </c:pt>
                <c:pt idx="8">
                  <c:v>SALV. ALV.</c:v>
                </c:pt>
                <c:pt idx="9">
                  <c:v>SINALOA</c:v>
                </c:pt>
                <c:pt idx="10">
                  <c:v>NAVOLATO</c:v>
                </c:pt>
                <c:pt idx="11">
                  <c:v>EL FUERTE</c:v>
                </c:pt>
                <c:pt idx="12">
                  <c:v>CONCORDIA</c:v>
                </c:pt>
                <c:pt idx="13">
                  <c:v>CHOIX</c:v>
                </c:pt>
                <c:pt idx="14">
                  <c:v>ELOTA</c:v>
                </c:pt>
                <c:pt idx="15">
                  <c:v>MOCORITO</c:v>
                </c:pt>
                <c:pt idx="16">
                  <c:v>SAN IGNACIO</c:v>
                </c:pt>
                <c:pt idx="17">
                  <c:v>COSALÁ</c:v>
                </c:pt>
              </c:strCache>
            </c:strRef>
          </c:cat>
          <c:val>
            <c:numRef>
              <c:f>'[RESULTADOS POR CANDIDATURAS 2016 POR PARTIDO CON PORCENTAJES 31 AGOSTO Secreta.xlsx]AYUNT Y  PARTIDO'!$P$117:$P$134</c:f>
              <c:numCache>
                <c:formatCode>General</c:formatCode>
                <c:ptCount val="18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6</c:v>
                </c:pt>
                <c:pt idx="4">
                  <c:v>4</c:v>
                </c:pt>
                <c:pt idx="5">
                  <c:v>3</c:v>
                </c:pt>
                <c:pt idx="6">
                  <c:v>6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7</c:v>
                </c:pt>
                <c:pt idx="11">
                  <c:v>6</c:v>
                </c:pt>
                <c:pt idx="12">
                  <c:v>4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5</c:v>
                </c:pt>
                <c:pt idx="17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4547712"/>
        <c:axId val="154549248"/>
      </c:barChart>
      <c:catAx>
        <c:axId val="154547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es-MX"/>
          </a:p>
        </c:txPr>
        <c:crossAx val="154549248"/>
        <c:crosses val="autoZero"/>
        <c:auto val="1"/>
        <c:lblAlgn val="ctr"/>
        <c:lblOffset val="100"/>
        <c:noMultiLvlLbl val="0"/>
      </c:catAx>
      <c:valAx>
        <c:axId val="154549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154547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565499351491569"/>
          <c:y val="0.21281154082259054"/>
          <c:w val="0.15304798962386512"/>
          <c:h val="0.33754143646408841"/>
        </c:manualLayout>
      </c:layout>
      <c:overlay val="0"/>
      <c:txPr>
        <a:bodyPr/>
        <a:lstStyle/>
        <a:p>
          <a:pPr>
            <a:defRPr sz="1000" b="1">
              <a:solidFill>
                <a:sysClr val="windowText" lastClr="000000"/>
              </a:solidFill>
            </a:defRPr>
          </a:pPr>
          <a:endParaRPr lang="es-MX"/>
        </a:p>
      </c:txPr>
    </c:legend>
    <c:plotVisOnly val="1"/>
    <c:dispBlanksAs val="gap"/>
    <c:showDLblsOverMax val="0"/>
  </c:chart>
  <c:spPr>
    <a:solidFill>
      <a:srgbClr val="F5DBEA"/>
    </a:solidFill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es-MX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765015268033124E-2"/>
          <c:y val="0.14786537617854298"/>
          <c:w val="0.79619228530285868"/>
          <c:h val="0.569580573401865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'DIST Y PARTIDO'!$M$202</c:f>
              <c:strCache>
                <c:ptCount val="1"/>
                <c:pt idx="0">
                  <c:v>RESULTADO POR PARTIDO RP</c:v>
                </c:pt>
              </c:strCache>
            </c:strRef>
          </c:tx>
          <c:spPr>
            <a:solidFill>
              <a:srgbClr val="D60029"/>
            </a:solidFill>
          </c:spPr>
          <c:invertIfNegative val="0"/>
          <c:dLbls>
            <c:dLbl>
              <c:idx val="19"/>
              <c:numFmt formatCode="#,##0" sourceLinked="0"/>
              <c:spPr/>
              <c:txPr>
                <a:bodyPr rot="-5400000" vert="horz"/>
                <a:lstStyle/>
                <a:p>
                  <a:pPr>
                    <a:defRPr sz="13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es-MX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numFmt formatCode="#,##0" sourceLinked="0"/>
              <c:spPr/>
              <c:txPr>
                <a:bodyPr rot="-5400000" vert="horz"/>
                <a:lstStyle/>
                <a:p>
                  <a:pPr>
                    <a:defRPr sz="13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es-MX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numFmt formatCode="#,##0" sourceLinked="0"/>
              <c:spPr/>
              <c:txPr>
                <a:bodyPr rot="-5400000" vert="horz"/>
                <a:lstStyle/>
                <a:p>
                  <a:pPr>
                    <a:defRPr sz="1300" b="1"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s-MX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numFmt formatCode="#,##0" sourceLinked="0"/>
              <c:spPr/>
              <c:txPr>
                <a:bodyPr rot="-5400000" vert="horz"/>
                <a:lstStyle/>
                <a:p>
                  <a:pPr>
                    <a:defRPr sz="1300" b="1"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s-MX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numFmt formatCode="#,##0" sourceLinked="0"/>
              <c:spPr/>
              <c:txPr>
                <a:bodyPr rot="-5400000" vert="horz"/>
                <a:lstStyle/>
                <a:p>
                  <a:pPr>
                    <a:defRPr sz="1300" b="1"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s-MX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 Y PARTIDO'!$L$203:$L$226</c:f>
              <c:strCache>
                <c:ptCount val="24"/>
                <c:pt idx="0">
                  <c:v>DISTRITO 20</c:v>
                </c:pt>
                <c:pt idx="1">
                  <c:v>DISTRITO 22</c:v>
                </c:pt>
                <c:pt idx="2">
                  <c:v>DISTRITO 05</c:v>
                </c:pt>
                <c:pt idx="3">
                  <c:v>DISTRITO 23</c:v>
                </c:pt>
                <c:pt idx="4">
                  <c:v>DISTRITO 07</c:v>
                </c:pt>
                <c:pt idx="5">
                  <c:v>DISTRITO 08</c:v>
                </c:pt>
                <c:pt idx="6">
                  <c:v>DISTRITO 10</c:v>
                </c:pt>
                <c:pt idx="7">
                  <c:v>DISTRITO 21</c:v>
                </c:pt>
                <c:pt idx="8">
                  <c:v>DISTRITO 16</c:v>
                </c:pt>
                <c:pt idx="9">
                  <c:v>DISTRITO 01</c:v>
                </c:pt>
                <c:pt idx="10">
                  <c:v>DISTRITO 04</c:v>
                </c:pt>
                <c:pt idx="11">
                  <c:v>DISTRITO 15</c:v>
                </c:pt>
                <c:pt idx="12">
                  <c:v>DISTRITO 09</c:v>
                </c:pt>
                <c:pt idx="13">
                  <c:v>DISTRITO 02</c:v>
                </c:pt>
                <c:pt idx="14">
                  <c:v>DISTRITO 17</c:v>
                </c:pt>
                <c:pt idx="15">
                  <c:v>DISTRITO 19</c:v>
                </c:pt>
                <c:pt idx="16">
                  <c:v>DISTRITO 14</c:v>
                </c:pt>
                <c:pt idx="17">
                  <c:v>DISTRITO 18</c:v>
                </c:pt>
                <c:pt idx="18">
                  <c:v>DISTRITO 13</c:v>
                </c:pt>
                <c:pt idx="19">
                  <c:v>DISTRITO 12</c:v>
                </c:pt>
                <c:pt idx="20">
                  <c:v>DISTRITO 03</c:v>
                </c:pt>
                <c:pt idx="21">
                  <c:v>DISTRITO 24</c:v>
                </c:pt>
                <c:pt idx="22">
                  <c:v>DISTRITO 11</c:v>
                </c:pt>
                <c:pt idx="23">
                  <c:v>DISTRITO 06</c:v>
                </c:pt>
              </c:strCache>
            </c:strRef>
          </c:cat>
          <c:val>
            <c:numRef>
              <c:f>'DIST Y PARTIDO'!$M$203:$M$226</c:f>
              <c:numCache>
                <c:formatCode>General</c:formatCode>
                <c:ptCount val="24"/>
                <c:pt idx="0">
                  <c:v>4100</c:v>
                </c:pt>
                <c:pt idx="1">
                  <c:v>1599</c:v>
                </c:pt>
                <c:pt idx="2">
                  <c:v>1536</c:v>
                </c:pt>
                <c:pt idx="3">
                  <c:v>1311</c:v>
                </c:pt>
                <c:pt idx="4">
                  <c:v>1142</c:v>
                </c:pt>
                <c:pt idx="5">
                  <c:v>923</c:v>
                </c:pt>
                <c:pt idx="6">
                  <c:v>916</c:v>
                </c:pt>
                <c:pt idx="7">
                  <c:v>890</c:v>
                </c:pt>
                <c:pt idx="8">
                  <c:v>848</c:v>
                </c:pt>
                <c:pt idx="9">
                  <c:v>817</c:v>
                </c:pt>
                <c:pt idx="10">
                  <c:v>739</c:v>
                </c:pt>
                <c:pt idx="11">
                  <c:v>579</c:v>
                </c:pt>
                <c:pt idx="12">
                  <c:v>556</c:v>
                </c:pt>
                <c:pt idx="13">
                  <c:v>549</c:v>
                </c:pt>
                <c:pt idx="14">
                  <c:v>544</c:v>
                </c:pt>
                <c:pt idx="15">
                  <c:v>540</c:v>
                </c:pt>
                <c:pt idx="16">
                  <c:v>490</c:v>
                </c:pt>
                <c:pt idx="17">
                  <c:v>450</c:v>
                </c:pt>
                <c:pt idx="18">
                  <c:v>445</c:v>
                </c:pt>
                <c:pt idx="19">
                  <c:v>390</c:v>
                </c:pt>
                <c:pt idx="20">
                  <c:v>371</c:v>
                </c:pt>
                <c:pt idx="21">
                  <c:v>353</c:v>
                </c:pt>
                <c:pt idx="22">
                  <c:v>344</c:v>
                </c:pt>
                <c:pt idx="23">
                  <c:v>332</c:v>
                </c:pt>
              </c:numCache>
            </c:numRef>
          </c:val>
        </c:ser>
        <c:ser>
          <c:idx val="1"/>
          <c:order val="1"/>
          <c:tx>
            <c:strRef>
              <c:f>'DIST Y PARTIDO'!$N$202</c:f>
              <c:strCache>
                <c:ptCount val="1"/>
                <c:pt idx="0">
                  <c:v>SEXO DE CANDIDATO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8"/>
              <c:layout>
                <c:manualLayout>
                  <c:x val="-1.0212731190702329E-7"/>
                  <c:y val="2.22800571899106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2970168612191958E-3"/>
                  <c:y val="1.80228465734844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7556735531903473E-17"/>
                  <c:y val="1.38288757532842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2971189885310553E-3"/>
                  <c:y val="-1.3368694781792156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-1.343193457801809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1.5528919988118183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1.5465680191892405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1.3431934578017935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-1.9659485895131324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-2.1756636422192843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1.9659651012092594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0"/>
                  <c:y val="-3.2241563472693621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0"/>
                  <c:y val="-2.8047427535532007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9.5113471063806945E-17"/>
                  <c:y val="-3.0207817858819385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9.5113471063806945E-17"/>
                  <c:y val="-3.6435369175932694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0"/>
                  <c:y val="-3.853235458603279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[=1]&quot;M&quot;;[=2]&quot;H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rgbClr val="FFFF00"/>
                    </a:solidFill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 Y PARTIDO'!$L$203:$L$226</c:f>
              <c:strCache>
                <c:ptCount val="24"/>
                <c:pt idx="0">
                  <c:v>DISTRITO 20</c:v>
                </c:pt>
                <c:pt idx="1">
                  <c:v>DISTRITO 22</c:v>
                </c:pt>
                <c:pt idx="2">
                  <c:v>DISTRITO 05</c:v>
                </c:pt>
                <c:pt idx="3">
                  <c:v>DISTRITO 23</c:v>
                </c:pt>
                <c:pt idx="4">
                  <c:v>DISTRITO 07</c:v>
                </c:pt>
                <c:pt idx="5">
                  <c:v>DISTRITO 08</c:v>
                </c:pt>
                <c:pt idx="6">
                  <c:v>DISTRITO 10</c:v>
                </c:pt>
                <c:pt idx="7">
                  <c:v>DISTRITO 21</c:v>
                </c:pt>
                <c:pt idx="8">
                  <c:v>DISTRITO 16</c:v>
                </c:pt>
                <c:pt idx="9">
                  <c:v>DISTRITO 01</c:v>
                </c:pt>
                <c:pt idx="10">
                  <c:v>DISTRITO 04</c:v>
                </c:pt>
                <c:pt idx="11">
                  <c:v>DISTRITO 15</c:v>
                </c:pt>
                <c:pt idx="12">
                  <c:v>DISTRITO 09</c:v>
                </c:pt>
                <c:pt idx="13">
                  <c:v>DISTRITO 02</c:v>
                </c:pt>
                <c:pt idx="14">
                  <c:v>DISTRITO 17</c:v>
                </c:pt>
                <c:pt idx="15">
                  <c:v>DISTRITO 19</c:v>
                </c:pt>
                <c:pt idx="16">
                  <c:v>DISTRITO 14</c:v>
                </c:pt>
                <c:pt idx="17">
                  <c:v>DISTRITO 18</c:v>
                </c:pt>
                <c:pt idx="18">
                  <c:v>DISTRITO 13</c:v>
                </c:pt>
                <c:pt idx="19">
                  <c:v>DISTRITO 12</c:v>
                </c:pt>
                <c:pt idx="20">
                  <c:v>DISTRITO 03</c:v>
                </c:pt>
                <c:pt idx="21">
                  <c:v>DISTRITO 24</c:v>
                </c:pt>
                <c:pt idx="22">
                  <c:v>DISTRITO 11</c:v>
                </c:pt>
                <c:pt idx="23">
                  <c:v>DISTRITO 06</c:v>
                </c:pt>
              </c:strCache>
            </c:strRef>
          </c:cat>
          <c:val>
            <c:numRef>
              <c:f>'DIST Y PARTIDO'!$N$203:$N$226</c:f>
              <c:numCache>
                <c:formatCode>General</c:formatCode>
                <c:ptCount val="2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</c:ser>
        <c:ser>
          <c:idx val="2"/>
          <c:order val="2"/>
          <c:tx>
            <c:strRef>
              <c:f>'DIST Y PARTIDO'!$O$202</c:f>
              <c:strCache>
                <c:ptCount val="1"/>
                <c:pt idx="0">
                  <c:v>% RESPECTO A VOTACIÓN DEL DISTRITO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11"/>
              <c:layout>
                <c:manualLayout>
                  <c:x val="-4.7556735531903473E-17"/>
                  <c:y val="-6.52096415756583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9.5113471063806945E-17"/>
                  <c:y val="-6.94044379806657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6.94041077467429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7.1501093156843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6.94042728637043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9.5113471063806945E-17"/>
                  <c:y val="-7.56950639770433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9.5113471063806945E-17"/>
                  <c:y val="-7.56950639770435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7.5695229094004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0212731190702329E-7"/>
                  <c:y val="-8.40831707344054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0"/>
                  <c:y val="-8.19865155582282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0"/>
                  <c:y val="-8.61803212614671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0"/>
                  <c:y val="-8.61804863784285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0"/>
                  <c:y val="-9.24712774917676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 Y PARTIDO'!$L$203:$L$226</c:f>
              <c:strCache>
                <c:ptCount val="24"/>
                <c:pt idx="0">
                  <c:v>DISTRITO 20</c:v>
                </c:pt>
                <c:pt idx="1">
                  <c:v>DISTRITO 22</c:v>
                </c:pt>
                <c:pt idx="2">
                  <c:v>DISTRITO 05</c:v>
                </c:pt>
                <c:pt idx="3">
                  <c:v>DISTRITO 23</c:v>
                </c:pt>
                <c:pt idx="4">
                  <c:v>DISTRITO 07</c:v>
                </c:pt>
                <c:pt idx="5">
                  <c:v>DISTRITO 08</c:v>
                </c:pt>
                <c:pt idx="6">
                  <c:v>DISTRITO 10</c:v>
                </c:pt>
                <c:pt idx="7">
                  <c:v>DISTRITO 21</c:v>
                </c:pt>
                <c:pt idx="8">
                  <c:v>DISTRITO 16</c:v>
                </c:pt>
                <c:pt idx="9">
                  <c:v>DISTRITO 01</c:v>
                </c:pt>
                <c:pt idx="10">
                  <c:v>DISTRITO 04</c:v>
                </c:pt>
                <c:pt idx="11">
                  <c:v>DISTRITO 15</c:v>
                </c:pt>
                <c:pt idx="12">
                  <c:v>DISTRITO 09</c:v>
                </c:pt>
                <c:pt idx="13">
                  <c:v>DISTRITO 02</c:v>
                </c:pt>
                <c:pt idx="14">
                  <c:v>DISTRITO 17</c:v>
                </c:pt>
                <c:pt idx="15">
                  <c:v>DISTRITO 19</c:v>
                </c:pt>
                <c:pt idx="16">
                  <c:v>DISTRITO 14</c:v>
                </c:pt>
                <c:pt idx="17">
                  <c:v>DISTRITO 18</c:v>
                </c:pt>
                <c:pt idx="18">
                  <c:v>DISTRITO 13</c:v>
                </c:pt>
                <c:pt idx="19">
                  <c:v>DISTRITO 12</c:v>
                </c:pt>
                <c:pt idx="20">
                  <c:v>DISTRITO 03</c:v>
                </c:pt>
                <c:pt idx="21">
                  <c:v>DISTRITO 24</c:v>
                </c:pt>
                <c:pt idx="22">
                  <c:v>DISTRITO 11</c:v>
                </c:pt>
                <c:pt idx="23">
                  <c:v>DISTRITO 06</c:v>
                </c:pt>
              </c:strCache>
            </c:strRef>
          </c:cat>
          <c:val>
            <c:numRef>
              <c:f>'DIST Y PARTIDO'!$O$203:$O$226</c:f>
              <c:numCache>
                <c:formatCode>0.00%</c:formatCode>
                <c:ptCount val="24"/>
                <c:pt idx="0">
                  <c:v>0.12700969610606858</c:v>
                </c:pt>
                <c:pt idx="1">
                  <c:v>4.1383058567768319E-2</c:v>
                </c:pt>
                <c:pt idx="2">
                  <c:v>4.6925121437081843E-2</c:v>
                </c:pt>
                <c:pt idx="3">
                  <c:v>3.3986623114014625E-2</c:v>
                </c:pt>
                <c:pt idx="4">
                  <c:v>2.4627461128722692E-2</c:v>
                </c:pt>
                <c:pt idx="5">
                  <c:v>2.0126471870911471E-2</c:v>
                </c:pt>
                <c:pt idx="6">
                  <c:v>1.9425299544056834E-2</c:v>
                </c:pt>
                <c:pt idx="7">
                  <c:v>2.8948737965131408E-2</c:v>
                </c:pt>
                <c:pt idx="8">
                  <c:v>3.3767371480906305E-2</c:v>
                </c:pt>
                <c:pt idx="9">
                  <c:v>1.454642570996172E-2</c:v>
                </c:pt>
                <c:pt idx="10">
                  <c:v>1.7896929187251769E-2</c:v>
                </c:pt>
                <c:pt idx="11">
                  <c:v>2.0735594312931992E-2</c:v>
                </c:pt>
                <c:pt idx="12">
                  <c:v>1.0543482383282133E-2</c:v>
                </c:pt>
                <c:pt idx="13">
                  <c:v>1.4794653444001294E-2</c:v>
                </c:pt>
                <c:pt idx="14">
                  <c:v>1.7308304167992363E-2</c:v>
                </c:pt>
                <c:pt idx="15">
                  <c:v>1.1584502509975544E-2</c:v>
                </c:pt>
                <c:pt idx="16">
                  <c:v>1.2552194072290392E-2</c:v>
                </c:pt>
                <c:pt idx="17">
                  <c:v>1.2412765840068408E-2</c:v>
                </c:pt>
                <c:pt idx="18">
                  <c:v>1.1886001228665295E-2</c:v>
                </c:pt>
                <c:pt idx="19">
                  <c:v>1.0645266950540452E-2</c:v>
                </c:pt>
                <c:pt idx="20">
                  <c:v>8.539729306693675E-3</c:v>
                </c:pt>
                <c:pt idx="21">
                  <c:v>7.9062891954846809E-3</c:v>
                </c:pt>
                <c:pt idx="22">
                  <c:v>9.0688600653801542E-3</c:v>
                </c:pt>
                <c:pt idx="23">
                  <c:v>7.4688983374952191E-3</c:v>
                </c:pt>
              </c:numCache>
            </c:numRef>
          </c:val>
        </c:ser>
        <c:ser>
          <c:idx val="3"/>
          <c:order val="3"/>
          <c:tx>
            <c:strRef>
              <c:f>'DIST Y PARTIDO'!$P$202</c:f>
              <c:strCache>
                <c:ptCount val="1"/>
                <c:pt idx="0">
                  <c:v>POSICIÓN POR PARTIDO</c:v>
                </c:pt>
              </c:strCache>
            </c:strRef>
          </c:tx>
          <c:spPr>
            <a:solidFill>
              <a:srgbClr val="CC00CC"/>
            </a:solidFill>
          </c:spPr>
          <c:invertIfNegative val="0"/>
          <c:dLbls>
            <c:dLbl>
              <c:idx val="0"/>
              <c:layout>
                <c:manualLayout>
                  <c:x val="1.6861219195849545E-2"/>
                  <c:y val="-4.3681740115429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889183882975868E-17"/>
                  <c:y val="-0.10192406026933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10192406026933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778367765951736E-17"/>
                  <c:y val="-0.108164308857254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778367765951736E-17"/>
                  <c:y val="-0.1123244745825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2969147339073363E-3"/>
                  <c:y val="-0.110244391719894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2971189885311028E-3"/>
                  <c:y val="-0.106084225994615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7556735531903473E-17"/>
                  <c:y val="-0.110244391719894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0.110244391719894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5940337224383916E-3"/>
                  <c:y val="-0.108164308857254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0.112324474582533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2971189885310553E-3"/>
                  <c:y val="-0.131045220346289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2970168612191958E-3"/>
                  <c:y val="-0.13520538607156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0.13520538607156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0.13520538607156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9.5113471063806945E-17"/>
                  <c:y val="-0.137285468934208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-0.139365551796847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9.5113471063806945E-17"/>
                  <c:y val="-0.14352571752212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2.5941358497502988E-3"/>
                  <c:y val="-0.14768588324740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2971189885311028E-3"/>
                  <c:y val="-0.151846048972684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2.5940337224383916E-3"/>
                  <c:y val="-0.153926131835324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3.8910505836574926E-3"/>
                  <c:y val="-0.153926131835324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1.297016861219291E-3"/>
                  <c:y val="-0.15600621469796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3.8910505836574926E-3"/>
                  <c:y val="-0.156006214697963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>
                    <a:solidFill>
                      <a:srgbClr val="CC00CC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'DIST Y PARTIDO'!$L$203:$L$226</c:f>
              <c:strCache>
                <c:ptCount val="24"/>
                <c:pt idx="0">
                  <c:v>DISTRITO 20</c:v>
                </c:pt>
                <c:pt idx="1">
                  <c:v>DISTRITO 22</c:v>
                </c:pt>
                <c:pt idx="2">
                  <c:v>DISTRITO 05</c:v>
                </c:pt>
                <c:pt idx="3">
                  <c:v>DISTRITO 23</c:v>
                </c:pt>
                <c:pt idx="4">
                  <c:v>DISTRITO 07</c:v>
                </c:pt>
                <c:pt idx="5">
                  <c:v>DISTRITO 08</c:v>
                </c:pt>
                <c:pt idx="6">
                  <c:v>DISTRITO 10</c:v>
                </c:pt>
                <c:pt idx="7">
                  <c:v>DISTRITO 21</c:v>
                </c:pt>
                <c:pt idx="8">
                  <c:v>DISTRITO 16</c:v>
                </c:pt>
                <c:pt idx="9">
                  <c:v>DISTRITO 01</c:v>
                </c:pt>
                <c:pt idx="10">
                  <c:v>DISTRITO 04</c:v>
                </c:pt>
                <c:pt idx="11">
                  <c:v>DISTRITO 15</c:v>
                </c:pt>
                <c:pt idx="12">
                  <c:v>DISTRITO 09</c:v>
                </c:pt>
                <c:pt idx="13">
                  <c:v>DISTRITO 02</c:v>
                </c:pt>
                <c:pt idx="14">
                  <c:v>DISTRITO 17</c:v>
                </c:pt>
                <c:pt idx="15">
                  <c:v>DISTRITO 19</c:v>
                </c:pt>
                <c:pt idx="16">
                  <c:v>DISTRITO 14</c:v>
                </c:pt>
                <c:pt idx="17">
                  <c:v>DISTRITO 18</c:v>
                </c:pt>
                <c:pt idx="18">
                  <c:v>DISTRITO 13</c:v>
                </c:pt>
                <c:pt idx="19">
                  <c:v>DISTRITO 12</c:v>
                </c:pt>
                <c:pt idx="20">
                  <c:v>DISTRITO 03</c:v>
                </c:pt>
                <c:pt idx="21">
                  <c:v>DISTRITO 24</c:v>
                </c:pt>
                <c:pt idx="22">
                  <c:v>DISTRITO 11</c:v>
                </c:pt>
                <c:pt idx="23">
                  <c:v>DISTRITO 06</c:v>
                </c:pt>
              </c:strCache>
            </c:strRef>
          </c:cat>
          <c:val>
            <c:numRef>
              <c:f>'DIST Y PARTIDO'!$P$203:$P$226</c:f>
              <c:numCache>
                <c:formatCode>General</c:formatCode>
                <c:ptCount val="24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7</c:v>
                </c:pt>
                <c:pt idx="6">
                  <c:v>9</c:v>
                </c:pt>
                <c:pt idx="7">
                  <c:v>5</c:v>
                </c:pt>
                <c:pt idx="8">
                  <c:v>6</c:v>
                </c:pt>
                <c:pt idx="9">
                  <c:v>9</c:v>
                </c:pt>
                <c:pt idx="10">
                  <c:v>8</c:v>
                </c:pt>
                <c:pt idx="11">
                  <c:v>8</c:v>
                </c:pt>
                <c:pt idx="12">
                  <c:v>10</c:v>
                </c:pt>
                <c:pt idx="13">
                  <c:v>8</c:v>
                </c:pt>
                <c:pt idx="14">
                  <c:v>9</c:v>
                </c:pt>
                <c:pt idx="15">
                  <c:v>8</c:v>
                </c:pt>
                <c:pt idx="16">
                  <c:v>9</c:v>
                </c:pt>
                <c:pt idx="17">
                  <c:v>9</c:v>
                </c:pt>
                <c:pt idx="18">
                  <c:v>10</c:v>
                </c:pt>
                <c:pt idx="19">
                  <c:v>10</c:v>
                </c:pt>
                <c:pt idx="20">
                  <c:v>8</c:v>
                </c:pt>
                <c:pt idx="21">
                  <c:v>8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4967040"/>
        <c:axId val="155013888"/>
      </c:barChart>
      <c:catAx>
        <c:axId val="154967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es-MX"/>
          </a:p>
        </c:txPr>
        <c:crossAx val="155013888"/>
        <c:crosses val="autoZero"/>
        <c:auto val="1"/>
        <c:lblAlgn val="ctr"/>
        <c:lblOffset val="100"/>
        <c:noMultiLvlLbl val="0"/>
      </c:catAx>
      <c:valAx>
        <c:axId val="155013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154967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69291338582675"/>
          <c:y val="0.21744449208798719"/>
          <c:w val="0.15201006975295403"/>
          <c:h val="0.33720862051852696"/>
        </c:manualLayout>
      </c:layout>
      <c:overlay val="0"/>
      <c:txPr>
        <a:bodyPr/>
        <a:lstStyle/>
        <a:p>
          <a:pPr>
            <a:defRPr sz="1100" b="1">
              <a:solidFill>
                <a:sysClr val="windowText" lastClr="000000"/>
              </a:solidFill>
            </a:defRPr>
          </a:pPr>
          <a:endParaRPr lang="es-MX"/>
        </a:p>
      </c:txPr>
    </c:legend>
    <c:plotVisOnly val="1"/>
    <c:dispBlanksAs val="gap"/>
    <c:showDLblsOverMax val="0"/>
  </c:chart>
  <c:spPr>
    <a:solidFill>
      <a:srgbClr val="F5DBEA"/>
    </a:solidFill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es-MX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765015268033124E-2"/>
          <c:y val="0.14786537617854298"/>
          <c:w val="0.79619228530285868"/>
          <c:h val="0.569580573401865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'[RESULTADOS POR CANDIDATURAS 2016 POR PARTIDO CON PORCENTAJES 31 AGOSTO Secreta.xlsx]AYUNT Y  PARTIDO'!$M$154</c:f>
              <c:strCache>
                <c:ptCount val="1"/>
                <c:pt idx="0">
                  <c:v>RESULTADO POR PARTIDO </c:v>
                </c:pt>
              </c:strCache>
            </c:strRef>
          </c:tx>
          <c:spPr>
            <a:solidFill>
              <a:srgbClr val="D60029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300" b="1">
                    <a:solidFill>
                      <a:sysClr val="windowText" lastClr="000000"/>
                    </a:solidFill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'[RESULTADOS POR CANDIDATURAS 2016 POR PARTIDO CON PORCENTAJES 31 AGOSTO Secreta.xlsx]AYUNT Y  PARTIDO'!$L$155:$L$172</c:f>
              <c:strCache>
                <c:ptCount val="18"/>
                <c:pt idx="0">
                  <c:v>CULIACÁN</c:v>
                </c:pt>
                <c:pt idx="1">
                  <c:v>AHOME</c:v>
                </c:pt>
                <c:pt idx="2">
                  <c:v>GUASAVE</c:v>
                </c:pt>
                <c:pt idx="3">
                  <c:v>EL FUERTE</c:v>
                </c:pt>
                <c:pt idx="4">
                  <c:v>BADIRAGUATO</c:v>
                </c:pt>
                <c:pt idx="5">
                  <c:v>NAVOLATO</c:v>
                </c:pt>
                <c:pt idx="6">
                  <c:v>SALV. ALV.</c:v>
                </c:pt>
                <c:pt idx="7">
                  <c:v>COSALÁ</c:v>
                </c:pt>
                <c:pt idx="8">
                  <c:v>CONCORDIA</c:v>
                </c:pt>
                <c:pt idx="9">
                  <c:v>ANGOSTURA</c:v>
                </c:pt>
                <c:pt idx="10">
                  <c:v>CHOIX</c:v>
                </c:pt>
                <c:pt idx="11">
                  <c:v>SINALOA</c:v>
                </c:pt>
                <c:pt idx="12">
                  <c:v>MOCORITO</c:v>
                </c:pt>
                <c:pt idx="13">
                  <c:v>ELOTA</c:v>
                </c:pt>
                <c:pt idx="14">
                  <c:v>SAN IGNACIO</c:v>
                </c:pt>
                <c:pt idx="15">
                  <c:v>MAZATLÁN</c:v>
                </c:pt>
                <c:pt idx="16">
                  <c:v>ROSARIO</c:v>
                </c:pt>
                <c:pt idx="17">
                  <c:v>ESCUINAPA</c:v>
                </c:pt>
              </c:strCache>
            </c:strRef>
          </c:cat>
          <c:val>
            <c:numRef>
              <c:f>'[RESULTADOS POR CANDIDATURAS 2016 POR PARTIDO CON PORCENTAJES 31 AGOSTO Secreta.xlsx]AYUNT Y  PARTIDO'!$M$155:$M$172</c:f>
              <c:numCache>
                <c:formatCode>General</c:formatCode>
                <c:ptCount val="18"/>
                <c:pt idx="0">
                  <c:v>3063</c:v>
                </c:pt>
                <c:pt idx="1">
                  <c:v>1426</c:v>
                </c:pt>
                <c:pt idx="2">
                  <c:v>1378</c:v>
                </c:pt>
                <c:pt idx="3">
                  <c:v>524</c:v>
                </c:pt>
                <c:pt idx="4">
                  <c:v>508</c:v>
                </c:pt>
                <c:pt idx="5">
                  <c:v>474</c:v>
                </c:pt>
                <c:pt idx="6">
                  <c:v>391</c:v>
                </c:pt>
                <c:pt idx="7">
                  <c:v>206</c:v>
                </c:pt>
                <c:pt idx="8">
                  <c:v>173</c:v>
                </c:pt>
                <c:pt idx="9">
                  <c:v>119</c:v>
                </c:pt>
                <c:pt idx="10">
                  <c:v>47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1"/>
          <c:order val="1"/>
          <c:tx>
            <c:strRef>
              <c:f>'[RESULTADOS POR CANDIDATURAS 2016 POR PARTIDO CON PORCENTAJES 31 AGOSTO Secreta.xlsx]AYUNT Y  PARTIDO'!$N$154</c:f>
              <c:strCache>
                <c:ptCount val="1"/>
                <c:pt idx="0">
                  <c:v>SEXO DE CANDIDATO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3"/>
              <c:layout>
                <c:manualLayout>
                  <c:x val="-1.0212731190702329E-7"/>
                  <c:y val="-3.2259561221488972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970168612192435E-3"/>
                  <c:y val="-2.3953022243071068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3.0162575811388877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3.4437949293571926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6.1617356962891452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5941358497502988E-3"/>
                  <c:y val="-6.5793330034296438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2970168612191008E-3"/>
                  <c:y val="-7.005054065072272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2970168612191958E-3"/>
                  <c:y val="-7.4244676587884417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2971189885310553E-3"/>
                  <c:y val="-1.3368694781792156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"/>
                  <c:y val="-1.343193457801809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"/>
                  <c:y val="-1.5528919988118183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"/>
                  <c:y val="-1.5465680191892405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0"/>
                  <c:y val="-1.3431934578017935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0"/>
                  <c:y val="-1.9659485895131324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0"/>
                  <c:y val="-2.1756636422192843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0"/>
                  <c:y val="-1.9659651012092594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0"/>
                  <c:y val="-3.2241563472693621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-2.8047427535532007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9.5113471063806945E-17"/>
                  <c:y val="-3.0207817858819385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9.5113471063806945E-17"/>
                  <c:y val="-3.6435369175932694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0"/>
                  <c:y val="-3.853235458603279E-2"/>
                </c:manualLayout>
              </c:layout>
              <c:numFmt formatCode="[=1]&quot;M&quot;;[=2]&quot;H&quot;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[=1]&quot;M&quot;;[=2]&quot;H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rgbClr val="FFFF00"/>
                    </a:solidFill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'[RESULTADOS POR CANDIDATURAS 2016 POR PARTIDO CON PORCENTAJES 31 AGOSTO Secreta.xlsx]AYUNT Y  PARTIDO'!$L$155:$L$172</c:f>
              <c:strCache>
                <c:ptCount val="18"/>
                <c:pt idx="0">
                  <c:v>CULIACÁN</c:v>
                </c:pt>
                <c:pt idx="1">
                  <c:v>AHOME</c:v>
                </c:pt>
                <c:pt idx="2">
                  <c:v>GUASAVE</c:v>
                </c:pt>
                <c:pt idx="3">
                  <c:v>EL FUERTE</c:v>
                </c:pt>
                <c:pt idx="4">
                  <c:v>BADIRAGUATO</c:v>
                </c:pt>
                <c:pt idx="5">
                  <c:v>NAVOLATO</c:v>
                </c:pt>
                <c:pt idx="6">
                  <c:v>SALV. ALV.</c:v>
                </c:pt>
                <c:pt idx="7">
                  <c:v>COSALÁ</c:v>
                </c:pt>
                <c:pt idx="8">
                  <c:v>CONCORDIA</c:v>
                </c:pt>
                <c:pt idx="9">
                  <c:v>ANGOSTURA</c:v>
                </c:pt>
                <c:pt idx="10">
                  <c:v>CHOIX</c:v>
                </c:pt>
                <c:pt idx="11">
                  <c:v>SINALOA</c:v>
                </c:pt>
                <c:pt idx="12">
                  <c:v>MOCORITO</c:v>
                </c:pt>
                <c:pt idx="13">
                  <c:v>ELOTA</c:v>
                </c:pt>
                <c:pt idx="14">
                  <c:v>SAN IGNACIO</c:v>
                </c:pt>
                <c:pt idx="15">
                  <c:v>MAZATLÁN</c:v>
                </c:pt>
                <c:pt idx="16">
                  <c:v>ROSARIO</c:v>
                </c:pt>
                <c:pt idx="17">
                  <c:v>ESCUINAPA</c:v>
                </c:pt>
              </c:strCache>
            </c:strRef>
          </c:cat>
          <c:val>
            <c:numRef>
              <c:f>'[RESULTADOS POR CANDIDATURAS 2016 POR PARTIDO CON PORCENTAJES 31 AGOSTO Secreta.xlsx]AYUNT Y  PARTIDO'!$N$155:$N$172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2"/>
          <c:order val="2"/>
          <c:tx>
            <c:strRef>
              <c:f>'[RESULTADOS POR CANDIDATURAS 2016 POR PARTIDO CON PORCENTAJES 31 AGOSTO Secreta.xlsx]AYUNT Y  PARTIDO'!$O$154</c:f>
              <c:strCache>
                <c:ptCount val="1"/>
                <c:pt idx="0">
                  <c:v>% RESPECTO A VOTACIÓN DEL AYUNTAMIENTO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-0.1008587237812840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970168612191958E-3"/>
                  <c:y val="-9.66626064405852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105052859718445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0.1113436508317850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0.134409334524156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0.130216354405725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0.136508136220832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2971189885311028E-3"/>
                  <c:y val="-0.1448962429781948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2970168612191008E-3"/>
                  <c:y val="-0.115537291418062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-0.1134411315927694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0.1134409664758079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9.5113471063806945E-17"/>
                  <c:y val="-0.111343981065707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9.5113471063806945E-17"/>
                  <c:y val="-0.1155379518859081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0212731181190983E-7"/>
                  <c:y val="-0.115537786768946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9.5113471063806945E-17"/>
                  <c:y val="-0.1176347721790468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7.5695229094004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1.0212731190702329E-7"/>
                  <c:y val="-8.40831707344054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-8.19865155582282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0"/>
                  <c:y val="-8.61803212614671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0"/>
                  <c:y val="-8.61804863784285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0"/>
                  <c:y val="-9.24712774917676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'[RESULTADOS POR CANDIDATURAS 2016 POR PARTIDO CON PORCENTAJES 31 AGOSTO Secreta.xlsx]AYUNT Y  PARTIDO'!$L$155:$L$172</c:f>
              <c:strCache>
                <c:ptCount val="18"/>
                <c:pt idx="0">
                  <c:v>CULIACÁN</c:v>
                </c:pt>
                <c:pt idx="1">
                  <c:v>AHOME</c:v>
                </c:pt>
                <c:pt idx="2">
                  <c:v>GUASAVE</c:v>
                </c:pt>
                <c:pt idx="3">
                  <c:v>EL FUERTE</c:v>
                </c:pt>
                <c:pt idx="4">
                  <c:v>BADIRAGUATO</c:v>
                </c:pt>
                <c:pt idx="5">
                  <c:v>NAVOLATO</c:v>
                </c:pt>
                <c:pt idx="6">
                  <c:v>SALV. ALV.</c:v>
                </c:pt>
                <c:pt idx="7">
                  <c:v>COSALÁ</c:v>
                </c:pt>
                <c:pt idx="8">
                  <c:v>CONCORDIA</c:v>
                </c:pt>
                <c:pt idx="9">
                  <c:v>ANGOSTURA</c:v>
                </c:pt>
                <c:pt idx="10">
                  <c:v>CHOIX</c:v>
                </c:pt>
                <c:pt idx="11">
                  <c:v>SINALOA</c:v>
                </c:pt>
                <c:pt idx="12">
                  <c:v>MOCORITO</c:v>
                </c:pt>
                <c:pt idx="13">
                  <c:v>ELOTA</c:v>
                </c:pt>
                <c:pt idx="14">
                  <c:v>SAN IGNACIO</c:v>
                </c:pt>
                <c:pt idx="15">
                  <c:v>MAZATLÁN</c:v>
                </c:pt>
                <c:pt idx="16">
                  <c:v>ROSARIO</c:v>
                </c:pt>
                <c:pt idx="17">
                  <c:v>ESCUINAPA</c:v>
                </c:pt>
              </c:strCache>
            </c:strRef>
          </c:cat>
          <c:val>
            <c:numRef>
              <c:f>'[RESULTADOS POR CANDIDATURAS 2016 POR PARTIDO CON PORCENTAJES 31 AGOSTO Secreta.xlsx]AYUNT Y  PARTIDO'!$O$155:$O$172</c:f>
              <c:numCache>
                <c:formatCode>0.00%</c:formatCode>
                <c:ptCount val="18"/>
                <c:pt idx="0">
                  <c:v>1.2380659816816356E-2</c:v>
                </c:pt>
                <c:pt idx="1">
                  <c:v>1.0883502259128099E-2</c:v>
                </c:pt>
                <c:pt idx="2">
                  <c:v>1.4262795632148217E-2</c:v>
                </c:pt>
                <c:pt idx="3">
                  <c:v>1.3361552387995003E-2</c:v>
                </c:pt>
                <c:pt idx="4">
                  <c:v>3.9591614059699166E-2</c:v>
                </c:pt>
                <c:pt idx="5">
                  <c:v>9.3494812418635845E-3</c:v>
                </c:pt>
                <c:pt idx="6">
                  <c:v>1.2600302922883569E-2</c:v>
                </c:pt>
                <c:pt idx="7">
                  <c:v>2.6467942952588978E-2</c:v>
                </c:pt>
                <c:pt idx="8">
                  <c:v>1.5136932365036311E-2</c:v>
                </c:pt>
                <c:pt idx="9">
                  <c:v>5.1313009357078177E-3</c:v>
                </c:pt>
                <c:pt idx="10">
                  <c:v>3.0383347339840972E-3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3"/>
          <c:order val="3"/>
          <c:tx>
            <c:strRef>
              <c:f>'[RESULTADOS POR CANDIDATURAS 2016 POR PARTIDO CON PORCENTAJES 31 AGOSTO Secreta.xlsx]AYUNT Y  PARTIDO'!$P$154</c:f>
              <c:strCache>
                <c:ptCount val="1"/>
                <c:pt idx="0">
                  <c:v>POSICIÓN POR PARTIDO</c:v>
                </c:pt>
              </c:strCache>
            </c:strRef>
          </c:tx>
          <c:spPr>
            <a:solidFill>
              <a:srgbClr val="1EBCA2"/>
            </a:solidFill>
          </c:spPr>
          <c:invertIfNegative val="0"/>
          <c:dLbls>
            <c:dLbl>
              <c:idx val="0"/>
              <c:layout>
                <c:manualLayout>
                  <c:x val="1.9455252918287924E-2"/>
                  <c:y val="-2.9235727440147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889183882975868E-17"/>
                  <c:y val="-0.10524861878453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778367765951736E-17"/>
                  <c:y val="-0.111095764272559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778367765951736E-17"/>
                  <c:y val="-0.163720073664825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165669122160834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169567219152854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2970168612191958E-3"/>
                  <c:y val="-0.181261510128913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0.196853898096992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0.19490484960098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2970168612191958E-3"/>
                  <c:y val="-0.204650092081031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2970168612191958E-3"/>
                  <c:y val="-0.21049723756906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0.21634438305709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8910505836576826E-3"/>
                  <c:y val="-0.218293431553100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0.21634438305709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2970168612191958E-3"/>
                  <c:y val="-0.212446286065070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594033722438487E-3"/>
                  <c:y val="-0.214395334561080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-0.210497237569060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297016861219291E-3"/>
                  <c:y val="-0.208548189073051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>
                    <a:solidFill>
                      <a:srgbClr val="1EBCA2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'[RESULTADOS POR CANDIDATURAS 2016 POR PARTIDO CON PORCENTAJES 31 AGOSTO Secreta.xlsx]AYUNT Y  PARTIDO'!$L$155:$L$172</c:f>
              <c:strCache>
                <c:ptCount val="18"/>
                <c:pt idx="0">
                  <c:v>CULIACÁN</c:v>
                </c:pt>
                <c:pt idx="1">
                  <c:v>AHOME</c:v>
                </c:pt>
                <c:pt idx="2">
                  <c:v>GUASAVE</c:v>
                </c:pt>
                <c:pt idx="3">
                  <c:v>EL FUERTE</c:v>
                </c:pt>
                <c:pt idx="4">
                  <c:v>BADIRAGUATO</c:v>
                </c:pt>
                <c:pt idx="5">
                  <c:v>NAVOLATO</c:v>
                </c:pt>
                <c:pt idx="6">
                  <c:v>SALV. ALV.</c:v>
                </c:pt>
                <c:pt idx="7">
                  <c:v>COSALÁ</c:v>
                </c:pt>
                <c:pt idx="8">
                  <c:v>CONCORDIA</c:v>
                </c:pt>
                <c:pt idx="9">
                  <c:v>ANGOSTURA</c:v>
                </c:pt>
                <c:pt idx="10">
                  <c:v>CHOIX</c:v>
                </c:pt>
                <c:pt idx="11">
                  <c:v>SINALOA</c:v>
                </c:pt>
                <c:pt idx="12">
                  <c:v>MOCORITO</c:v>
                </c:pt>
                <c:pt idx="13">
                  <c:v>ELOTA</c:v>
                </c:pt>
                <c:pt idx="14">
                  <c:v>SAN IGNACIO</c:v>
                </c:pt>
                <c:pt idx="15">
                  <c:v>MAZATLÁN</c:v>
                </c:pt>
                <c:pt idx="16">
                  <c:v>ROSARIO</c:v>
                </c:pt>
                <c:pt idx="17">
                  <c:v>ESCUINAPA</c:v>
                </c:pt>
              </c:strCache>
            </c:strRef>
          </c:cat>
          <c:val>
            <c:numRef>
              <c:f>'[RESULTADOS POR CANDIDATURAS 2016 POR PARTIDO CON PORCENTAJES 31 AGOSTO Secreta.xlsx]AYUNT Y  PARTIDO'!$P$155:$P$172</c:f>
              <c:numCache>
                <c:formatCode>General</c:formatCode>
                <c:ptCount val="18"/>
                <c:pt idx="0">
                  <c:v>10</c:v>
                </c:pt>
                <c:pt idx="1">
                  <c:v>8</c:v>
                </c:pt>
                <c:pt idx="2">
                  <c:v>6</c:v>
                </c:pt>
                <c:pt idx="3">
                  <c:v>8</c:v>
                </c:pt>
                <c:pt idx="4">
                  <c:v>5</c:v>
                </c:pt>
                <c:pt idx="5">
                  <c:v>9</c:v>
                </c:pt>
                <c:pt idx="6">
                  <c:v>9</c:v>
                </c:pt>
                <c:pt idx="7">
                  <c:v>4</c:v>
                </c:pt>
                <c:pt idx="8">
                  <c:v>7</c:v>
                </c:pt>
                <c:pt idx="9">
                  <c:v>9</c:v>
                </c:pt>
                <c:pt idx="10">
                  <c:v>7</c:v>
                </c:pt>
                <c:pt idx="11">
                  <c:v>9</c:v>
                </c:pt>
                <c:pt idx="12">
                  <c:v>9</c:v>
                </c:pt>
                <c:pt idx="13">
                  <c:v>8</c:v>
                </c:pt>
                <c:pt idx="14">
                  <c:v>8</c:v>
                </c:pt>
                <c:pt idx="15">
                  <c:v>10</c:v>
                </c:pt>
                <c:pt idx="16">
                  <c:v>9</c:v>
                </c:pt>
                <c:pt idx="17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5113344"/>
        <c:axId val="155114880"/>
      </c:barChart>
      <c:catAx>
        <c:axId val="155113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es-MX"/>
          </a:p>
        </c:txPr>
        <c:crossAx val="155114880"/>
        <c:crosses val="autoZero"/>
        <c:auto val="1"/>
        <c:lblAlgn val="ctr"/>
        <c:lblOffset val="100"/>
        <c:noMultiLvlLbl val="0"/>
      </c:catAx>
      <c:valAx>
        <c:axId val="155114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155113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69291338582675"/>
          <c:y val="0.21695319214241865"/>
          <c:w val="0.14422796858563885"/>
          <c:h val="0.31444321669736031"/>
        </c:manualLayout>
      </c:layout>
      <c:overlay val="0"/>
      <c:txPr>
        <a:bodyPr/>
        <a:lstStyle/>
        <a:p>
          <a:pPr>
            <a:defRPr sz="1000" b="1">
              <a:solidFill>
                <a:sysClr val="windowText" lastClr="000000"/>
              </a:solidFill>
            </a:defRPr>
          </a:pPr>
          <a:endParaRPr lang="es-MX"/>
        </a:p>
      </c:txPr>
    </c:legend>
    <c:plotVisOnly val="1"/>
    <c:dispBlanksAs val="gap"/>
    <c:showDLblsOverMax val="0"/>
  </c:chart>
  <c:spPr>
    <a:solidFill>
      <a:srgbClr val="F5DBEA"/>
    </a:solidFill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es-MX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drawing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drawing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13.png"/></Relationships>
</file>

<file path=ppt/drawing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7.png"/></Relationships>
</file>

<file path=ppt/drawing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drawing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0.03729</cdr:x>
      <cdr:y>0.05598</cdr:y>
    </cdr:from>
    <cdr:to>
      <cdr:x>0.8476</cdr:x>
      <cdr:y>0.12263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65125" y="341758"/>
          <a:ext cx="7934325" cy="406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 b="1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rPr>
            <a:t>PARTIDO ACCIÓN NACIONAL</a:t>
          </a:r>
        </a:p>
      </cdr:txBody>
    </cdr:sp>
  </cdr:relSizeAnchor>
  <cdr:relSizeAnchor xmlns:cdr="http://schemas.openxmlformats.org/drawingml/2006/chartDrawing">
    <cdr:from>
      <cdr:x>0.03826</cdr:x>
      <cdr:y>0.01456</cdr:y>
    </cdr:from>
    <cdr:to>
      <cdr:x>0.85538</cdr:x>
      <cdr:y>0.0598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74650" y="88900"/>
          <a:ext cx="80010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>
              <a:latin typeface="Arial Black" panose="020B0A04020102020204" pitchFamily="34" charset="0"/>
            </a:rPr>
            <a:t>RESULTADOS ELECTORALES DISTRITAL RP POR PARTIDO 2016</a:t>
          </a:r>
        </a:p>
      </cdr:txBody>
    </cdr:sp>
  </cdr:relSizeAnchor>
  <cdr:relSizeAnchor xmlns:cdr="http://schemas.openxmlformats.org/drawingml/2006/chartDrawing">
    <cdr:from>
      <cdr:x>0.05514</cdr:x>
      <cdr:y>0.85375</cdr:y>
    </cdr:from>
    <cdr:to>
      <cdr:x>0.31105</cdr:x>
      <cdr:y>0.90526</cdr:y>
    </cdr:to>
    <cdr:sp macro="" textlink="">
      <cdr:nvSpPr>
        <cdr:cNvPr id="7" name="8 Abrir llave"/>
        <cdr:cNvSpPr/>
      </cdr:nvSpPr>
      <cdr:spPr>
        <a:xfrm xmlns:a="http://schemas.openxmlformats.org/drawingml/2006/main" rot="16200000">
          <a:off x="1635991" y="3635086"/>
          <a:ext cx="285750" cy="248631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8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9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0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0.31952</cdr:x>
      <cdr:y>0.85374</cdr:y>
    </cdr:from>
    <cdr:to>
      <cdr:x>0.57543</cdr:x>
      <cdr:y>0.90526</cdr:y>
    </cdr:to>
    <cdr:sp macro="" textlink="">
      <cdr:nvSpPr>
        <cdr:cNvPr id="14" name="8 Abrir llave"/>
        <cdr:cNvSpPr/>
      </cdr:nvSpPr>
      <cdr:spPr>
        <a:xfrm xmlns:a="http://schemas.openxmlformats.org/drawingml/2006/main" rot="16200000">
          <a:off x="4224253" y="411691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0.58471</cdr:x>
      <cdr:y>0.85346</cdr:y>
    </cdr:from>
    <cdr:to>
      <cdr:x>0.84062</cdr:x>
      <cdr:y>0.90498</cdr:y>
    </cdr:to>
    <cdr:sp macro="" textlink="">
      <cdr:nvSpPr>
        <cdr:cNvPr id="15" name="8 Abrir llave"/>
        <cdr:cNvSpPr/>
      </cdr:nvSpPr>
      <cdr:spPr>
        <a:xfrm xmlns:a="http://schemas.openxmlformats.org/drawingml/2006/main" rot="16200000">
          <a:off x="6820876" y="411520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17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18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9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0.87265</cdr:x>
      <cdr:y>0.01557</cdr:y>
    </cdr:from>
    <cdr:to>
      <cdr:x>0.99031</cdr:x>
      <cdr:y>0.19236</cdr:y>
    </cdr:to>
    <cdr:pic>
      <cdr:nvPicPr>
        <cdr:cNvPr id="21" name="8 Imagen"/>
        <cdr:cNvPicPr preferRelativeResize="0">
          <a:picLocks xmlns:a="http://schemas.openxmlformats.org/drawingml/2006/main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544771" y="101431"/>
          <a:ext cx="1152000" cy="1152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0.86219</cdr:x>
      <cdr:y>0.57351</cdr:y>
    </cdr:from>
    <cdr:to>
      <cdr:x>0.97987</cdr:x>
      <cdr:y>0.89838</cdr:y>
    </cdr:to>
    <cdr:sp macro="" textlink="">
      <cdr:nvSpPr>
        <cdr:cNvPr id="16" name="1 CuadroTexto"/>
        <cdr:cNvSpPr txBox="1"/>
      </cdr:nvSpPr>
      <cdr:spPr>
        <a:xfrm xmlns:a="http://schemas.openxmlformats.org/drawingml/2006/main">
          <a:off x="7593816" y="3389145"/>
          <a:ext cx="1036477" cy="1919833"/>
        </a:xfrm>
        <a:prstGeom xmlns:a="http://schemas.openxmlformats.org/drawingml/2006/main" prst="rect">
          <a:avLst/>
        </a:prstGeom>
        <a:solidFill xmlns:a="http://schemas.openxmlformats.org/drawingml/2006/main">
          <a:srgbClr val="ED93CD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1" dirty="0"/>
            <a:t>Mayor</a:t>
          </a:r>
          <a:r>
            <a:rPr lang="es-MX" sz="1100" b="1" baseline="0" dirty="0"/>
            <a:t> Votación </a:t>
          </a:r>
        </a:p>
        <a:p xmlns:a="http://schemas.openxmlformats.org/drawingml/2006/main">
          <a:r>
            <a:rPr lang="es-MX" sz="1100" b="1" baseline="0" dirty="0"/>
            <a:t>H=6     M=2</a:t>
          </a:r>
        </a:p>
        <a:p xmlns:a="http://schemas.openxmlformats.org/drawingml/2006/main">
          <a:endParaRPr lang="es-MX" sz="1100" b="1" baseline="0" dirty="0"/>
        </a:p>
        <a:p xmlns:a="http://schemas.openxmlformats.org/drawingml/2006/main">
          <a:r>
            <a:rPr lang="es-MX" sz="1100" b="1" baseline="0" dirty="0"/>
            <a:t>Media Votación</a:t>
          </a:r>
        </a:p>
        <a:p xmlns:a="http://schemas.openxmlformats.org/drawingml/2006/main">
          <a:r>
            <a:rPr lang="es-MX" sz="1100" b="1" baseline="0" dirty="0"/>
            <a:t>H=4      M=4</a:t>
          </a:r>
        </a:p>
        <a:p xmlns:a="http://schemas.openxmlformats.org/drawingml/2006/main">
          <a:endParaRPr lang="es-MX" sz="1100" b="1" baseline="0" dirty="0"/>
        </a:p>
        <a:p xmlns:a="http://schemas.openxmlformats.org/drawingml/2006/main">
          <a:r>
            <a:rPr lang="es-MX" sz="1100" b="1" baseline="0" dirty="0"/>
            <a:t>Menor Votación</a:t>
          </a:r>
        </a:p>
        <a:p xmlns:a="http://schemas.openxmlformats.org/drawingml/2006/main">
          <a:r>
            <a:rPr lang="es-MX" sz="1100" b="1" baseline="0" dirty="0"/>
            <a:t>H=2      M=6</a:t>
          </a:r>
          <a:endParaRPr lang="es-MX" sz="1100" b="1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0.03729</cdr:x>
      <cdr:y>0.05598</cdr:y>
    </cdr:from>
    <cdr:to>
      <cdr:x>0.8476</cdr:x>
      <cdr:y>0.12263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65125" y="341758"/>
          <a:ext cx="7934325" cy="406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 b="1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rPr>
            <a:t>PARTIDO VERDE ECOLOGISTA DE MÉXICO</a:t>
          </a:r>
        </a:p>
      </cdr:txBody>
    </cdr:sp>
  </cdr:relSizeAnchor>
  <cdr:relSizeAnchor xmlns:cdr="http://schemas.openxmlformats.org/drawingml/2006/chartDrawing">
    <cdr:from>
      <cdr:x>0.03826</cdr:x>
      <cdr:y>0.01456</cdr:y>
    </cdr:from>
    <cdr:to>
      <cdr:x>0.85538</cdr:x>
      <cdr:y>0.0598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74650" y="88900"/>
          <a:ext cx="80010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>
              <a:latin typeface="Arial Black" panose="020B0A04020102020204" pitchFamily="34" charset="0"/>
            </a:rPr>
            <a:t>RESULTADOS ELECTORALES DISTRITAL RP POR PARTIDO 2016</a:t>
          </a:r>
        </a:p>
      </cdr:txBody>
    </cdr:sp>
  </cdr:relSizeAnchor>
  <cdr:relSizeAnchor xmlns:cdr="http://schemas.openxmlformats.org/drawingml/2006/chartDrawing">
    <cdr:from>
      <cdr:x>0.05514</cdr:x>
      <cdr:y>0.85375</cdr:y>
    </cdr:from>
    <cdr:to>
      <cdr:x>0.31105</cdr:x>
      <cdr:y>0.90526</cdr:y>
    </cdr:to>
    <cdr:sp macro="" textlink="">
      <cdr:nvSpPr>
        <cdr:cNvPr id="7" name="8 Abrir llave"/>
        <cdr:cNvSpPr/>
      </cdr:nvSpPr>
      <cdr:spPr>
        <a:xfrm xmlns:a="http://schemas.openxmlformats.org/drawingml/2006/main" rot="16200000">
          <a:off x="1635991" y="3635086"/>
          <a:ext cx="285750" cy="248631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8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9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0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0.87433</cdr:x>
      <cdr:y>0.01849</cdr:y>
    </cdr:from>
    <cdr:to>
      <cdr:x>0.98663</cdr:x>
      <cdr:y>0.19771</cdr:y>
    </cdr:to>
    <cdr:pic>
      <cdr:nvPicPr>
        <cdr:cNvPr id="12" name="8 Imagen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494566" y="112569"/>
          <a:ext cx="1091046" cy="109104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0.31952</cdr:x>
      <cdr:y>0.85374</cdr:y>
    </cdr:from>
    <cdr:to>
      <cdr:x>0.57543</cdr:x>
      <cdr:y>0.90526</cdr:y>
    </cdr:to>
    <cdr:sp macro="" textlink="">
      <cdr:nvSpPr>
        <cdr:cNvPr id="14" name="8 Abrir llave"/>
        <cdr:cNvSpPr/>
      </cdr:nvSpPr>
      <cdr:spPr>
        <a:xfrm xmlns:a="http://schemas.openxmlformats.org/drawingml/2006/main" rot="16200000">
          <a:off x="4224253" y="411691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0.58471</cdr:x>
      <cdr:y>0.85346</cdr:y>
    </cdr:from>
    <cdr:to>
      <cdr:x>0.84062</cdr:x>
      <cdr:y>0.90498</cdr:y>
    </cdr:to>
    <cdr:sp macro="" textlink="">
      <cdr:nvSpPr>
        <cdr:cNvPr id="15" name="8 Abrir llave"/>
        <cdr:cNvSpPr/>
      </cdr:nvSpPr>
      <cdr:spPr>
        <a:xfrm xmlns:a="http://schemas.openxmlformats.org/drawingml/2006/main" rot="16200000">
          <a:off x="6820876" y="411520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17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18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9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0.8746</cdr:x>
      <cdr:y>0.01849</cdr:y>
    </cdr:from>
    <cdr:to>
      <cdr:x>0.98636</cdr:x>
      <cdr:y>0.19771</cdr:y>
    </cdr:to>
    <cdr:pic>
      <cdr:nvPicPr>
        <cdr:cNvPr id="21" name="8 Imagen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563864" y="112891"/>
          <a:ext cx="1094233" cy="109423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0.86219</cdr:x>
      <cdr:y>0.59787</cdr:y>
    </cdr:from>
    <cdr:to>
      <cdr:x>0.97987</cdr:x>
      <cdr:y>0.94406</cdr:y>
    </cdr:to>
    <cdr:sp macro="" textlink="">
      <cdr:nvSpPr>
        <cdr:cNvPr id="16" name="1 CuadroTexto"/>
        <cdr:cNvSpPr txBox="1"/>
      </cdr:nvSpPr>
      <cdr:spPr>
        <a:xfrm xmlns:a="http://schemas.openxmlformats.org/drawingml/2006/main">
          <a:off x="7706781" y="3500462"/>
          <a:ext cx="1051896" cy="2026881"/>
        </a:xfrm>
        <a:prstGeom xmlns:a="http://schemas.openxmlformats.org/drawingml/2006/main" prst="rect">
          <a:avLst/>
        </a:prstGeom>
        <a:solidFill xmlns:a="http://schemas.openxmlformats.org/drawingml/2006/main">
          <a:srgbClr val="ED93CD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1" dirty="0"/>
            <a:t>Mayor</a:t>
          </a:r>
          <a:r>
            <a:rPr lang="es-MX" sz="1100" b="1" baseline="0" dirty="0"/>
            <a:t> Votación </a:t>
          </a:r>
        </a:p>
        <a:p xmlns:a="http://schemas.openxmlformats.org/drawingml/2006/main">
          <a:r>
            <a:rPr lang="es-MX" sz="1100" b="1" baseline="0" dirty="0"/>
            <a:t>H=3     M=5</a:t>
          </a:r>
        </a:p>
        <a:p xmlns:a="http://schemas.openxmlformats.org/drawingml/2006/main">
          <a:endParaRPr lang="es-MX" sz="1100" b="1" baseline="0" dirty="0"/>
        </a:p>
        <a:p xmlns:a="http://schemas.openxmlformats.org/drawingml/2006/main">
          <a:r>
            <a:rPr lang="es-MX" sz="1100" b="1" baseline="0" dirty="0"/>
            <a:t>Media Votación</a:t>
          </a:r>
        </a:p>
        <a:p xmlns:a="http://schemas.openxmlformats.org/drawingml/2006/main">
          <a:r>
            <a:rPr lang="es-MX" sz="1100" b="1" baseline="0" dirty="0"/>
            <a:t>H=3      M=5</a:t>
          </a:r>
        </a:p>
        <a:p xmlns:a="http://schemas.openxmlformats.org/drawingml/2006/main">
          <a:endParaRPr lang="es-MX" sz="1100" b="1" baseline="0" dirty="0"/>
        </a:p>
        <a:p xmlns:a="http://schemas.openxmlformats.org/drawingml/2006/main">
          <a:r>
            <a:rPr lang="es-MX" sz="1100" b="1" baseline="0" dirty="0"/>
            <a:t>Menor Votación</a:t>
          </a:r>
        </a:p>
        <a:p xmlns:a="http://schemas.openxmlformats.org/drawingml/2006/main">
          <a:r>
            <a:rPr lang="es-MX" sz="1100" b="1" baseline="0" dirty="0"/>
            <a:t>H=7      M=1</a:t>
          </a:r>
          <a:endParaRPr lang="es-MX" sz="11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0.03729</cdr:x>
      <cdr:y>0.05598</cdr:y>
    </cdr:from>
    <cdr:to>
      <cdr:x>0.8476</cdr:x>
      <cdr:y>0.12263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65125" y="341758"/>
          <a:ext cx="7934325" cy="406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 b="1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rPr>
            <a:t>PARTIDO VERDE ECOLOGISTA DE MÉXICO</a:t>
          </a:r>
        </a:p>
        <a:p xmlns:a="http://schemas.openxmlformats.org/drawingml/2006/main">
          <a:pPr algn="ctr"/>
          <a:endParaRPr lang="es-MX" sz="1500" b="1">
            <a:solidFill>
              <a:schemeClr val="tx1">
                <a:lumMod val="75000"/>
                <a:lumOff val="25000"/>
              </a:schemeClr>
            </a:solidFill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0.03826</cdr:x>
      <cdr:y>0.01456</cdr:y>
    </cdr:from>
    <cdr:to>
      <cdr:x>0.85538</cdr:x>
      <cdr:y>0.0598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74650" y="88900"/>
          <a:ext cx="80010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>
              <a:latin typeface="Arial Black" panose="020B0A04020102020204" pitchFamily="34" charset="0"/>
            </a:rPr>
            <a:t>RESULTADOS ELECTORALES DE AYUNTAMIENTO POR PARTIDO 2016</a:t>
          </a:r>
        </a:p>
      </cdr:txBody>
    </cdr:sp>
  </cdr:relSizeAnchor>
  <cdr:relSizeAnchor xmlns:cdr="http://schemas.openxmlformats.org/drawingml/2006/chartDrawing">
    <cdr:from>
      <cdr:x>0.05514</cdr:x>
      <cdr:y>0.85375</cdr:y>
    </cdr:from>
    <cdr:to>
      <cdr:x>0.31105</cdr:x>
      <cdr:y>0.90526</cdr:y>
    </cdr:to>
    <cdr:sp macro="" textlink="">
      <cdr:nvSpPr>
        <cdr:cNvPr id="7" name="8 Abrir llave"/>
        <cdr:cNvSpPr/>
      </cdr:nvSpPr>
      <cdr:spPr>
        <a:xfrm xmlns:a="http://schemas.openxmlformats.org/drawingml/2006/main" rot="16200000">
          <a:off x="1635991" y="3635086"/>
          <a:ext cx="285750" cy="248631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8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9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0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0.31952</cdr:x>
      <cdr:y>0.85374</cdr:y>
    </cdr:from>
    <cdr:to>
      <cdr:x>0.57543</cdr:x>
      <cdr:y>0.90526</cdr:y>
    </cdr:to>
    <cdr:sp macro="" textlink="">
      <cdr:nvSpPr>
        <cdr:cNvPr id="14" name="8 Abrir llave"/>
        <cdr:cNvSpPr/>
      </cdr:nvSpPr>
      <cdr:spPr>
        <a:xfrm xmlns:a="http://schemas.openxmlformats.org/drawingml/2006/main" rot="16200000">
          <a:off x="4224253" y="411691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0.58471</cdr:x>
      <cdr:y>0.85346</cdr:y>
    </cdr:from>
    <cdr:to>
      <cdr:x>0.84062</cdr:x>
      <cdr:y>0.90498</cdr:y>
    </cdr:to>
    <cdr:sp macro="" textlink="">
      <cdr:nvSpPr>
        <cdr:cNvPr id="15" name="8 Abrir llave"/>
        <cdr:cNvSpPr/>
      </cdr:nvSpPr>
      <cdr:spPr>
        <a:xfrm xmlns:a="http://schemas.openxmlformats.org/drawingml/2006/main" rot="16200000">
          <a:off x="6820876" y="411520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17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18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9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0.87311</cdr:x>
      <cdr:y>0.01433</cdr:y>
    </cdr:from>
    <cdr:to>
      <cdr:x>0.99077</cdr:x>
      <cdr:y>0.19113</cdr:y>
    </cdr:to>
    <cdr:pic>
      <cdr:nvPicPr>
        <cdr:cNvPr id="21" name="8 Imagen"/>
        <cdr:cNvPicPr preferRelativeResize="0">
          <a:picLocks xmlns:a="http://schemas.openxmlformats.org/drawingml/2006/main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549231" y="93374"/>
          <a:ext cx="1152092" cy="115202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0.86219</cdr:x>
      <cdr:y>0.56474</cdr:y>
    </cdr:from>
    <cdr:to>
      <cdr:x>0.97987</cdr:x>
      <cdr:y>0.90375</cdr:y>
    </cdr:to>
    <cdr:sp macro="" textlink="">
      <cdr:nvSpPr>
        <cdr:cNvPr id="20" name="1 CuadroTexto"/>
        <cdr:cNvSpPr txBox="1"/>
      </cdr:nvSpPr>
      <cdr:spPr>
        <a:xfrm xmlns:a="http://schemas.openxmlformats.org/drawingml/2006/main">
          <a:off x="7867441" y="3297418"/>
          <a:ext cx="1073824" cy="1979432"/>
        </a:xfrm>
        <a:prstGeom xmlns:a="http://schemas.openxmlformats.org/drawingml/2006/main" prst="rect">
          <a:avLst/>
        </a:prstGeom>
        <a:solidFill xmlns:a="http://schemas.openxmlformats.org/drawingml/2006/main">
          <a:srgbClr val="ED93CD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1" dirty="0"/>
            <a:t>Mayor</a:t>
          </a:r>
          <a:r>
            <a:rPr lang="es-MX" sz="1100" b="1" baseline="0" dirty="0"/>
            <a:t> Votación </a:t>
          </a:r>
        </a:p>
        <a:p xmlns:a="http://schemas.openxmlformats.org/drawingml/2006/main">
          <a:r>
            <a:rPr lang="es-MX" sz="1100" b="1" baseline="0" dirty="0"/>
            <a:t>H=5     M=1</a:t>
          </a:r>
        </a:p>
        <a:p xmlns:a="http://schemas.openxmlformats.org/drawingml/2006/main">
          <a:endParaRPr lang="es-MX" sz="1100" b="1" baseline="0" dirty="0"/>
        </a:p>
        <a:p xmlns:a="http://schemas.openxmlformats.org/drawingml/2006/main">
          <a:r>
            <a:rPr lang="es-MX" sz="1100" b="1" baseline="0" dirty="0"/>
            <a:t>Media Votación</a:t>
          </a:r>
        </a:p>
        <a:p xmlns:a="http://schemas.openxmlformats.org/drawingml/2006/main">
          <a:r>
            <a:rPr lang="es-MX" sz="1100" b="1" baseline="0" dirty="0"/>
            <a:t>H=2      M=4</a:t>
          </a:r>
        </a:p>
        <a:p xmlns:a="http://schemas.openxmlformats.org/drawingml/2006/main">
          <a:endParaRPr lang="es-MX" sz="1100" b="1" baseline="0" dirty="0"/>
        </a:p>
        <a:p xmlns:a="http://schemas.openxmlformats.org/drawingml/2006/main">
          <a:r>
            <a:rPr lang="es-MX" sz="1100" b="1" baseline="0" dirty="0"/>
            <a:t>Menor Votación</a:t>
          </a:r>
        </a:p>
        <a:p xmlns:a="http://schemas.openxmlformats.org/drawingml/2006/main">
          <a:r>
            <a:rPr lang="es-MX" sz="1100" b="1" baseline="0" dirty="0"/>
            <a:t>H=0      M=1</a:t>
          </a:r>
          <a:endParaRPr lang="es-MX" sz="110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0.03729</cdr:x>
      <cdr:y>0.05598</cdr:y>
    </cdr:from>
    <cdr:to>
      <cdr:x>0.8476</cdr:x>
      <cdr:y>0.12263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65125" y="341758"/>
          <a:ext cx="7934325" cy="406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 b="1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rPr>
            <a:t>PARTIDO DEL TRABAJO</a:t>
          </a:r>
        </a:p>
      </cdr:txBody>
    </cdr:sp>
  </cdr:relSizeAnchor>
  <cdr:relSizeAnchor xmlns:cdr="http://schemas.openxmlformats.org/drawingml/2006/chartDrawing">
    <cdr:from>
      <cdr:x>0.03826</cdr:x>
      <cdr:y>0.01456</cdr:y>
    </cdr:from>
    <cdr:to>
      <cdr:x>0.85538</cdr:x>
      <cdr:y>0.0598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74650" y="88900"/>
          <a:ext cx="80010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>
              <a:latin typeface="Arial Black" panose="020B0A04020102020204" pitchFamily="34" charset="0"/>
            </a:rPr>
            <a:t>RESULTADOS ELECTORALES DISTRITAL RP POR PARTIDO 2016</a:t>
          </a:r>
        </a:p>
      </cdr:txBody>
    </cdr:sp>
  </cdr:relSizeAnchor>
  <cdr:relSizeAnchor xmlns:cdr="http://schemas.openxmlformats.org/drawingml/2006/chartDrawing">
    <cdr:from>
      <cdr:x>0.05514</cdr:x>
      <cdr:y>0.85375</cdr:y>
    </cdr:from>
    <cdr:to>
      <cdr:x>0.31105</cdr:x>
      <cdr:y>0.90526</cdr:y>
    </cdr:to>
    <cdr:sp macro="" textlink="">
      <cdr:nvSpPr>
        <cdr:cNvPr id="7" name="8 Abrir llave"/>
        <cdr:cNvSpPr/>
      </cdr:nvSpPr>
      <cdr:spPr>
        <a:xfrm xmlns:a="http://schemas.openxmlformats.org/drawingml/2006/main" rot="16200000">
          <a:off x="1635991" y="3635086"/>
          <a:ext cx="285750" cy="248631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8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9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0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0.87433</cdr:x>
      <cdr:y>0.01849</cdr:y>
    </cdr:from>
    <cdr:to>
      <cdr:x>0.98663</cdr:x>
      <cdr:y>0.19771</cdr:y>
    </cdr:to>
    <cdr:pic>
      <cdr:nvPicPr>
        <cdr:cNvPr id="12" name="8 Imagen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494566" y="112569"/>
          <a:ext cx="1091046" cy="109104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0.31952</cdr:x>
      <cdr:y>0.85374</cdr:y>
    </cdr:from>
    <cdr:to>
      <cdr:x>0.57543</cdr:x>
      <cdr:y>0.90526</cdr:y>
    </cdr:to>
    <cdr:sp macro="" textlink="">
      <cdr:nvSpPr>
        <cdr:cNvPr id="14" name="8 Abrir llave"/>
        <cdr:cNvSpPr/>
      </cdr:nvSpPr>
      <cdr:spPr>
        <a:xfrm xmlns:a="http://schemas.openxmlformats.org/drawingml/2006/main" rot="16200000">
          <a:off x="4224253" y="411691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0.58471</cdr:x>
      <cdr:y>0.85346</cdr:y>
    </cdr:from>
    <cdr:to>
      <cdr:x>0.84062</cdr:x>
      <cdr:y>0.90498</cdr:y>
    </cdr:to>
    <cdr:sp macro="" textlink="">
      <cdr:nvSpPr>
        <cdr:cNvPr id="15" name="8 Abrir llave"/>
        <cdr:cNvSpPr/>
      </cdr:nvSpPr>
      <cdr:spPr>
        <a:xfrm xmlns:a="http://schemas.openxmlformats.org/drawingml/2006/main" rot="16200000">
          <a:off x="6820876" y="411520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17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18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9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0.8746</cdr:x>
      <cdr:y>0.01872</cdr:y>
    </cdr:from>
    <cdr:to>
      <cdr:x>0.98622</cdr:x>
      <cdr:y>0.19771</cdr:y>
    </cdr:to>
    <cdr:pic>
      <cdr:nvPicPr>
        <cdr:cNvPr id="21" name="8 Imagen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563821" y="113347"/>
          <a:ext cx="1092942" cy="108404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0.86284</cdr:x>
      <cdr:y>0.90148</cdr:y>
    </cdr:from>
    <cdr:to>
      <cdr:x>0.98152</cdr:x>
      <cdr:y>0.97816</cdr:y>
    </cdr:to>
    <cdr:pic>
      <cdr:nvPicPr>
        <cdr:cNvPr id="23" name="22 Imagen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448675" y="5503986"/>
          <a:ext cx="1162049" cy="46818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0.86219</cdr:x>
      <cdr:y>0.61362</cdr:y>
    </cdr:from>
    <cdr:to>
      <cdr:x>0.97987</cdr:x>
      <cdr:y>0.86505</cdr:y>
    </cdr:to>
    <cdr:sp macro="" textlink="">
      <cdr:nvSpPr>
        <cdr:cNvPr id="16" name="1 CuadroTexto"/>
        <cdr:cNvSpPr txBox="1"/>
      </cdr:nvSpPr>
      <cdr:spPr>
        <a:xfrm xmlns:a="http://schemas.openxmlformats.org/drawingml/2006/main">
          <a:off x="8442325" y="3746500"/>
          <a:ext cx="1152287" cy="1535090"/>
        </a:xfrm>
        <a:prstGeom xmlns:a="http://schemas.openxmlformats.org/drawingml/2006/main" prst="rect">
          <a:avLst/>
        </a:prstGeom>
        <a:solidFill xmlns:a="http://schemas.openxmlformats.org/drawingml/2006/main">
          <a:srgbClr val="ED93CD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1"/>
            <a:t>Mayor</a:t>
          </a:r>
          <a:r>
            <a:rPr lang="es-MX" sz="1100" b="1" baseline="0"/>
            <a:t> Votación </a:t>
          </a:r>
        </a:p>
        <a:p xmlns:a="http://schemas.openxmlformats.org/drawingml/2006/main">
          <a:r>
            <a:rPr lang="es-MX" sz="1100" b="1" baseline="0"/>
            <a:t>H=6     M=2</a:t>
          </a:r>
        </a:p>
        <a:p xmlns:a="http://schemas.openxmlformats.org/drawingml/2006/main">
          <a:endParaRPr lang="es-MX" sz="1100" b="1" baseline="0"/>
        </a:p>
        <a:p xmlns:a="http://schemas.openxmlformats.org/drawingml/2006/main">
          <a:r>
            <a:rPr lang="es-MX" sz="1100" b="1" baseline="0"/>
            <a:t>Media Votación</a:t>
          </a:r>
        </a:p>
        <a:p xmlns:a="http://schemas.openxmlformats.org/drawingml/2006/main">
          <a:r>
            <a:rPr lang="es-MX" sz="1100" b="1" baseline="0"/>
            <a:t>H=5      M=3</a:t>
          </a:r>
        </a:p>
        <a:p xmlns:a="http://schemas.openxmlformats.org/drawingml/2006/main">
          <a:endParaRPr lang="es-MX" sz="1100" b="1" baseline="0"/>
        </a:p>
        <a:p xmlns:a="http://schemas.openxmlformats.org/drawingml/2006/main">
          <a:r>
            <a:rPr lang="es-MX" sz="1100" b="1" baseline="0"/>
            <a:t>Menor Votación</a:t>
          </a:r>
        </a:p>
        <a:p xmlns:a="http://schemas.openxmlformats.org/drawingml/2006/main">
          <a:r>
            <a:rPr lang="es-MX" sz="1100" b="1" baseline="0"/>
            <a:t>H=1      M=7</a:t>
          </a:r>
          <a:endParaRPr lang="es-MX" sz="1100" b="1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0.03729</cdr:x>
      <cdr:y>0.05598</cdr:y>
    </cdr:from>
    <cdr:to>
      <cdr:x>0.8476</cdr:x>
      <cdr:y>0.12263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65125" y="341758"/>
          <a:ext cx="7934325" cy="406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 b="1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rPr>
            <a:t>PARTIDO MOVIMIENTO CIUDADANO</a:t>
          </a:r>
        </a:p>
      </cdr:txBody>
    </cdr:sp>
  </cdr:relSizeAnchor>
  <cdr:relSizeAnchor xmlns:cdr="http://schemas.openxmlformats.org/drawingml/2006/chartDrawing">
    <cdr:from>
      <cdr:x>0.03826</cdr:x>
      <cdr:y>0.01456</cdr:y>
    </cdr:from>
    <cdr:to>
      <cdr:x>0.85538</cdr:x>
      <cdr:y>0.0598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74650" y="88900"/>
          <a:ext cx="80010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>
              <a:latin typeface="Arial Black" panose="020B0A04020102020204" pitchFamily="34" charset="0"/>
            </a:rPr>
            <a:t>RESULTADOS ELECTORALES DISTRITAL RP POR PARTIDO 2016</a:t>
          </a:r>
        </a:p>
      </cdr:txBody>
    </cdr:sp>
  </cdr:relSizeAnchor>
  <cdr:relSizeAnchor xmlns:cdr="http://schemas.openxmlformats.org/drawingml/2006/chartDrawing">
    <cdr:from>
      <cdr:x>0.05514</cdr:x>
      <cdr:y>0.85375</cdr:y>
    </cdr:from>
    <cdr:to>
      <cdr:x>0.31105</cdr:x>
      <cdr:y>0.90526</cdr:y>
    </cdr:to>
    <cdr:sp macro="" textlink="">
      <cdr:nvSpPr>
        <cdr:cNvPr id="7" name="8 Abrir llave"/>
        <cdr:cNvSpPr/>
      </cdr:nvSpPr>
      <cdr:spPr>
        <a:xfrm xmlns:a="http://schemas.openxmlformats.org/drawingml/2006/main" rot="16200000">
          <a:off x="1635991" y="3635086"/>
          <a:ext cx="285750" cy="248631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8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9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0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0.31952</cdr:x>
      <cdr:y>0.85374</cdr:y>
    </cdr:from>
    <cdr:to>
      <cdr:x>0.57543</cdr:x>
      <cdr:y>0.90526</cdr:y>
    </cdr:to>
    <cdr:sp macro="" textlink="">
      <cdr:nvSpPr>
        <cdr:cNvPr id="14" name="8 Abrir llave"/>
        <cdr:cNvSpPr/>
      </cdr:nvSpPr>
      <cdr:spPr>
        <a:xfrm xmlns:a="http://schemas.openxmlformats.org/drawingml/2006/main" rot="16200000">
          <a:off x="4224253" y="411691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0.58471</cdr:x>
      <cdr:y>0.85346</cdr:y>
    </cdr:from>
    <cdr:to>
      <cdr:x>0.84062</cdr:x>
      <cdr:y>0.90498</cdr:y>
    </cdr:to>
    <cdr:sp macro="" textlink="">
      <cdr:nvSpPr>
        <cdr:cNvPr id="15" name="8 Abrir llave"/>
        <cdr:cNvSpPr/>
      </cdr:nvSpPr>
      <cdr:spPr>
        <a:xfrm xmlns:a="http://schemas.openxmlformats.org/drawingml/2006/main" rot="16200000">
          <a:off x="6820876" y="411520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17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18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9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0.87298</cdr:x>
      <cdr:y>0.01849</cdr:y>
    </cdr:from>
    <cdr:to>
      <cdr:x>0.99063</cdr:x>
      <cdr:y>0.19529</cdr:y>
    </cdr:to>
    <cdr:pic>
      <cdr:nvPicPr>
        <cdr:cNvPr id="21" name="8 Imagen"/>
        <cdr:cNvPicPr preferRelativeResize="0">
          <a:picLocks xmlns:a="http://schemas.openxmlformats.org/drawingml/2006/main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547945" y="120480"/>
          <a:ext cx="1152000" cy="1152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0.86122</cdr:x>
      <cdr:y>0.59251</cdr:y>
    </cdr:from>
    <cdr:to>
      <cdr:x>0.9789</cdr:x>
      <cdr:y>0.9455</cdr:y>
    </cdr:to>
    <cdr:sp macro="" textlink="">
      <cdr:nvSpPr>
        <cdr:cNvPr id="16" name="1 CuadroTexto"/>
        <cdr:cNvSpPr txBox="1"/>
      </cdr:nvSpPr>
      <cdr:spPr>
        <a:xfrm xmlns:a="http://schemas.openxmlformats.org/drawingml/2006/main">
          <a:off x="7801007" y="3412474"/>
          <a:ext cx="1065955" cy="2032981"/>
        </a:xfrm>
        <a:prstGeom xmlns:a="http://schemas.openxmlformats.org/drawingml/2006/main" prst="rect">
          <a:avLst/>
        </a:prstGeom>
        <a:solidFill xmlns:a="http://schemas.openxmlformats.org/drawingml/2006/main">
          <a:srgbClr val="ED93CD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1" dirty="0"/>
            <a:t>Mayor</a:t>
          </a:r>
          <a:r>
            <a:rPr lang="es-MX" sz="1100" b="1" baseline="0" dirty="0"/>
            <a:t> Votación </a:t>
          </a:r>
        </a:p>
        <a:p xmlns:a="http://schemas.openxmlformats.org/drawingml/2006/main">
          <a:r>
            <a:rPr lang="es-MX" sz="1100" b="1" baseline="0" dirty="0"/>
            <a:t>H=4     M=4</a:t>
          </a:r>
        </a:p>
        <a:p xmlns:a="http://schemas.openxmlformats.org/drawingml/2006/main">
          <a:endParaRPr lang="es-MX" sz="1100" b="1" baseline="0" dirty="0"/>
        </a:p>
        <a:p xmlns:a="http://schemas.openxmlformats.org/drawingml/2006/main">
          <a:r>
            <a:rPr lang="es-MX" sz="1100" b="1" baseline="0" dirty="0"/>
            <a:t>Media Votación</a:t>
          </a:r>
        </a:p>
        <a:p xmlns:a="http://schemas.openxmlformats.org/drawingml/2006/main">
          <a:r>
            <a:rPr lang="es-MX" sz="1100" b="1" baseline="0" dirty="0"/>
            <a:t>H=4     M=4</a:t>
          </a:r>
        </a:p>
        <a:p xmlns:a="http://schemas.openxmlformats.org/drawingml/2006/main">
          <a:endParaRPr lang="es-MX" sz="1100" b="1" baseline="0" dirty="0"/>
        </a:p>
        <a:p xmlns:a="http://schemas.openxmlformats.org/drawingml/2006/main">
          <a:r>
            <a:rPr lang="es-MX" sz="1100" b="1" baseline="0" dirty="0"/>
            <a:t>Menor Votación</a:t>
          </a:r>
        </a:p>
        <a:p xmlns:a="http://schemas.openxmlformats.org/drawingml/2006/main">
          <a:r>
            <a:rPr lang="es-MX" sz="1100" b="1" baseline="0" dirty="0"/>
            <a:t>H=4      M=4</a:t>
          </a:r>
          <a:endParaRPr lang="es-MX" sz="1100" b="1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0.05514</cdr:x>
      <cdr:y>0.85375</cdr:y>
    </cdr:from>
    <cdr:to>
      <cdr:x>0.31105</cdr:x>
      <cdr:y>0.90526</cdr:y>
    </cdr:to>
    <cdr:sp macro="" textlink="">
      <cdr:nvSpPr>
        <cdr:cNvPr id="7" name="8 Abrir llave"/>
        <cdr:cNvSpPr/>
      </cdr:nvSpPr>
      <cdr:spPr>
        <a:xfrm xmlns:a="http://schemas.openxmlformats.org/drawingml/2006/main" rot="16200000">
          <a:off x="1635991" y="3635086"/>
          <a:ext cx="285750" cy="248631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8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9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0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0.31952</cdr:x>
      <cdr:y>0.85374</cdr:y>
    </cdr:from>
    <cdr:to>
      <cdr:x>0.57543</cdr:x>
      <cdr:y>0.90526</cdr:y>
    </cdr:to>
    <cdr:sp macro="" textlink="">
      <cdr:nvSpPr>
        <cdr:cNvPr id="14" name="8 Abrir llave"/>
        <cdr:cNvSpPr/>
      </cdr:nvSpPr>
      <cdr:spPr>
        <a:xfrm xmlns:a="http://schemas.openxmlformats.org/drawingml/2006/main" rot="16200000">
          <a:off x="4224253" y="411691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0.58471</cdr:x>
      <cdr:y>0.85346</cdr:y>
    </cdr:from>
    <cdr:to>
      <cdr:x>0.84062</cdr:x>
      <cdr:y>0.90498</cdr:y>
    </cdr:to>
    <cdr:sp macro="" textlink="">
      <cdr:nvSpPr>
        <cdr:cNvPr id="15" name="8 Abrir llave"/>
        <cdr:cNvSpPr/>
      </cdr:nvSpPr>
      <cdr:spPr>
        <a:xfrm xmlns:a="http://schemas.openxmlformats.org/drawingml/2006/main" rot="16200000">
          <a:off x="6820876" y="411520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17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18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9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0.87372</cdr:x>
      <cdr:y>0.02384</cdr:y>
    </cdr:from>
    <cdr:to>
      <cdr:x>0.99137</cdr:x>
      <cdr:y>0.20161</cdr:y>
    </cdr:to>
    <cdr:pic>
      <cdr:nvPicPr>
        <cdr:cNvPr id="21" name="8 Imagen"/>
        <cdr:cNvPicPr preferRelativeResize="0">
          <a:picLocks xmlns:a="http://schemas.openxmlformats.org/drawingml/2006/main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555162" y="154452"/>
          <a:ext cx="1152000" cy="1152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0.04171</cdr:x>
      <cdr:y>0.06004</cdr:y>
    </cdr:from>
    <cdr:to>
      <cdr:x>0.85202</cdr:x>
      <cdr:y>0.12669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408428" y="384237"/>
          <a:ext cx="7934313" cy="4265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 b="1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rPr>
            <a:t>PARTIDO MOVIMIENTO</a:t>
          </a:r>
          <a:r>
            <a:rPr lang="es-MX" sz="1500" b="1" baseline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rPr>
            <a:t> CIUDADANO</a:t>
          </a:r>
        </a:p>
        <a:p xmlns:a="http://schemas.openxmlformats.org/drawingml/2006/main">
          <a:pPr algn="ctr"/>
          <a:endParaRPr lang="es-MX" sz="1500" b="1">
            <a:solidFill>
              <a:schemeClr val="tx1">
                <a:lumMod val="75000"/>
                <a:lumOff val="25000"/>
              </a:schemeClr>
            </a:solidFill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0.05946</cdr:x>
      <cdr:y>0.01476</cdr:y>
    </cdr:from>
    <cdr:to>
      <cdr:x>0.87658</cdr:x>
      <cdr:y>0.06</cdr:y>
    </cdr:to>
    <cdr:sp macro="" textlink="">
      <cdr:nvSpPr>
        <cdr:cNvPr id="5" name="2 CuadroTexto"/>
        <cdr:cNvSpPr txBox="1"/>
      </cdr:nvSpPr>
      <cdr:spPr>
        <a:xfrm xmlns:a="http://schemas.openxmlformats.org/drawingml/2006/main">
          <a:off x="541525" y="84755"/>
          <a:ext cx="7441454" cy="259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400" dirty="0">
              <a:latin typeface="Arial Black" panose="020B0A04020102020204" pitchFamily="34" charset="0"/>
            </a:rPr>
            <a:t>RESULTADOS ELECTORALES DE</a:t>
          </a:r>
          <a:r>
            <a:rPr lang="es-MX" sz="1400" baseline="0" dirty="0">
              <a:latin typeface="Arial Black" panose="020B0A04020102020204" pitchFamily="34" charset="0"/>
            </a:rPr>
            <a:t> AYUNTAMIENTO </a:t>
          </a:r>
          <a:r>
            <a:rPr lang="es-MX" sz="1400" dirty="0">
              <a:latin typeface="Arial Black" panose="020B0A04020102020204" pitchFamily="34" charset="0"/>
            </a:rPr>
            <a:t>POR PARTIDO 2016</a:t>
          </a:r>
        </a:p>
      </cdr:txBody>
    </cdr:sp>
  </cdr:relSizeAnchor>
  <cdr:relSizeAnchor xmlns:cdr="http://schemas.openxmlformats.org/drawingml/2006/chartDrawing">
    <cdr:from>
      <cdr:x>0.05514</cdr:x>
      <cdr:y>0.85375</cdr:y>
    </cdr:from>
    <cdr:to>
      <cdr:x>0.31105</cdr:x>
      <cdr:y>0.90526</cdr:y>
    </cdr:to>
    <cdr:sp macro="" textlink="">
      <cdr:nvSpPr>
        <cdr:cNvPr id="6" name="8 Abrir llave"/>
        <cdr:cNvSpPr/>
      </cdr:nvSpPr>
      <cdr:spPr>
        <a:xfrm xmlns:a="http://schemas.openxmlformats.org/drawingml/2006/main" rot="16200000">
          <a:off x="1635991" y="3635086"/>
          <a:ext cx="285750" cy="248631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11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13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6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0.31952</cdr:x>
      <cdr:y>0.85374</cdr:y>
    </cdr:from>
    <cdr:to>
      <cdr:x>0.57543</cdr:x>
      <cdr:y>0.90526</cdr:y>
    </cdr:to>
    <cdr:sp macro="" textlink="">
      <cdr:nvSpPr>
        <cdr:cNvPr id="22" name="8 Abrir llave"/>
        <cdr:cNvSpPr/>
      </cdr:nvSpPr>
      <cdr:spPr>
        <a:xfrm xmlns:a="http://schemas.openxmlformats.org/drawingml/2006/main" rot="16200000">
          <a:off x="4224253" y="411691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0.58471</cdr:x>
      <cdr:y>0.85346</cdr:y>
    </cdr:from>
    <cdr:to>
      <cdr:x>0.84062</cdr:x>
      <cdr:y>0.90498</cdr:y>
    </cdr:to>
    <cdr:sp macro="" textlink="">
      <cdr:nvSpPr>
        <cdr:cNvPr id="24" name="8 Abrir llave"/>
        <cdr:cNvSpPr/>
      </cdr:nvSpPr>
      <cdr:spPr>
        <a:xfrm xmlns:a="http://schemas.openxmlformats.org/drawingml/2006/main" rot="16200000">
          <a:off x="6820876" y="411520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25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26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27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0.86421</cdr:x>
      <cdr:y>0.59511</cdr:y>
    </cdr:from>
    <cdr:to>
      <cdr:x>0.98189</cdr:x>
      <cdr:y>0.93698</cdr:y>
    </cdr:to>
    <cdr:sp macro="" textlink="">
      <cdr:nvSpPr>
        <cdr:cNvPr id="30" name="1 CuadroTexto"/>
        <cdr:cNvSpPr txBox="1"/>
      </cdr:nvSpPr>
      <cdr:spPr>
        <a:xfrm xmlns:a="http://schemas.openxmlformats.org/drawingml/2006/main">
          <a:off x="7870299" y="3418059"/>
          <a:ext cx="1071704" cy="1963566"/>
        </a:xfrm>
        <a:prstGeom xmlns:a="http://schemas.openxmlformats.org/drawingml/2006/main" prst="rect">
          <a:avLst/>
        </a:prstGeom>
        <a:solidFill xmlns:a="http://schemas.openxmlformats.org/drawingml/2006/main">
          <a:srgbClr val="ED93CD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1"/>
            <a:t>Mayor</a:t>
          </a:r>
          <a:r>
            <a:rPr lang="es-MX" sz="1100" b="1" baseline="0"/>
            <a:t> Votación </a:t>
          </a:r>
        </a:p>
        <a:p xmlns:a="http://schemas.openxmlformats.org/drawingml/2006/main">
          <a:r>
            <a:rPr lang="es-MX" sz="1100" b="1" baseline="0"/>
            <a:t>H=4     M=2</a:t>
          </a:r>
        </a:p>
        <a:p xmlns:a="http://schemas.openxmlformats.org/drawingml/2006/main">
          <a:endParaRPr lang="es-MX" sz="1100" b="1" baseline="0"/>
        </a:p>
        <a:p xmlns:a="http://schemas.openxmlformats.org/drawingml/2006/main">
          <a:r>
            <a:rPr lang="es-MX" sz="1100" b="1" baseline="0"/>
            <a:t>Media Votación</a:t>
          </a:r>
        </a:p>
        <a:p xmlns:a="http://schemas.openxmlformats.org/drawingml/2006/main">
          <a:r>
            <a:rPr lang="es-MX" sz="1100" b="1" baseline="0"/>
            <a:t>H=3      M=3</a:t>
          </a:r>
        </a:p>
        <a:p xmlns:a="http://schemas.openxmlformats.org/drawingml/2006/main">
          <a:endParaRPr lang="es-MX" sz="1100" b="1" baseline="0"/>
        </a:p>
        <a:p xmlns:a="http://schemas.openxmlformats.org/drawingml/2006/main">
          <a:r>
            <a:rPr lang="es-MX" sz="1100" b="1" baseline="0"/>
            <a:t>Menor Votación</a:t>
          </a:r>
        </a:p>
        <a:p xmlns:a="http://schemas.openxmlformats.org/drawingml/2006/main">
          <a:r>
            <a:rPr lang="es-MX" sz="1100" b="1" baseline="0"/>
            <a:t>H=2      M=4</a:t>
          </a:r>
          <a:endParaRPr lang="es-MX" sz="1100" b="1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0.03729</cdr:x>
      <cdr:y>0.05598</cdr:y>
    </cdr:from>
    <cdr:to>
      <cdr:x>0.8476</cdr:x>
      <cdr:y>0.12263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65125" y="341758"/>
          <a:ext cx="7934325" cy="406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 b="1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rPr>
            <a:t>PARTIDO NUEVA ALIANZA</a:t>
          </a:r>
        </a:p>
      </cdr:txBody>
    </cdr:sp>
  </cdr:relSizeAnchor>
  <cdr:relSizeAnchor xmlns:cdr="http://schemas.openxmlformats.org/drawingml/2006/chartDrawing">
    <cdr:from>
      <cdr:x>0.03826</cdr:x>
      <cdr:y>0.01456</cdr:y>
    </cdr:from>
    <cdr:to>
      <cdr:x>0.85538</cdr:x>
      <cdr:y>0.0598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74650" y="88900"/>
          <a:ext cx="80010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>
              <a:latin typeface="Arial Black" panose="020B0A04020102020204" pitchFamily="34" charset="0"/>
            </a:rPr>
            <a:t>RESULTADOS ELECTORALES DISTRITAL RP POR PARTIDO 2016</a:t>
          </a:r>
        </a:p>
      </cdr:txBody>
    </cdr:sp>
  </cdr:relSizeAnchor>
  <cdr:relSizeAnchor xmlns:cdr="http://schemas.openxmlformats.org/drawingml/2006/chartDrawing">
    <cdr:from>
      <cdr:x>0.05514</cdr:x>
      <cdr:y>0.85375</cdr:y>
    </cdr:from>
    <cdr:to>
      <cdr:x>0.31105</cdr:x>
      <cdr:y>0.90526</cdr:y>
    </cdr:to>
    <cdr:sp macro="" textlink="">
      <cdr:nvSpPr>
        <cdr:cNvPr id="7" name="8 Abrir llave"/>
        <cdr:cNvSpPr/>
      </cdr:nvSpPr>
      <cdr:spPr>
        <a:xfrm xmlns:a="http://schemas.openxmlformats.org/drawingml/2006/main" rot="16200000">
          <a:off x="1635991" y="3635086"/>
          <a:ext cx="285750" cy="248631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8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9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0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0.31952</cdr:x>
      <cdr:y>0.85374</cdr:y>
    </cdr:from>
    <cdr:to>
      <cdr:x>0.57543</cdr:x>
      <cdr:y>0.90526</cdr:y>
    </cdr:to>
    <cdr:sp macro="" textlink="">
      <cdr:nvSpPr>
        <cdr:cNvPr id="14" name="8 Abrir llave"/>
        <cdr:cNvSpPr/>
      </cdr:nvSpPr>
      <cdr:spPr>
        <a:xfrm xmlns:a="http://schemas.openxmlformats.org/drawingml/2006/main" rot="16200000">
          <a:off x="4224253" y="411691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0.58471</cdr:x>
      <cdr:y>0.85346</cdr:y>
    </cdr:from>
    <cdr:to>
      <cdr:x>0.84062</cdr:x>
      <cdr:y>0.90498</cdr:y>
    </cdr:to>
    <cdr:sp macro="" textlink="">
      <cdr:nvSpPr>
        <cdr:cNvPr id="15" name="8 Abrir llave"/>
        <cdr:cNvSpPr/>
      </cdr:nvSpPr>
      <cdr:spPr>
        <a:xfrm xmlns:a="http://schemas.openxmlformats.org/drawingml/2006/main" rot="16200000">
          <a:off x="6820876" y="411520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17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18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9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0.87071</cdr:x>
      <cdr:y>0.01849</cdr:y>
    </cdr:from>
    <cdr:to>
      <cdr:x>0.98836</cdr:x>
      <cdr:y>0.19529</cdr:y>
    </cdr:to>
    <cdr:pic>
      <cdr:nvPicPr>
        <cdr:cNvPr id="21" name="8 Imagen"/>
        <cdr:cNvPicPr preferRelativeResize="0">
          <a:picLocks xmlns:a="http://schemas.openxmlformats.org/drawingml/2006/main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525721" y="120480"/>
          <a:ext cx="1152000" cy="1152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0.86608</cdr:x>
      <cdr:y>0.62028</cdr:y>
    </cdr:from>
    <cdr:to>
      <cdr:x>0.98376</cdr:x>
      <cdr:y>0.95896</cdr:y>
    </cdr:to>
    <cdr:sp macro="" textlink="">
      <cdr:nvSpPr>
        <cdr:cNvPr id="16" name="1 CuadroTexto"/>
        <cdr:cNvSpPr txBox="1"/>
      </cdr:nvSpPr>
      <cdr:spPr>
        <a:xfrm xmlns:a="http://schemas.openxmlformats.org/drawingml/2006/main">
          <a:off x="7883206" y="3599308"/>
          <a:ext cx="1071143" cy="1965282"/>
        </a:xfrm>
        <a:prstGeom xmlns:a="http://schemas.openxmlformats.org/drawingml/2006/main" prst="rect">
          <a:avLst/>
        </a:prstGeom>
        <a:solidFill xmlns:a="http://schemas.openxmlformats.org/drawingml/2006/main">
          <a:srgbClr val="ED93CD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1"/>
            <a:t>Mayor</a:t>
          </a:r>
          <a:r>
            <a:rPr lang="es-MX" sz="1100" b="1" baseline="0"/>
            <a:t> Votación </a:t>
          </a:r>
        </a:p>
        <a:p xmlns:a="http://schemas.openxmlformats.org/drawingml/2006/main">
          <a:r>
            <a:rPr lang="es-MX" sz="1100" b="1" baseline="0"/>
            <a:t>H=5     M=3</a:t>
          </a:r>
        </a:p>
        <a:p xmlns:a="http://schemas.openxmlformats.org/drawingml/2006/main">
          <a:endParaRPr lang="es-MX" sz="1100" b="1" baseline="0"/>
        </a:p>
        <a:p xmlns:a="http://schemas.openxmlformats.org/drawingml/2006/main">
          <a:r>
            <a:rPr lang="es-MX" sz="1100" b="1" baseline="0"/>
            <a:t>Media Votación</a:t>
          </a:r>
        </a:p>
        <a:p xmlns:a="http://schemas.openxmlformats.org/drawingml/2006/main">
          <a:r>
            <a:rPr lang="es-MX" sz="1100" b="1" baseline="0"/>
            <a:t>H=3      M=5</a:t>
          </a:r>
        </a:p>
        <a:p xmlns:a="http://schemas.openxmlformats.org/drawingml/2006/main">
          <a:endParaRPr lang="es-MX" sz="1100" b="1" baseline="0"/>
        </a:p>
        <a:p xmlns:a="http://schemas.openxmlformats.org/drawingml/2006/main">
          <a:r>
            <a:rPr lang="es-MX" sz="1100" b="1" baseline="0"/>
            <a:t>Menor Votación</a:t>
          </a:r>
        </a:p>
        <a:p xmlns:a="http://schemas.openxmlformats.org/drawingml/2006/main">
          <a:r>
            <a:rPr lang="es-MX" sz="1100" b="1" baseline="0"/>
            <a:t>H=4      M=4</a:t>
          </a:r>
          <a:endParaRPr lang="es-MX" sz="1100" b="1"/>
        </a:p>
      </cdr:txBody>
    </cdr:sp>
  </cdr:relSizeAnchor>
  <cdr:relSizeAnchor xmlns:cdr="http://schemas.openxmlformats.org/drawingml/2006/chartDrawing">
    <cdr:from>
      <cdr:x>0.03826</cdr:x>
      <cdr:y>0.01456</cdr:y>
    </cdr:from>
    <cdr:to>
      <cdr:x>0.85538</cdr:x>
      <cdr:y>0.0598</cdr:y>
    </cdr:to>
    <cdr:sp macro="" textlink="">
      <cdr:nvSpPr>
        <cdr:cNvPr id="5" name="2 CuadroTexto"/>
        <cdr:cNvSpPr txBox="1"/>
      </cdr:nvSpPr>
      <cdr:spPr>
        <a:xfrm xmlns:a="http://schemas.openxmlformats.org/drawingml/2006/main">
          <a:off x="374650" y="88900"/>
          <a:ext cx="80010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>
              <a:latin typeface="Arial Black" panose="020B0A04020102020204" pitchFamily="34" charset="0"/>
            </a:rPr>
            <a:t>RESULTADOS ELECTORALES DISTRITAL RP POR PARTIDO 2016</a:t>
          </a:r>
        </a:p>
      </cdr:txBody>
    </cdr:sp>
  </cdr:relSizeAnchor>
  <cdr:relSizeAnchor xmlns:cdr="http://schemas.openxmlformats.org/drawingml/2006/chartDrawing">
    <cdr:from>
      <cdr:x>0.05514</cdr:x>
      <cdr:y>0.85375</cdr:y>
    </cdr:from>
    <cdr:to>
      <cdr:x>0.31105</cdr:x>
      <cdr:y>0.90526</cdr:y>
    </cdr:to>
    <cdr:sp macro="" textlink="">
      <cdr:nvSpPr>
        <cdr:cNvPr id="6" name="8 Abrir llave"/>
        <cdr:cNvSpPr/>
      </cdr:nvSpPr>
      <cdr:spPr>
        <a:xfrm xmlns:a="http://schemas.openxmlformats.org/drawingml/2006/main" rot="16200000">
          <a:off x="1635991" y="3635086"/>
          <a:ext cx="285750" cy="248631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11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12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3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0.31952</cdr:x>
      <cdr:y>0.85374</cdr:y>
    </cdr:from>
    <cdr:to>
      <cdr:x>0.57543</cdr:x>
      <cdr:y>0.90526</cdr:y>
    </cdr:to>
    <cdr:sp macro="" textlink="">
      <cdr:nvSpPr>
        <cdr:cNvPr id="20" name="8 Abrir llave"/>
        <cdr:cNvSpPr/>
      </cdr:nvSpPr>
      <cdr:spPr>
        <a:xfrm xmlns:a="http://schemas.openxmlformats.org/drawingml/2006/main" rot="16200000">
          <a:off x="4224253" y="411691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0.58471</cdr:x>
      <cdr:y>0.85346</cdr:y>
    </cdr:from>
    <cdr:to>
      <cdr:x>0.84062</cdr:x>
      <cdr:y>0.90498</cdr:y>
    </cdr:to>
    <cdr:sp macro="" textlink="">
      <cdr:nvSpPr>
        <cdr:cNvPr id="22" name="8 Abrir llave"/>
        <cdr:cNvSpPr/>
      </cdr:nvSpPr>
      <cdr:spPr>
        <a:xfrm xmlns:a="http://schemas.openxmlformats.org/drawingml/2006/main" rot="16200000">
          <a:off x="6820876" y="411520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24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25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26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0.86608</cdr:x>
      <cdr:y>0.59656</cdr:y>
    </cdr:from>
    <cdr:to>
      <cdr:x>0.98376</cdr:x>
      <cdr:y>0.83494</cdr:y>
    </cdr:to>
    <cdr:sp macro="" textlink="">
      <cdr:nvSpPr>
        <cdr:cNvPr id="29" name="1 CuadroTexto"/>
        <cdr:cNvSpPr txBox="1"/>
      </cdr:nvSpPr>
      <cdr:spPr>
        <a:xfrm xmlns:a="http://schemas.openxmlformats.org/drawingml/2006/main">
          <a:off x="7883206" y="3461668"/>
          <a:ext cx="1071143" cy="1383251"/>
        </a:xfrm>
        <a:prstGeom xmlns:a="http://schemas.openxmlformats.org/drawingml/2006/main" prst="rect">
          <a:avLst/>
        </a:prstGeom>
        <a:solidFill xmlns:a="http://schemas.openxmlformats.org/drawingml/2006/main">
          <a:srgbClr val="ED93CD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1" dirty="0"/>
            <a:t>Mayor</a:t>
          </a:r>
          <a:r>
            <a:rPr lang="es-MX" sz="1100" b="1" baseline="0" dirty="0"/>
            <a:t> Votación </a:t>
          </a:r>
        </a:p>
        <a:p xmlns:a="http://schemas.openxmlformats.org/drawingml/2006/main">
          <a:r>
            <a:rPr lang="es-MX" sz="1100" b="1" baseline="0" dirty="0"/>
            <a:t>H=5     M=3</a:t>
          </a:r>
        </a:p>
        <a:p xmlns:a="http://schemas.openxmlformats.org/drawingml/2006/main">
          <a:endParaRPr lang="es-MX" sz="1100" b="1" baseline="0" dirty="0"/>
        </a:p>
        <a:p xmlns:a="http://schemas.openxmlformats.org/drawingml/2006/main">
          <a:r>
            <a:rPr lang="es-MX" sz="1100" b="1" baseline="0" dirty="0"/>
            <a:t>Media Votación</a:t>
          </a:r>
        </a:p>
        <a:p xmlns:a="http://schemas.openxmlformats.org/drawingml/2006/main">
          <a:r>
            <a:rPr lang="es-MX" sz="1100" b="1" baseline="0" dirty="0"/>
            <a:t>H=4      M=4</a:t>
          </a:r>
        </a:p>
        <a:p xmlns:a="http://schemas.openxmlformats.org/drawingml/2006/main">
          <a:endParaRPr lang="es-MX" sz="1100" b="1" baseline="0" dirty="0"/>
        </a:p>
        <a:p xmlns:a="http://schemas.openxmlformats.org/drawingml/2006/main">
          <a:endParaRPr lang="es-MX" sz="1100" b="1" baseline="0" dirty="0" smtClean="0"/>
        </a:p>
        <a:p xmlns:a="http://schemas.openxmlformats.org/drawingml/2006/main">
          <a:endParaRPr lang="es-MX" b="1" dirty="0"/>
        </a:p>
        <a:p xmlns:a="http://schemas.openxmlformats.org/drawingml/2006/main">
          <a:endParaRPr lang="es-MX" sz="1100" b="1" baseline="0" dirty="0" err="1" smtClean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0.03729</cdr:x>
      <cdr:y>0.05598</cdr:y>
    </cdr:from>
    <cdr:to>
      <cdr:x>0.8476</cdr:x>
      <cdr:y>0.12263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65125" y="341758"/>
          <a:ext cx="7934325" cy="406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 b="1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rPr>
            <a:t>PARTIDO NUEVA ALIANZA</a:t>
          </a:r>
        </a:p>
      </cdr:txBody>
    </cdr:sp>
  </cdr:relSizeAnchor>
  <cdr:relSizeAnchor xmlns:cdr="http://schemas.openxmlformats.org/drawingml/2006/chartDrawing">
    <cdr:from>
      <cdr:x>0.03826</cdr:x>
      <cdr:y>0.01456</cdr:y>
    </cdr:from>
    <cdr:to>
      <cdr:x>0.85538</cdr:x>
      <cdr:y>0.0598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74650" y="88900"/>
          <a:ext cx="80010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>
              <a:latin typeface="Arial Black" panose="020B0A04020102020204" pitchFamily="34" charset="0"/>
            </a:rPr>
            <a:t>RESULTADOS ELECTORALES DE AYUNTAMIENTO POR PARTIDO 2016</a:t>
          </a:r>
        </a:p>
      </cdr:txBody>
    </cdr:sp>
  </cdr:relSizeAnchor>
  <cdr:relSizeAnchor xmlns:cdr="http://schemas.openxmlformats.org/drawingml/2006/chartDrawing">
    <cdr:from>
      <cdr:x>0.05514</cdr:x>
      <cdr:y>0.85375</cdr:y>
    </cdr:from>
    <cdr:to>
      <cdr:x>0.31105</cdr:x>
      <cdr:y>0.90526</cdr:y>
    </cdr:to>
    <cdr:sp macro="" textlink="">
      <cdr:nvSpPr>
        <cdr:cNvPr id="7" name="8 Abrir llave"/>
        <cdr:cNvSpPr/>
      </cdr:nvSpPr>
      <cdr:spPr>
        <a:xfrm xmlns:a="http://schemas.openxmlformats.org/drawingml/2006/main" rot="16200000">
          <a:off x="1635991" y="3635086"/>
          <a:ext cx="285750" cy="248631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8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9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0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0.31952</cdr:x>
      <cdr:y>0.85374</cdr:y>
    </cdr:from>
    <cdr:to>
      <cdr:x>0.57543</cdr:x>
      <cdr:y>0.90526</cdr:y>
    </cdr:to>
    <cdr:sp macro="" textlink="">
      <cdr:nvSpPr>
        <cdr:cNvPr id="14" name="8 Abrir llave"/>
        <cdr:cNvSpPr/>
      </cdr:nvSpPr>
      <cdr:spPr>
        <a:xfrm xmlns:a="http://schemas.openxmlformats.org/drawingml/2006/main" rot="16200000">
          <a:off x="4224253" y="411691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0.58471</cdr:x>
      <cdr:y>0.85346</cdr:y>
    </cdr:from>
    <cdr:to>
      <cdr:x>0.84062</cdr:x>
      <cdr:y>0.90498</cdr:y>
    </cdr:to>
    <cdr:sp macro="" textlink="">
      <cdr:nvSpPr>
        <cdr:cNvPr id="15" name="8 Abrir llave"/>
        <cdr:cNvSpPr/>
      </cdr:nvSpPr>
      <cdr:spPr>
        <a:xfrm xmlns:a="http://schemas.openxmlformats.org/drawingml/2006/main" rot="16200000">
          <a:off x="6820876" y="411520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17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18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9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0.88235</cdr:x>
      <cdr:y>0.01565</cdr:y>
    </cdr:from>
    <cdr:to>
      <cdr:x>1</cdr:x>
      <cdr:y>0.19343</cdr:y>
    </cdr:to>
    <cdr:pic>
      <cdr:nvPicPr>
        <cdr:cNvPr id="21" name="8 Imagen"/>
        <cdr:cNvPicPr preferRelativeResize="0">
          <a:picLocks xmlns:a="http://schemas.openxmlformats.org/drawingml/2006/main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639706" y="102097"/>
          <a:ext cx="1151994" cy="115994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0.86122</cdr:x>
      <cdr:y>0.58912</cdr:y>
    </cdr:from>
    <cdr:to>
      <cdr:x>0.9789</cdr:x>
      <cdr:y>0.94186</cdr:y>
    </cdr:to>
    <cdr:sp macro="" textlink="">
      <cdr:nvSpPr>
        <cdr:cNvPr id="16" name="1 CuadroTexto"/>
        <cdr:cNvSpPr txBox="1"/>
      </cdr:nvSpPr>
      <cdr:spPr>
        <a:xfrm xmlns:a="http://schemas.openxmlformats.org/drawingml/2006/main">
          <a:off x="7833981" y="3378044"/>
          <a:ext cx="1070461" cy="2022630"/>
        </a:xfrm>
        <a:prstGeom xmlns:a="http://schemas.openxmlformats.org/drawingml/2006/main" prst="rect">
          <a:avLst/>
        </a:prstGeom>
        <a:solidFill xmlns:a="http://schemas.openxmlformats.org/drawingml/2006/main">
          <a:srgbClr val="ED93CD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1" dirty="0"/>
            <a:t>Mayor</a:t>
          </a:r>
          <a:r>
            <a:rPr lang="es-MX" sz="1100" b="1" baseline="0" dirty="0"/>
            <a:t> Votación </a:t>
          </a:r>
        </a:p>
        <a:p xmlns:a="http://schemas.openxmlformats.org/drawingml/2006/main">
          <a:r>
            <a:rPr lang="es-MX" sz="1100" b="1" baseline="0" dirty="0"/>
            <a:t>H=5     M=1</a:t>
          </a:r>
        </a:p>
        <a:p xmlns:a="http://schemas.openxmlformats.org/drawingml/2006/main">
          <a:endParaRPr lang="es-MX" sz="1100" b="1" baseline="0" dirty="0"/>
        </a:p>
        <a:p xmlns:a="http://schemas.openxmlformats.org/drawingml/2006/main">
          <a:r>
            <a:rPr lang="es-MX" sz="1100" b="1" baseline="0" dirty="0"/>
            <a:t>Media Votación</a:t>
          </a:r>
        </a:p>
        <a:p xmlns:a="http://schemas.openxmlformats.org/drawingml/2006/main">
          <a:r>
            <a:rPr lang="es-MX" sz="1100" b="1" baseline="0" dirty="0"/>
            <a:t>H=6      M=0</a:t>
          </a:r>
        </a:p>
        <a:p xmlns:a="http://schemas.openxmlformats.org/drawingml/2006/main">
          <a:endParaRPr lang="es-MX" sz="1100" b="1" baseline="0" dirty="0"/>
        </a:p>
        <a:p xmlns:a="http://schemas.openxmlformats.org/drawingml/2006/main">
          <a:r>
            <a:rPr lang="es-MX" sz="1100" b="1" baseline="0" dirty="0"/>
            <a:t>Menor Votación</a:t>
          </a:r>
        </a:p>
        <a:p xmlns:a="http://schemas.openxmlformats.org/drawingml/2006/main">
          <a:r>
            <a:rPr lang="es-MX" sz="1100" b="1" baseline="0" dirty="0"/>
            <a:t>H=0      M=0</a:t>
          </a:r>
          <a:endParaRPr lang="es-MX" sz="1100" b="1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0.03729</cdr:x>
      <cdr:y>0.05598</cdr:y>
    </cdr:from>
    <cdr:to>
      <cdr:x>0.8476</cdr:x>
      <cdr:y>0.12263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65125" y="341758"/>
          <a:ext cx="7934325" cy="406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 b="1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rPr>
            <a:t>PARTIDO MORENA</a:t>
          </a:r>
        </a:p>
      </cdr:txBody>
    </cdr:sp>
  </cdr:relSizeAnchor>
  <cdr:relSizeAnchor xmlns:cdr="http://schemas.openxmlformats.org/drawingml/2006/chartDrawing">
    <cdr:from>
      <cdr:x>0.03826</cdr:x>
      <cdr:y>0.01456</cdr:y>
    </cdr:from>
    <cdr:to>
      <cdr:x>0.85538</cdr:x>
      <cdr:y>0.0598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74650" y="88900"/>
          <a:ext cx="80010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>
              <a:latin typeface="Arial Black" panose="020B0A04020102020204" pitchFamily="34" charset="0"/>
            </a:rPr>
            <a:t>RESULTADOS ELECTORALES DISTRITAL RP POR PARTIDO 2016</a:t>
          </a:r>
        </a:p>
      </cdr:txBody>
    </cdr:sp>
  </cdr:relSizeAnchor>
  <cdr:relSizeAnchor xmlns:cdr="http://schemas.openxmlformats.org/drawingml/2006/chartDrawing">
    <cdr:from>
      <cdr:x>0.05514</cdr:x>
      <cdr:y>0.85375</cdr:y>
    </cdr:from>
    <cdr:to>
      <cdr:x>0.31105</cdr:x>
      <cdr:y>0.90526</cdr:y>
    </cdr:to>
    <cdr:sp macro="" textlink="">
      <cdr:nvSpPr>
        <cdr:cNvPr id="7" name="8 Abrir llave"/>
        <cdr:cNvSpPr/>
      </cdr:nvSpPr>
      <cdr:spPr>
        <a:xfrm xmlns:a="http://schemas.openxmlformats.org/drawingml/2006/main" rot="16200000">
          <a:off x="1635991" y="3635086"/>
          <a:ext cx="285750" cy="248631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8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9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0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0.31952</cdr:x>
      <cdr:y>0.85374</cdr:y>
    </cdr:from>
    <cdr:to>
      <cdr:x>0.57543</cdr:x>
      <cdr:y>0.90526</cdr:y>
    </cdr:to>
    <cdr:sp macro="" textlink="">
      <cdr:nvSpPr>
        <cdr:cNvPr id="14" name="8 Abrir llave"/>
        <cdr:cNvSpPr/>
      </cdr:nvSpPr>
      <cdr:spPr>
        <a:xfrm xmlns:a="http://schemas.openxmlformats.org/drawingml/2006/main" rot="16200000">
          <a:off x="4224253" y="411691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0.58471</cdr:x>
      <cdr:y>0.85346</cdr:y>
    </cdr:from>
    <cdr:to>
      <cdr:x>0.84062</cdr:x>
      <cdr:y>0.90498</cdr:y>
    </cdr:to>
    <cdr:sp macro="" textlink="">
      <cdr:nvSpPr>
        <cdr:cNvPr id="15" name="8 Abrir llave"/>
        <cdr:cNvSpPr/>
      </cdr:nvSpPr>
      <cdr:spPr>
        <a:xfrm xmlns:a="http://schemas.openxmlformats.org/drawingml/2006/main" rot="16200000">
          <a:off x="6820876" y="411520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17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18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9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0.87314</cdr:x>
      <cdr:y>0.01397</cdr:y>
    </cdr:from>
    <cdr:to>
      <cdr:x>0.99079</cdr:x>
      <cdr:y>0.19076</cdr:y>
    </cdr:to>
    <cdr:pic>
      <cdr:nvPicPr>
        <cdr:cNvPr id="21" name="8 Imagen"/>
        <cdr:cNvPicPr preferRelativeResize="0">
          <a:picLocks xmlns:a="http://schemas.openxmlformats.org/drawingml/2006/main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549534" y="89940"/>
          <a:ext cx="1152000" cy="113852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0.86284</cdr:x>
      <cdr:y>0.90148</cdr:y>
    </cdr:from>
    <cdr:to>
      <cdr:x>0.98152</cdr:x>
      <cdr:y>0.97816</cdr:y>
    </cdr:to>
    <cdr:pic>
      <cdr:nvPicPr>
        <cdr:cNvPr id="23" name="22 Imagen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448675" y="5503986"/>
          <a:ext cx="1162049" cy="46818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0.86608</cdr:x>
      <cdr:y>0.59656</cdr:y>
    </cdr:from>
    <cdr:to>
      <cdr:x>0.98376</cdr:x>
      <cdr:y>0.88606</cdr:y>
    </cdr:to>
    <cdr:sp macro="" textlink="">
      <cdr:nvSpPr>
        <cdr:cNvPr id="16" name="1 CuadroTexto"/>
        <cdr:cNvSpPr txBox="1"/>
      </cdr:nvSpPr>
      <cdr:spPr>
        <a:xfrm xmlns:a="http://schemas.openxmlformats.org/drawingml/2006/main">
          <a:off x="8121821" y="3674133"/>
          <a:ext cx="1103565" cy="1783006"/>
        </a:xfrm>
        <a:prstGeom xmlns:a="http://schemas.openxmlformats.org/drawingml/2006/main" prst="rect">
          <a:avLst/>
        </a:prstGeom>
        <a:solidFill xmlns:a="http://schemas.openxmlformats.org/drawingml/2006/main">
          <a:srgbClr val="ED93CD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1"/>
            <a:t>Mayor</a:t>
          </a:r>
          <a:r>
            <a:rPr lang="es-MX" sz="1100" b="1" baseline="0"/>
            <a:t> Votación </a:t>
          </a:r>
        </a:p>
        <a:p xmlns:a="http://schemas.openxmlformats.org/drawingml/2006/main">
          <a:r>
            <a:rPr lang="es-MX" sz="1100" b="1" baseline="0"/>
            <a:t>H=5     M=3</a:t>
          </a:r>
        </a:p>
        <a:p xmlns:a="http://schemas.openxmlformats.org/drawingml/2006/main">
          <a:endParaRPr lang="es-MX" sz="1100" b="1" baseline="0"/>
        </a:p>
        <a:p xmlns:a="http://schemas.openxmlformats.org/drawingml/2006/main">
          <a:r>
            <a:rPr lang="es-MX" sz="1100" b="1" baseline="0"/>
            <a:t>Media Votación</a:t>
          </a:r>
        </a:p>
        <a:p xmlns:a="http://schemas.openxmlformats.org/drawingml/2006/main">
          <a:r>
            <a:rPr lang="es-MX" sz="1100" b="1" baseline="0"/>
            <a:t>H=4      M=4</a:t>
          </a:r>
        </a:p>
        <a:p xmlns:a="http://schemas.openxmlformats.org/drawingml/2006/main">
          <a:endParaRPr lang="es-MX" sz="1100" b="1" baseline="0"/>
        </a:p>
        <a:p xmlns:a="http://schemas.openxmlformats.org/drawingml/2006/main">
          <a:r>
            <a:rPr lang="es-MX" sz="1100" b="1" baseline="0"/>
            <a:t>Menor Votación</a:t>
          </a:r>
        </a:p>
        <a:p xmlns:a="http://schemas.openxmlformats.org/drawingml/2006/main">
          <a:r>
            <a:rPr lang="es-MX" sz="1100" b="1" baseline="0"/>
            <a:t>H=3      M=5</a:t>
          </a:r>
          <a:endParaRPr lang="es-MX" sz="1100" b="1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0.03729</cdr:x>
      <cdr:y>0.05598</cdr:y>
    </cdr:from>
    <cdr:to>
      <cdr:x>0.8476</cdr:x>
      <cdr:y>0.12263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65125" y="341758"/>
          <a:ext cx="7934325" cy="406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 b="1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rPr>
            <a:t>PARTIDO MORENA</a:t>
          </a:r>
        </a:p>
      </cdr:txBody>
    </cdr:sp>
  </cdr:relSizeAnchor>
  <cdr:relSizeAnchor xmlns:cdr="http://schemas.openxmlformats.org/drawingml/2006/chartDrawing">
    <cdr:from>
      <cdr:x>0.03826</cdr:x>
      <cdr:y>0.01456</cdr:y>
    </cdr:from>
    <cdr:to>
      <cdr:x>0.85538</cdr:x>
      <cdr:y>0.0598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74650" y="88900"/>
          <a:ext cx="80010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>
              <a:latin typeface="Arial Black" panose="020B0A04020102020204" pitchFamily="34" charset="0"/>
            </a:rPr>
            <a:t>RESULTADOS ELECTORALES DE AYUNTAMIENTO POR PARTIDO 2016</a:t>
          </a:r>
        </a:p>
      </cdr:txBody>
    </cdr:sp>
  </cdr:relSizeAnchor>
  <cdr:relSizeAnchor xmlns:cdr="http://schemas.openxmlformats.org/drawingml/2006/chartDrawing">
    <cdr:from>
      <cdr:x>0.05514</cdr:x>
      <cdr:y>0.85375</cdr:y>
    </cdr:from>
    <cdr:to>
      <cdr:x>0.31105</cdr:x>
      <cdr:y>0.90526</cdr:y>
    </cdr:to>
    <cdr:sp macro="" textlink="">
      <cdr:nvSpPr>
        <cdr:cNvPr id="7" name="8 Abrir llave"/>
        <cdr:cNvSpPr/>
      </cdr:nvSpPr>
      <cdr:spPr>
        <a:xfrm xmlns:a="http://schemas.openxmlformats.org/drawingml/2006/main" rot="16200000">
          <a:off x="1635991" y="3635086"/>
          <a:ext cx="285750" cy="248631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8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9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0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0.31952</cdr:x>
      <cdr:y>0.85374</cdr:y>
    </cdr:from>
    <cdr:to>
      <cdr:x>0.57543</cdr:x>
      <cdr:y>0.90526</cdr:y>
    </cdr:to>
    <cdr:sp macro="" textlink="">
      <cdr:nvSpPr>
        <cdr:cNvPr id="14" name="8 Abrir llave"/>
        <cdr:cNvSpPr/>
      </cdr:nvSpPr>
      <cdr:spPr>
        <a:xfrm xmlns:a="http://schemas.openxmlformats.org/drawingml/2006/main" rot="16200000">
          <a:off x="4224253" y="411691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0.58471</cdr:x>
      <cdr:y>0.85346</cdr:y>
    </cdr:from>
    <cdr:to>
      <cdr:x>0.84062</cdr:x>
      <cdr:y>0.90498</cdr:y>
    </cdr:to>
    <cdr:sp macro="" textlink="">
      <cdr:nvSpPr>
        <cdr:cNvPr id="15" name="8 Abrir llave"/>
        <cdr:cNvSpPr/>
      </cdr:nvSpPr>
      <cdr:spPr>
        <a:xfrm xmlns:a="http://schemas.openxmlformats.org/drawingml/2006/main" rot="16200000">
          <a:off x="6820876" y="411520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17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18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9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0.87144</cdr:x>
      <cdr:y>0.01314</cdr:y>
    </cdr:from>
    <cdr:to>
      <cdr:x>0.98909</cdr:x>
      <cdr:y>0.19092</cdr:y>
    </cdr:to>
    <cdr:pic>
      <cdr:nvPicPr>
        <cdr:cNvPr id="21" name="8 Imagen"/>
        <cdr:cNvPicPr preferRelativeResize="0">
          <a:picLocks xmlns:a="http://schemas.openxmlformats.org/drawingml/2006/main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532857" y="85179"/>
          <a:ext cx="1152000" cy="1152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0.86387</cdr:x>
      <cdr:y>0.5958</cdr:y>
    </cdr:from>
    <cdr:to>
      <cdr:x>0.98155</cdr:x>
      <cdr:y>0.92295</cdr:y>
    </cdr:to>
    <cdr:sp macro="" textlink="">
      <cdr:nvSpPr>
        <cdr:cNvPr id="16" name="1 CuadroTexto"/>
        <cdr:cNvSpPr txBox="1"/>
      </cdr:nvSpPr>
      <cdr:spPr>
        <a:xfrm xmlns:a="http://schemas.openxmlformats.org/drawingml/2006/main">
          <a:off x="7911570" y="3461747"/>
          <a:ext cx="1077748" cy="1900828"/>
        </a:xfrm>
        <a:prstGeom xmlns:a="http://schemas.openxmlformats.org/drawingml/2006/main" prst="rect">
          <a:avLst/>
        </a:prstGeom>
        <a:solidFill xmlns:a="http://schemas.openxmlformats.org/drawingml/2006/main">
          <a:srgbClr val="ED93CD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1"/>
            <a:t>Mayor</a:t>
          </a:r>
          <a:r>
            <a:rPr lang="es-MX" sz="1100" b="1" baseline="0"/>
            <a:t> Votación </a:t>
          </a:r>
        </a:p>
        <a:p xmlns:a="http://schemas.openxmlformats.org/drawingml/2006/main">
          <a:r>
            <a:rPr lang="es-MX" sz="1100" b="1" baseline="0"/>
            <a:t>H=4     M=2</a:t>
          </a:r>
        </a:p>
        <a:p xmlns:a="http://schemas.openxmlformats.org/drawingml/2006/main">
          <a:endParaRPr lang="es-MX" sz="1100" b="1" baseline="0"/>
        </a:p>
        <a:p xmlns:a="http://schemas.openxmlformats.org/drawingml/2006/main">
          <a:r>
            <a:rPr lang="es-MX" sz="1100" b="1" baseline="0"/>
            <a:t>Media Votación</a:t>
          </a:r>
        </a:p>
        <a:p xmlns:a="http://schemas.openxmlformats.org/drawingml/2006/main">
          <a:r>
            <a:rPr lang="es-MX" sz="1100" b="1" baseline="0"/>
            <a:t>H=3      M=3</a:t>
          </a:r>
        </a:p>
        <a:p xmlns:a="http://schemas.openxmlformats.org/drawingml/2006/main">
          <a:endParaRPr lang="es-MX" sz="1100" b="1" baseline="0"/>
        </a:p>
        <a:p xmlns:a="http://schemas.openxmlformats.org/drawingml/2006/main">
          <a:r>
            <a:rPr lang="es-MX" sz="1100" b="1" baseline="0"/>
            <a:t>Menor Votación</a:t>
          </a:r>
        </a:p>
        <a:p xmlns:a="http://schemas.openxmlformats.org/drawingml/2006/main">
          <a:r>
            <a:rPr lang="es-MX" sz="1100" b="1" baseline="0"/>
            <a:t>H=2      M=4</a:t>
          </a:r>
          <a:endParaRPr lang="es-MX" sz="1100" b="1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0.03729</cdr:x>
      <cdr:y>0.05598</cdr:y>
    </cdr:from>
    <cdr:to>
      <cdr:x>0.8476</cdr:x>
      <cdr:y>0.12263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65125" y="341758"/>
          <a:ext cx="7934325" cy="406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 b="1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rPr>
            <a:t>PARTIDO ENCUENTRO SOCIAL</a:t>
          </a:r>
        </a:p>
      </cdr:txBody>
    </cdr:sp>
  </cdr:relSizeAnchor>
  <cdr:relSizeAnchor xmlns:cdr="http://schemas.openxmlformats.org/drawingml/2006/chartDrawing">
    <cdr:from>
      <cdr:x>0.03826</cdr:x>
      <cdr:y>0.01456</cdr:y>
    </cdr:from>
    <cdr:to>
      <cdr:x>0.85538</cdr:x>
      <cdr:y>0.0598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74650" y="88900"/>
          <a:ext cx="80010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 dirty="0">
              <a:latin typeface="Arial Black" panose="020B0A04020102020204" pitchFamily="34" charset="0"/>
            </a:rPr>
            <a:t>RESULTADOS ELECTORALES DISTRITAL RP POR PARTIDO 2016</a:t>
          </a:r>
        </a:p>
      </cdr:txBody>
    </cdr:sp>
  </cdr:relSizeAnchor>
  <cdr:relSizeAnchor xmlns:cdr="http://schemas.openxmlformats.org/drawingml/2006/chartDrawing">
    <cdr:from>
      <cdr:x>0.05514</cdr:x>
      <cdr:y>0.85375</cdr:y>
    </cdr:from>
    <cdr:to>
      <cdr:x>0.31105</cdr:x>
      <cdr:y>0.90526</cdr:y>
    </cdr:to>
    <cdr:sp macro="" textlink="">
      <cdr:nvSpPr>
        <cdr:cNvPr id="7" name="8 Abrir llave"/>
        <cdr:cNvSpPr/>
      </cdr:nvSpPr>
      <cdr:spPr>
        <a:xfrm xmlns:a="http://schemas.openxmlformats.org/drawingml/2006/main" rot="16200000">
          <a:off x="1635991" y="3635086"/>
          <a:ext cx="285750" cy="248631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8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9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0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0.31952</cdr:x>
      <cdr:y>0.85374</cdr:y>
    </cdr:from>
    <cdr:to>
      <cdr:x>0.57543</cdr:x>
      <cdr:y>0.90526</cdr:y>
    </cdr:to>
    <cdr:sp macro="" textlink="">
      <cdr:nvSpPr>
        <cdr:cNvPr id="14" name="8 Abrir llave"/>
        <cdr:cNvSpPr/>
      </cdr:nvSpPr>
      <cdr:spPr>
        <a:xfrm xmlns:a="http://schemas.openxmlformats.org/drawingml/2006/main" rot="16200000">
          <a:off x="4224253" y="411691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0.58471</cdr:x>
      <cdr:y>0.85346</cdr:y>
    </cdr:from>
    <cdr:to>
      <cdr:x>0.84062</cdr:x>
      <cdr:y>0.90498</cdr:y>
    </cdr:to>
    <cdr:sp macro="" textlink="">
      <cdr:nvSpPr>
        <cdr:cNvPr id="15" name="8 Abrir llave"/>
        <cdr:cNvSpPr/>
      </cdr:nvSpPr>
      <cdr:spPr>
        <a:xfrm xmlns:a="http://schemas.openxmlformats.org/drawingml/2006/main" rot="16200000">
          <a:off x="6820876" y="411520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17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18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9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0.8719</cdr:x>
      <cdr:y>0.01423</cdr:y>
    </cdr:from>
    <cdr:to>
      <cdr:x>0.98955</cdr:x>
      <cdr:y>0.19102</cdr:y>
    </cdr:to>
    <cdr:pic>
      <cdr:nvPicPr>
        <cdr:cNvPr id="21" name="8 Imagen"/>
        <cdr:cNvPicPr preferRelativeResize="0">
          <a:picLocks xmlns:a="http://schemas.openxmlformats.org/drawingml/2006/main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537364" y="94398"/>
          <a:ext cx="1152000" cy="117304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0.86244</cdr:x>
      <cdr:y>0.57829</cdr:y>
    </cdr:from>
    <cdr:to>
      <cdr:x>0.98012</cdr:x>
      <cdr:y>0.9022</cdr:y>
    </cdr:to>
    <cdr:sp macro="" textlink="">
      <cdr:nvSpPr>
        <cdr:cNvPr id="16" name="1 CuadroTexto"/>
        <cdr:cNvSpPr txBox="1"/>
      </cdr:nvSpPr>
      <cdr:spPr>
        <a:xfrm xmlns:a="http://schemas.openxmlformats.org/drawingml/2006/main">
          <a:off x="7715695" y="3491746"/>
          <a:ext cx="1052807" cy="1955759"/>
        </a:xfrm>
        <a:prstGeom xmlns:a="http://schemas.openxmlformats.org/drawingml/2006/main" prst="rect">
          <a:avLst/>
        </a:prstGeom>
        <a:solidFill xmlns:a="http://schemas.openxmlformats.org/drawingml/2006/main">
          <a:srgbClr val="ED93CD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1"/>
            <a:t>Mayor</a:t>
          </a:r>
          <a:r>
            <a:rPr lang="es-MX" sz="1100" b="1" baseline="0"/>
            <a:t> Votación </a:t>
          </a:r>
        </a:p>
        <a:p xmlns:a="http://schemas.openxmlformats.org/drawingml/2006/main">
          <a:r>
            <a:rPr lang="es-MX" sz="1100" b="1" baseline="0"/>
            <a:t>H=5     M=3</a:t>
          </a:r>
        </a:p>
        <a:p xmlns:a="http://schemas.openxmlformats.org/drawingml/2006/main">
          <a:endParaRPr lang="es-MX" sz="1100" b="1" baseline="0"/>
        </a:p>
        <a:p xmlns:a="http://schemas.openxmlformats.org/drawingml/2006/main">
          <a:r>
            <a:rPr lang="es-MX" sz="1100" b="1" baseline="0"/>
            <a:t>Media Votación</a:t>
          </a:r>
        </a:p>
        <a:p xmlns:a="http://schemas.openxmlformats.org/drawingml/2006/main">
          <a:r>
            <a:rPr lang="es-MX" sz="1100" b="1" baseline="0"/>
            <a:t>H=2      M=6</a:t>
          </a:r>
        </a:p>
        <a:p xmlns:a="http://schemas.openxmlformats.org/drawingml/2006/main">
          <a:endParaRPr lang="es-MX" sz="1100" b="1" baseline="0"/>
        </a:p>
        <a:p xmlns:a="http://schemas.openxmlformats.org/drawingml/2006/main">
          <a:r>
            <a:rPr lang="es-MX" sz="1100" b="1" baseline="0"/>
            <a:t>Menor Votación</a:t>
          </a:r>
        </a:p>
        <a:p xmlns:a="http://schemas.openxmlformats.org/drawingml/2006/main">
          <a:r>
            <a:rPr lang="es-MX" sz="1100" b="1" baseline="0"/>
            <a:t>H=3      M=4</a:t>
          </a:r>
          <a:endParaRPr lang="es-MX" sz="1100" b="1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0.03729</cdr:x>
      <cdr:y>0.05598</cdr:y>
    </cdr:from>
    <cdr:to>
      <cdr:x>0.8476</cdr:x>
      <cdr:y>0.12263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65125" y="341758"/>
          <a:ext cx="7934325" cy="406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 b="1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rPr>
            <a:t>PARTIDO ACCIÓN NACIONAL</a:t>
          </a:r>
        </a:p>
      </cdr:txBody>
    </cdr:sp>
  </cdr:relSizeAnchor>
  <cdr:relSizeAnchor xmlns:cdr="http://schemas.openxmlformats.org/drawingml/2006/chartDrawing">
    <cdr:from>
      <cdr:x>0.03826</cdr:x>
      <cdr:y>0.01456</cdr:y>
    </cdr:from>
    <cdr:to>
      <cdr:x>0.85538</cdr:x>
      <cdr:y>0.0598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74650" y="88900"/>
          <a:ext cx="80010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200" dirty="0">
              <a:latin typeface="Arial Black" panose="020B0A04020102020204" pitchFamily="34" charset="0"/>
            </a:rPr>
            <a:t>RESULTADOS ELECTORALES DE AYUNTAMIENTO POR PARTIDO 2016</a:t>
          </a:r>
        </a:p>
      </cdr:txBody>
    </cdr:sp>
  </cdr:relSizeAnchor>
  <cdr:relSizeAnchor xmlns:cdr="http://schemas.openxmlformats.org/drawingml/2006/chartDrawing">
    <cdr:from>
      <cdr:x>0.05514</cdr:x>
      <cdr:y>0.85375</cdr:y>
    </cdr:from>
    <cdr:to>
      <cdr:x>0.31105</cdr:x>
      <cdr:y>0.90526</cdr:y>
    </cdr:to>
    <cdr:sp macro="" textlink="">
      <cdr:nvSpPr>
        <cdr:cNvPr id="7" name="8 Abrir llave"/>
        <cdr:cNvSpPr/>
      </cdr:nvSpPr>
      <cdr:spPr>
        <a:xfrm xmlns:a="http://schemas.openxmlformats.org/drawingml/2006/main" rot="16200000">
          <a:off x="1635991" y="3635086"/>
          <a:ext cx="285750" cy="248631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8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9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0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0.31952</cdr:x>
      <cdr:y>0.85374</cdr:y>
    </cdr:from>
    <cdr:to>
      <cdr:x>0.57543</cdr:x>
      <cdr:y>0.90526</cdr:y>
    </cdr:to>
    <cdr:sp macro="" textlink="">
      <cdr:nvSpPr>
        <cdr:cNvPr id="14" name="8 Abrir llave"/>
        <cdr:cNvSpPr/>
      </cdr:nvSpPr>
      <cdr:spPr>
        <a:xfrm xmlns:a="http://schemas.openxmlformats.org/drawingml/2006/main" rot="16200000">
          <a:off x="4224253" y="411691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0.58471</cdr:x>
      <cdr:y>0.85346</cdr:y>
    </cdr:from>
    <cdr:to>
      <cdr:x>0.84062</cdr:x>
      <cdr:y>0.90498</cdr:y>
    </cdr:to>
    <cdr:sp macro="" textlink="">
      <cdr:nvSpPr>
        <cdr:cNvPr id="15" name="8 Abrir llave"/>
        <cdr:cNvSpPr/>
      </cdr:nvSpPr>
      <cdr:spPr>
        <a:xfrm xmlns:a="http://schemas.openxmlformats.org/drawingml/2006/main" rot="16200000">
          <a:off x="6820876" y="411520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17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18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9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0.87372</cdr:x>
      <cdr:y>0.01314</cdr:y>
    </cdr:from>
    <cdr:to>
      <cdr:x>0.9914</cdr:x>
      <cdr:y>0.19092</cdr:y>
    </cdr:to>
    <cdr:pic>
      <cdr:nvPicPr>
        <cdr:cNvPr id="21" name="8 Imagen"/>
        <cdr:cNvPicPr preferRelativeResize="0">
          <a:picLocks xmlns:a="http://schemas.openxmlformats.org/drawingml/2006/main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552889" y="85177"/>
          <a:ext cx="1152000" cy="1152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0.86322</cdr:x>
      <cdr:y>0.55705</cdr:y>
    </cdr:from>
    <cdr:to>
      <cdr:x>0.98093</cdr:x>
      <cdr:y>0.87774</cdr:y>
    </cdr:to>
    <cdr:sp macro="" textlink="">
      <cdr:nvSpPr>
        <cdr:cNvPr id="16" name="1 CuadroTexto"/>
        <cdr:cNvSpPr txBox="1"/>
      </cdr:nvSpPr>
      <cdr:spPr>
        <a:xfrm xmlns:a="http://schemas.openxmlformats.org/drawingml/2006/main">
          <a:off x="7383509" y="3385165"/>
          <a:ext cx="1006827" cy="1948835"/>
        </a:xfrm>
        <a:prstGeom xmlns:a="http://schemas.openxmlformats.org/drawingml/2006/main" prst="rect">
          <a:avLst/>
        </a:prstGeom>
        <a:solidFill xmlns:a="http://schemas.openxmlformats.org/drawingml/2006/main">
          <a:srgbClr val="ED93CD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1"/>
            <a:t>Mayor</a:t>
          </a:r>
          <a:r>
            <a:rPr lang="es-MX" sz="1100" b="1" baseline="0"/>
            <a:t> Votación </a:t>
          </a:r>
        </a:p>
        <a:p xmlns:a="http://schemas.openxmlformats.org/drawingml/2006/main">
          <a:r>
            <a:rPr lang="es-MX" sz="1100" b="1" baseline="0"/>
            <a:t>H=6     M=0</a:t>
          </a:r>
        </a:p>
        <a:p xmlns:a="http://schemas.openxmlformats.org/drawingml/2006/main">
          <a:endParaRPr lang="es-MX" sz="1100" b="1" baseline="0"/>
        </a:p>
        <a:p xmlns:a="http://schemas.openxmlformats.org/drawingml/2006/main">
          <a:r>
            <a:rPr lang="es-MX" sz="1100" b="1" baseline="0"/>
            <a:t>Media Votación</a:t>
          </a:r>
        </a:p>
        <a:p xmlns:a="http://schemas.openxmlformats.org/drawingml/2006/main">
          <a:r>
            <a:rPr lang="es-MX" sz="1100" b="1" baseline="0"/>
            <a:t>H=3      M=3</a:t>
          </a:r>
        </a:p>
        <a:p xmlns:a="http://schemas.openxmlformats.org/drawingml/2006/main">
          <a:endParaRPr lang="es-MX" sz="1100" b="1" baseline="0"/>
        </a:p>
        <a:p xmlns:a="http://schemas.openxmlformats.org/drawingml/2006/main">
          <a:r>
            <a:rPr lang="es-MX" sz="1100" b="1" baseline="0"/>
            <a:t>Menor Votación</a:t>
          </a:r>
        </a:p>
        <a:p xmlns:a="http://schemas.openxmlformats.org/drawingml/2006/main">
          <a:r>
            <a:rPr lang="es-MX" sz="1100" b="1" baseline="0"/>
            <a:t>H=0      M=6</a:t>
          </a:r>
          <a:endParaRPr lang="es-MX" sz="1100" b="1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0.03729</cdr:x>
      <cdr:y>0.05598</cdr:y>
    </cdr:from>
    <cdr:to>
      <cdr:x>0.8476</cdr:x>
      <cdr:y>0.12263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65125" y="341758"/>
          <a:ext cx="7934325" cy="406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 b="1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rPr>
            <a:t>PARTIDO ENCUENTRO SOCIAL</a:t>
          </a:r>
        </a:p>
      </cdr:txBody>
    </cdr:sp>
  </cdr:relSizeAnchor>
  <cdr:relSizeAnchor xmlns:cdr="http://schemas.openxmlformats.org/drawingml/2006/chartDrawing">
    <cdr:from>
      <cdr:x>0.03826</cdr:x>
      <cdr:y>0.01456</cdr:y>
    </cdr:from>
    <cdr:to>
      <cdr:x>0.85538</cdr:x>
      <cdr:y>0.0598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74650" y="88900"/>
          <a:ext cx="80010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400" dirty="0">
              <a:latin typeface="Arial Black" panose="020B0A04020102020204" pitchFamily="34" charset="0"/>
            </a:rPr>
            <a:t>RESULTADOS ELECTORALES DE</a:t>
          </a:r>
          <a:r>
            <a:rPr lang="es-MX" sz="1400" baseline="0" dirty="0">
              <a:latin typeface="Arial Black" panose="020B0A04020102020204" pitchFamily="34" charset="0"/>
            </a:rPr>
            <a:t> AYUNTAMIENTO </a:t>
          </a:r>
          <a:r>
            <a:rPr lang="es-MX" sz="1400" dirty="0">
              <a:latin typeface="Arial Black" panose="020B0A04020102020204" pitchFamily="34" charset="0"/>
            </a:rPr>
            <a:t>POR PARTIDO 2016</a:t>
          </a:r>
        </a:p>
      </cdr:txBody>
    </cdr:sp>
  </cdr:relSizeAnchor>
  <cdr:relSizeAnchor xmlns:cdr="http://schemas.openxmlformats.org/drawingml/2006/chartDrawing">
    <cdr:from>
      <cdr:x>0.05514</cdr:x>
      <cdr:y>0.85375</cdr:y>
    </cdr:from>
    <cdr:to>
      <cdr:x>0.31105</cdr:x>
      <cdr:y>0.90526</cdr:y>
    </cdr:to>
    <cdr:sp macro="" textlink="">
      <cdr:nvSpPr>
        <cdr:cNvPr id="7" name="8 Abrir llave"/>
        <cdr:cNvSpPr/>
      </cdr:nvSpPr>
      <cdr:spPr>
        <a:xfrm xmlns:a="http://schemas.openxmlformats.org/drawingml/2006/main" rot="16200000">
          <a:off x="1635991" y="3635086"/>
          <a:ext cx="285750" cy="248631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8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9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0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0.87433</cdr:x>
      <cdr:y>0.01849</cdr:y>
    </cdr:from>
    <cdr:to>
      <cdr:x>0.99201</cdr:x>
      <cdr:y>0.19627</cdr:y>
    </cdr:to>
    <cdr:pic>
      <cdr:nvPicPr>
        <cdr:cNvPr id="12" name="8 Imagen"/>
        <cdr:cNvPicPr preferRelativeResize="0">
          <a:picLocks xmlns:a="http://schemas.openxmlformats.org/drawingml/2006/main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558905" y="119815"/>
          <a:ext cx="1152000" cy="1152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0.31952</cdr:x>
      <cdr:y>0.85374</cdr:y>
    </cdr:from>
    <cdr:to>
      <cdr:x>0.57543</cdr:x>
      <cdr:y>0.90526</cdr:y>
    </cdr:to>
    <cdr:sp macro="" textlink="">
      <cdr:nvSpPr>
        <cdr:cNvPr id="14" name="8 Abrir llave"/>
        <cdr:cNvSpPr/>
      </cdr:nvSpPr>
      <cdr:spPr>
        <a:xfrm xmlns:a="http://schemas.openxmlformats.org/drawingml/2006/main" rot="16200000">
          <a:off x="4224253" y="411691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0.58471</cdr:x>
      <cdr:y>0.85346</cdr:y>
    </cdr:from>
    <cdr:to>
      <cdr:x>0.84062</cdr:x>
      <cdr:y>0.90498</cdr:y>
    </cdr:to>
    <cdr:sp macro="" textlink="">
      <cdr:nvSpPr>
        <cdr:cNvPr id="15" name="8 Abrir llave"/>
        <cdr:cNvSpPr/>
      </cdr:nvSpPr>
      <cdr:spPr>
        <a:xfrm xmlns:a="http://schemas.openxmlformats.org/drawingml/2006/main" rot="16200000">
          <a:off x="6820876" y="411520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17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18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9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0.86421</cdr:x>
      <cdr:y>0.59511</cdr:y>
    </cdr:from>
    <cdr:to>
      <cdr:x>0.98189</cdr:x>
      <cdr:y>0.95041</cdr:y>
    </cdr:to>
    <cdr:sp macro="" textlink="">
      <cdr:nvSpPr>
        <cdr:cNvPr id="16" name="1 CuadroTexto"/>
        <cdr:cNvSpPr txBox="1"/>
      </cdr:nvSpPr>
      <cdr:spPr>
        <a:xfrm xmlns:a="http://schemas.openxmlformats.org/drawingml/2006/main">
          <a:off x="7660057" y="3315082"/>
          <a:ext cx="1043074" cy="1979231"/>
        </a:xfrm>
        <a:prstGeom xmlns:a="http://schemas.openxmlformats.org/drawingml/2006/main" prst="rect">
          <a:avLst/>
        </a:prstGeom>
        <a:solidFill xmlns:a="http://schemas.openxmlformats.org/drawingml/2006/main">
          <a:srgbClr val="ED93CD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1"/>
            <a:t>Mayor</a:t>
          </a:r>
          <a:r>
            <a:rPr lang="es-MX" sz="1100" b="1" baseline="0"/>
            <a:t> Votación </a:t>
          </a:r>
        </a:p>
        <a:p xmlns:a="http://schemas.openxmlformats.org/drawingml/2006/main">
          <a:r>
            <a:rPr lang="es-MX" sz="1100" b="1" baseline="0"/>
            <a:t>H=2     M=4</a:t>
          </a:r>
        </a:p>
        <a:p xmlns:a="http://schemas.openxmlformats.org/drawingml/2006/main">
          <a:endParaRPr lang="es-MX" sz="1100" b="1" baseline="0"/>
        </a:p>
        <a:p xmlns:a="http://schemas.openxmlformats.org/drawingml/2006/main">
          <a:r>
            <a:rPr lang="es-MX" sz="1100" b="1" baseline="0"/>
            <a:t>Media Votación</a:t>
          </a:r>
        </a:p>
        <a:p xmlns:a="http://schemas.openxmlformats.org/drawingml/2006/main">
          <a:r>
            <a:rPr lang="es-MX" sz="1100" b="1" baseline="0"/>
            <a:t>H=5      M=1</a:t>
          </a:r>
        </a:p>
        <a:p xmlns:a="http://schemas.openxmlformats.org/drawingml/2006/main">
          <a:endParaRPr lang="es-MX" sz="1100" b="1" baseline="0"/>
        </a:p>
        <a:p xmlns:a="http://schemas.openxmlformats.org/drawingml/2006/main">
          <a:r>
            <a:rPr lang="es-MX" sz="1100" b="1" baseline="0"/>
            <a:t>Menor Votación</a:t>
          </a:r>
        </a:p>
        <a:p xmlns:a="http://schemas.openxmlformats.org/drawingml/2006/main">
          <a:r>
            <a:rPr lang="es-MX" sz="1100" b="1" baseline="0"/>
            <a:t>H=0      M=2</a:t>
          </a:r>
          <a:endParaRPr lang="es-MX" sz="1100" b="1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0.03729</cdr:x>
      <cdr:y>0.05598</cdr:y>
    </cdr:from>
    <cdr:to>
      <cdr:x>0.8476</cdr:x>
      <cdr:y>0.12263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65125" y="341758"/>
          <a:ext cx="7934325" cy="406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 b="1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rPr>
            <a:t>PARTIDO REVOLUCIONARIO INSTITUCIONAL</a:t>
          </a:r>
        </a:p>
      </cdr:txBody>
    </cdr:sp>
  </cdr:relSizeAnchor>
  <cdr:relSizeAnchor xmlns:cdr="http://schemas.openxmlformats.org/drawingml/2006/chartDrawing">
    <cdr:from>
      <cdr:x>0.03826</cdr:x>
      <cdr:y>0.01456</cdr:y>
    </cdr:from>
    <cdr:to>
      <cdr:x>0.85538</cdr:x>
      <cdr:y>0.0598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74650" y="88900"/>
          <a:ext cx="80010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>
              <a:latin typeface="Arial Black" panose="020B0A04020102020204" pitchFamily="34" charset="0"/>
            </a:rPr>
            <a:t>RESULTADOS ELECTORALES DISTRITAL RP POR PARTIDO 2016</a:t>
          </a:r>
        </a:p>
      </cdr:txBody>
    </cdr:sp>
  </cdr:relSizeAnchor>
  <cdr:relSizeAnchor xmlns:cdr="http://schemas.openxmlformats.org/drawingml/2006/chartDrawing">
    <cdr:from>
      <cdr:x>0.05514</cdr:x>
      <cdr:y>0.85375</cdr:y>
    </cdr:from>
    <cdr:to>
      <cdr:x>0.31105</cdr:x>
      <cdr:y>0.90526</cdr:y>
    </cdr:to>
    <cdr:sp macro="" textlink="">
      <cdr:nvSpPr>
        <cdr:cNvPr id="7" name="8 Abrir llave"/>
        <cdr:cNvSpPr/>
      </cdr:nvSpPr>
      <cdr:spPr>
        <a:xfrm xmlns:a="http://schemas.openxmlformats.org/drawingml/2006/main" rot="16200000">
          <a:off x="1635991" y="3635086"/>
          <a:ext cx="285750" cy="248631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8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9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0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0.31952</cdr:x>
      <cdr:y>0.85374</cdr:y>
    </cdr:from>
    <cdr:to>
      <cdr:x>0.57543</cdr:x>
      <cdr:y>0.90526</cdr:y>
    </cdr:to>
    <cdr:sp macro="" textlink="">
      <cdr:nvSpPr>
        <cdr:cNvPr id="14" name="8 Abrir llave"/>
        <cdr:cNvSpPr/>
      </cdr:nvSpPr>
      <cdr:spPr>
        <a:xfrm xmlns:a="http://schemas.openxmlformats.org/drawingml/2006/main" rot="16200000">
          <a:off x="4224253" y="411691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0.58471</cdr:x>
      <cdr:y>0.85346</cdr:y>
    </cdr:from>
    <cdr:to>
      <cdr:x>0.84062</cdr:x>
      <cdr:y>0.90498</cdr:y>
    </cdr:to>
    <cdr:sp macro="" textlink="">
      <cdr:nvSpPr>
        <cdr:cNvPr id="15" name="8 Abrir llave"/>
        <cdr:cNvSpPr/>
      </cdr:nvSpPr>
      <cdr:spPr>
        <a:xfrm xmlns:a="http://schemas.openxmlformats.org/drawingml/2006/main" rot="16200000">
          <a:off x="6820876" y="411520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17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18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9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0.87752</cdr:x>
      <cdr:y>0.02317</cdr:y>
    </cdr:from>
    <cdr:to>
      <cdr:x>0.98928</cdr:x>
      <cdr:y>0.20239</cdr:y>
    </cdr:to>
    <cdr:pic>
      <cdr:nvPicPr>
        <cdr:cNvPr id="21" name="8 Imagen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592396" y="141466"/>
          <a:ext cx="1094320" cy="109423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0.86284</cdr:x>
      <cdr:y>0.90148</cdr:y>
    </cdr:from>
    <cdr:to>
      <cdr:x>0.98152</cdr:x>
      <cdr:y>0.97816</cdr:y>
    </cdr:to>
    <cdr:pic>
      <cdr:nvPicPr>
        <cdr:cNvPr id="23" name="22 Imagen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448675" y="5503986"/>
          <a:ext cx="1162049" cy="46818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0.86511</cdr:x>
      <cdr:y>0.61362</cdr:y>
    </cdr:from>
    <cdr:to>
      <cdr:x>0.98279</cdr:x>
      <cdr:y>0.86505</cdr:y>
    </cdr:to>
    <cdr:sp macro="" textlink="">
      <cdr:nvSpPr>
        <cdr:cNvPr id="16" name="1 CuadroTexto"/>
        <cdr:cNvSpPr txBox="1"/>
      </cdr:nvSpPr>
      <cdr:spPr>
        <a:xfrm xmlns:a="http://schemas.openxmlformats.org/drawingml/2006/main">
          <a:off x="8470900" y="3746500"/>
          <a:ext cx="1152287" cy="1535090"/>
        </a:xfrm>
        <a:prstGeom xmlns:a="http://schemas.openxmlformats.org/drawingml/2006/main" prst="rect">
          <a:avLst/>
        </a:prstGeom>
        <a:solidFill xmlns:a="http://schemas.openxmlformats.org/drawingml/2006/main">
          <a:srgbClr val="ED93CD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1"/>
            <a:t>Mayor</a:t>
          </a:r>
          <a:r>
            <a:rPr lang="es-MX" sz="1100" b="1" baseline="0"/>
            <a:t> Votación </a:t>
          </a:r>
        </a:p>
        <a:p xmlns:a="http://schemas.openxmlformats.org/drawingml/2006/main">
          <a:r>
            <a:rPr lang="es-MX" sz="1100" b="1" baseline="0"/>
            <a:t>H=4     M=4</a:t>
          </a:r>
        </a:p>
        <a:p xmlns:a="http://schemas.openxmlformats.org/drawingml/2006/main">
          <a:endParaRPr lang="es-MX" sz="1100" b="1" baseline="0"/>
        </a:p>
        <a:p xmlns:a="http://schemas.openxmlformats.org/drawingml/2006/main">
          <a:r>
            <a:rPr lang="es-MX" sz="1100" b="1" baseline="0"/>
            <a:t>Media Votación</a:t>
          </a:r>
        </a:p>
        <a:p xmlns:a="http://schemas.openxmlformats.org/drawingml/2006/main">
          <a:r>
            <a:rPr lang="es-MX" sz="1100" b="1" baseline="0"/>
            <a:t>H=5      M=3</a:t>
          </a:r>
        </a:p>
        <a:p xmlns:a="http://schemas.openxmlformats.org/drawingml/2006/main">
          <a:endParaRPr lang="es-MX" sz="1100" b="1" baseline="0"/>
        </a:p>
        <a:p xmlns:a="http://schemas.openxmlformats.org/drawingml/2006/main">
          <a:r>
            <a:rPr lang="es-MX" sz="1100" b="1" baseline="0"/>
            <a:t>Menor Votación</a:t>
          </a:r>
        </a:p>
        <a:p xmlns:a="http://schemas.openxmlformats.org/drawingml/2006/main">
          <a:r>
            <a:rPr lang="es-MX" sz="1100" b="1" baseline="0"/>
            <a:t>H=3      M=5</a:t>
          </a:r>
          <a:endParaRPr lang="es-MX" sz="1100" b="1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0.03729</cdr:x>
      <cdr:y>0.05598</cdr:y>
    </cdr:from>
    <cdr:to>
      <cdr:x>0.8476</cdr:x>
      <cdr:y>0.12263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65125" y="341758"/>
          <a:ext cx="7934325" cy="406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 b="1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rPr>
            <a:t>PARTIDO REVOLUCIONARIO INSTITUCIONAL</a:t>
          </a:r>
        </a:p>
      </cdr:txBody>
    </cdr:sp>
  </cdr:relSizeAnchor>
  <cdr:relSizeAnchor xmlns:cdr="http://schemas.openxmlformats.org/drawingml/2006/chartDrawing">
    <cdr:from>
      <cdr:x>0.03826</cdr:x>
      <cdr:y>0.01456</cdr:y>
    </cdr:from>
    <cdr:to>
      <cdr:x>0.85538</cdr:x>
      <cdr:y>0.0598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74650" y="88900"/>
          <a:ext cx="80010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>
              <a:latin typeface="Arial Black" panose="020B0A04020102020204" pitchFamily="34" charset="0"/>
            </a:rPr>
            <a:t>RESULTADOS ELECTORALES DISTRITAL RP POR PARTIDO 2016</a:t>
          </a:r>
        </a:p>
      </cdr:txBody>
    </cdr:sp>
  </cdr:relSizeAnchor>
  <cdr:relSizeAnchor xmlns:cdr="http://schemas.openxmlformats.org/drawingml/2006/chartDrawing">
    <cdr:from>
      <cdr:x>0.05514</cdr:x>
      <cdr:y>0.85375</cdr:y>
    </cdr:from>
    <cdr:to>
      <cdr:x>0.31105</cdr:x>
      <cdr:y>0.90526</cdr:y>
    </cdr:to>
    <cdr:sp macro="" textlink="">
      <cdr:nvSpPr>
        <cdr:cNvPr id="7" name="8 Abrir llave"/>
        <cdr:cNvSpPr/>
      </cdr:nvSpPr>
      <cdr:spPr>
        <a:xfrm xmlns:a="http://schemas.openxmlformats.org/drawingml/2006/main" rot="16200000">
          <a:off x="1635991" y="3635086"/>
          <a:ext cx="285750" cy="248631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8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9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0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0.31952</cdr:x>
      <cdr:y>0.85374</cdr:y>
    </cdr:from>
    <cdr:to>
      <cdr:x>0.57543</cdr:x>
      <cdr:y>0.90526</cdr:y>
    </cdr:to>
    <cdr:sp macro="" textlink="">
      <cdr:nvSpPr>
        <cdr:cNvPr id="14" name="8 Abrir llave"/>
        <cdr:cNvSpPr/>
      </cdr:nvSpPr>
      <cdr:spPr>
        <a:xfrm xmlns:a="http://schemas.openxmlformats.org/drawingml/2006/main" rot="16200000">
          <a:off x="4224253" y="411691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0.58471</cdr:x>
      <cdr:y>0.85346</cdr:y>
    </cdr:from>
    <cdr:to>
      <cdr:x>0.84062</cdr:x>
      <cdr:y>0.90498</cdr:y>
    </cdr:to>
    <cdr:sp macro="" textlink="">
      <cdr:nvSpPr>
        <cdr:cNvPr id="15" name="8 Abrir llave"/>
        <cdr:cNvSpPr/>
      </cdr:nvSpPr>
      <cdr:spPr>
        <a:xfrm xmlns:a="http://schemas.openxmlformats.org/drawingml/2006/main" rot="16200000">
          <a:off x="6820876" y="411520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17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18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9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0.87752</cdr:x>
      <cdr:y>0.02317</cdr:y>
    </cdr:from>
    <cdr:to>
      <cdr:x>0.98928</cdr:x>
      <cdr:y>0.20239</cdr:y>
    </cdr:to>
    <cdr:pic>
      <cdr:nvPicPr>
        <cdr:cNvPr id="21" name="8 Imagen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592396" y="141466"/>
          <a:ext cx="1094320" cy="109423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0.86511</cdr:x>
      <cdr:y>0.57535</cdr:y>
    </cdr:from>
    <cdr:to>
      <cdr:x>0.98279</cdr:x>
      <cdr:y>0.91416</cdr:y>
    </cdr:to>
    <cdr:sp macro="" textlink="">
      <cdr:nvSpPr>
        <cdr:cNvPr id="16" name="1 CuadroTexto"/>
        <cdr:cNvSpPr txBox="1"/>
      </cdr:nvSpPr>
      <cdr:spPr>
        <a:xfrm xmlns:a="http://schemas.openxmlformats.org/drawingml/2006/main">
          <a:off x="7657318" y="3282630"/>
          <a:ext cx="1041617" cy="1933111"/>
        </a:xfrm>
        <a:prstGeom xmlns:a="http://schemas.openxmlformats.org/drawingml/2006/main" prst="rect">
          <a:avLst/>
        </a:prstGeom>
        <a:solidFill xmlns:a="http://schemas.openxmlformats.org/drawingml/2006/main">
          <a:srgbClr val="ED93CD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1" dirty="0"/>
            <a:t>Mayor</a:t>
          </a:r>
          <a:r>
            <a:rPr lang="es-MX" sz="1100" b="1" baseline="0" dirty="0"/>
            <a:t> Votación </a:t>
          </a:r>
        </a:p>
        <a:p xmlns:a="http://schemas.openxmlformats.org/drawingml/2006/main">
          <a:r>
            <a:rPr lang="es-MX" sz="1100" b="1" baseline="0" dirty="0"/>
            <a:t>H=4     M=4</a:t>
          </a:r>
        </a:p>
        <a:p xmlns:a="http://schemas.openxmlformats.org/drawingml/2006/main">
          <a:endParaRPr lang="es-MX" sz="1100" b="1" baseline="0" dirty="0"/>
        </a:p>
        <a:p xmlns:a="http://schemas.openxmlformats.org/drawingml/2006/main">
          <a:r>
            <a:rPr lang="es-MX" sz="1100" b="1" baseline="0" dirty="0"/>
            <a:t>Media Votación</a:t>
          </a:r>
        </a:p>
        <a:p xmlns:a="http://schemas.openxmlformats.org/drawingml/2006/main">
          <a:r>
            <a:rPr lang="es-MX" sz="1100" b="1" baseline="0" dirty="0"/>
            <a:t>H=5      M=3</a:t>
          </a:r>
        </a:p>
        <a:p xmlns:a="http://schemas.openxmlformats.org/drawingml/2006/main">
          <a:endParaRPr lang="es-MX" sz="1100" b="1" baseline="0" dirty="0"/>
        </a:p>
        <a:p xmlns:a="http://schemas.openxmlformats.org/drawingml/2006/main">
          <a:r>
            <a:rPr lang="es-MX" sz="1100" b="1" baseline="0" dirty="0"/>
            <a:t>Menor Votación</a:t>
          </a:r>
        </a:p>
        <a:p xmlns:a="http://schemas.openxmlformats.org/drawingml/2006/main">
          <a:r>
            <a:rPr lang="es-MX" sz="1100" b="1" baseline="0" dirty="0"/>
            <a:t>H=3      M=5</a:t>
          </a:r>
          <a:endParaRPr lang="es-MX" sz="11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0.03729</cdr:x>
      <cdr:y>0.05598</cdr:y>
    </cdr:from>
    <cdr:to>
      <cdr:x>0.8476</cdr:x>
      <cdr:y>0.12263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65125" y="341758"/>
          <a:ext cx="7934325" cy="406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 b="1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rPr>
            <a:t>PARTIDO REVOLUCIONARIO INSTITUCIONAL</a:t>
          </a:r>
        </a:p>
      </cdr:txBody>
    </cdr:sp>
  </cdr:relSizeAnchor>
  <cdr:relSizeAnchor xmlns:cdr="http://schemas.openxmlformats.org/drawingml/2006/chartDrawing">
    <cdr:from>
      <cdr:x>0.03826</cdr:x>
      <cdr:y>0.01456</cdr:y>
    </cdr:from>
    <cdr:to>
      <cdr:x>0.85538</cdr:x>
      <cdr:y>0.0598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74650" y="88900"/>
          <a:ext cx="80010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>
              <a:latin typeface="Arial Black" panose="020B0A04020102020204" pitchFamily="34" charset="0"/>
            </a:rPr>
            <a:t>RESULTADOS ELECTORALES DE AYUNTAMIENTO POR PARTIDO 2016</a:t>
          </a:r>
        </a:p>
      </cdr:txBody>
    </cdr:sp>
  </cdr:relSizeAnchor>
  <cdr:relSizeAnchor xmlns:cdr="http://schemas.openxmlformats.org/drawingml/2006/chartDrawing">
    <cdr:from>
      <cdr:x>0.05514</cdr:x>
      <cdr:y>0.85375</cdr:y>
    </cdr:from>
    <cdr:to>
      <cdr:x>0.31105</cdr:x>
      <cdr:y>0.90526</cdr:y>
    </cdr:to>
    <cdr:sp macro="" textlink="">
      <cdr:nvSpPr>
        <cdr:cNvPr id="7" name="8 Abrir llave"/>
        <cdr:cNvSpPr/>
      </cdr:nvSpPr>
      <cdr:spPr>
        <a:xfrm xmlns:a="http://schemas.openxmlformats.org/drawingml/2006/main" rot="16200000">
          <a:off x="1635991" y="3635086"/>
          <a:ext cx="285750" cy="248631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8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9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0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0.87433</cdr:x>
      <cdr:y>0.01849</cdr:y>
    </cdr:from>
    <cdr:to>
      <cdr:x>0.98663</cdr:x>
      <cdr:y>0.19771</cdr:y>
    </cdr:to>
    <cdr:pic>
      <cdr:nvPicPr>
        <cdr:cNvPr id="12" name="8 Imagen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494566" y="112569"/>
          <a:ext cx="1091046" cy="109104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0.31952</cdr:x>
      <cdr:y>0.85374</cdr:y>
    </cdr:from>
    <cdr:to>
      <cdr:x>0.57543</cdr:x>
      <cdr:y>0.90526</cdr:y>
    </cdr:to>
    <cdr:sp macro="" textlink="">
      <cdr:nvSpPr>
        <cdr:cNvPr id="14" name="8 Abrir llave"/>
        <cdr:cNvSpPr/>
      </cdr:nvSpPr>
      <cdr:spPr>
        <a:xfrm xmlns:a="http://schemas.openxmlformats.org/drawingml/2006/main" rot="16200000">
          <a:off x="4224253" y="411691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0.58471</cdr:x>
      <cdr:y>0.85346</cdr:y>
    </cdr:from>
    <cdr:to>
      <cdr:x>0.84062</cdr:x>
      <cdr:y>0.90498</cdr:y>
    </cdr:to>
    <cdr:sp macro="" textlink="">
      <cdr:nvSpPr>
        <cdr:cNvPr id="15" name="8 Abrir llave"/>
        <cdr:cNvSpPr/>
      </cdr:nvSpPr>
      <cdr:spPr>
        <a:xfrm xmlns:a="http://schemas.openxmlformats.org/drawingml/2006/main" rot="16200000">
          <a:off x="6820876" y="411520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17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18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9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0.8746</cdr:x>
      <cdr:y>0.01849</cdr:y>
    </cdr:from>
    <cdr:to>
      <cdr:x>0.99225</cdr:x>
      <cdr:y>0.19529</cdr:y>
    </cdr:to>
    <cdr:pic>
      <cdr:nvPicPr>
        <cdr:cNvPr id="21" name="8 Imagen"/>
        <cdr:cNvPicPr preferRelativeResize="0">
          <a:picLocks xmlns:a="http://schemas.openxmlformats.org/drawingml/2006/main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563821" y="120480"/>
          <a:ext cx="1152000" cy="1152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0.86608</cdr:x>
      <cdr:y>0.59397</cdr:y>
    </cdr:from>
    <cdr:to>
      <cdr:x>0.98376</cdr:x>
      <cdr:y>0.93569</cdr:y>
    </cdr:to>
    <cdr:sp macro="" textlink="">
      <cdr:nvSpPr>
        <cdr:cNvPr id="16" name="1 CuadroTexto"/>
        <cdr:cNvSpPr txBox="1"/>
      </cdr:nvSpPr>
      <cdr:spPr>
        <a:xfrm xmlns:a="http://schemas.openxmlformats.org/drawingml/2006/main">
          <a:off x="8102985" y="3430840"/>
          <a:ext cx="1101006" cy="1973802"/>
        </a:xfrm>
        <a:prstGeom xmlns:a="http://schemas.openxmlformats.org/drawingml/2006/main" prst="rect">
          <a:avLst/>
        </a:prstGeom>
        <a:solidFill xmlns:a="http://schemas.openxmlformats.org/drawingml/2006/main">
          <a:srgbClr val="ED93CD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1" dirty="0"/>
            <a:t>Mayor</a:t>
          </a:r>
          <a:r>
            <a:rPr lang="es-MX" sz="1100" b="1" baseline="0" dirty="0"/>
            <a:t> Votación </a:t>
          </a:r>
        </a:p>
        <a:p xmlns:a="http://schemas.openxmlformats.org/drawingml/2006/main">
          <a:r>
            <a:rPr lang="es-MX" sz="1100" b="1" baseline="0" dirty="0"/>
            <a:t>H=4     M=2</a:t>
          </a:r>
        </a:p>
        <a:p xmlns:a="http://schemas.openxmlformats.org/drawingml/2006/main">
          <a:endParaRPr lang="es-MX" sz="1100" b="1" baseline="0" dirty="0"/>
        </a:p>
        <a:p xmlns:a="http://schemas.openxmlformats.org/drawingml/2006/main">
          <a:r>
            <a:rPr lang="es-MX" sz="1100" b="1" baseline="0" dirty="0"/>
            <a:t>Media Votación</a:t>
          </a:r>
        </a:p>
        <a:p xmlns:a="http://schemas.openxmlformats.org/drawingml/2006/main">
          <a:r>
            <a:rPr lang="es-MX" sz="1100" b="1" baseline="0" dirty="0"/>
            <a:t>H=2    M=4</a:t>
          </a:r>
        </a:p>
        <a:p xmlns:a="http://schemas.openxmlformats.org/drawingml/2006/main">
          <a:endParaRPr lang="es-MX" sz="1100" b="1" baseline="0" dirty="0"/>
        </a:p>
        <a:p xmlns:a="http://schemas.openxmlformats.org/drawingml/2006/main">
          <a:r>
            <a:rPr lang="es-MX" sz="1100" b="1" baseline="0" dirty="0"/>
            <a:t>Menor Votación</a:t>
          </a:r>
        </a:p>
        <a:p xmlns:a="http://schemas.openxmlformats.org/drawingml/2006/main">
          <a:r>
            <a:rPr lang="es-MX" sz="1100" b="1" baseline="0" dirty="0"/>
            <a:t>H=3      M=3</a:t>
          </a:r>
          <a:endParaRPr lang="es-MX" sz="11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0.03729</cdr:x>
      <cdr:y>0.05598</cdr:y>
    </cdr:from>
    <cdr:to>
      <cdr:x>0.8476</cdr:x>
      <cdr:y>0.12263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65125" y="341758"/>
          <a:ext cx="7934325" cy="406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 b="1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rPr>
            <a:t>PARTIDO DE</a:t>
          </a:r>
          <a:r>
            <a:rPr lang="es-MX" sz="1500" b="1" baseline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rPr>
            <a:t> LA REVOLUCIÓN DEMOCRÁTICA</a:t>
          </a:r>
          <a:endParaRPr lang="es-MX" sz="1500" b="1">
            <a:solidFill>
              <a:schemeClr val="tx1">
                <a:lumMod val="75000"/>
                <a:lumOff val="25000"/>
              </a:schemeClr>
            </a:solidFill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0.03826</cdr:x>
      <cdr:y>0.01456</cdr:y>
    </cdr:from>
    <cdr:to>
      <cdr:x>0.85538</cdr:x>
      <cdr:y>0.0598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74650" y="88900"/>
          <a:ext cx="80010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>
              <a:latin typeface="Arial Black" panose="020B0A04020102020204" pitchFamily="34" charset="0"/>
            </a:rPr>
            <a:t>RESULTADOS ELECTORALES DISTRITAL RP POR PARTIDO 2016</a:t>
          </a:r>
        </a:p>
      </cdr:txBody>
    </cdr:sp>
  </cdr:relSizeAnchor>
  <cdr:relSizeAnchor xmlns:cdr="http://schemas.openxmlformats.org/drawingml/2006/chartDrawing">
    <cdr:from>
      <cdr:x>0.05514</cdr:x>
      <cdr:y>0.85375</cdr:y>
    </cdr:from>
    <cdr:to>
      <cdr:x>0.31105</cdr:x>
      <cdr:y>0.90526</cdr:y>
    </cdr:to>
    <cdr:sp macro="" textlink="">
      <cdr:nvSpPr>
        <cdr:cNvPr id="7" name="8 Abrir llave"/>
        <cdr:cNvSpPr/>
      </cdr:nvSpPr>
      <cdr:spPr>
        <a:xfrm xmlns:a="http://schemas.openxmlformats.org/drawingml/2006/main" rot="16200000">
          <a:off x="1635991" y="3635086"/>
          <a:ext cx="285750" cy="248631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8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9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0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0.87433</cdr:x>
      <cdr:y>0.01849</cdr:y>
    </cdr:from>
    <cdr:to>
      <cdr:x>0.98663</cdr:x>
      <cdr:y>0.19771</cdr:y>
    </cdr:to>
    <cdr:pic>
      <cdr:nvPicPr>
        <cdr:cNvPr id="12" name="8 Imagen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494566" y="112569"/>
          <a:ext cx="1091046" cy="109104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0.31952</cdr:x>
      <cdr:y>0.85374</cdr:y>
    </cdr:from>
    <cdr:to>
      <cdr:x>0.57543</cdr:x>
      <cdr:y>0.90526</cdr:y>
    </cdr:to>
    <cdr:sp macro="" textlink="">
      <cdr:nvSpPr>
        <cdr:cNvPr id="14" name="8 Abrir llave"/>
        <cdr:cNvSpPr/>
      </cdr:nvSpPr>
      <cdr:spPr>
        <a:xfrm xmlns:a="http://schemas.openxmlformats.org/drawingml/2006/main" rot="16200000">
          <a:off x="4224253" y="411691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0.58471</cdr:x>
      <cdr:y>0.85346</cdr:y>
    </cdr:from>
    <cdr:to>
      <cdr:x>0.84062</cdr:x>
      <cdr:y>0.90498</cdr:y>
    </cdr:to>
    <cdr:sp macro="" textlink="">
      <cdr:nvSpPr>
        <cdr:cNvPr id="15" name="8 Abrir llave"/>
        <cdr:cNvSpPr/>
      </cdr:nvSpPr>
      <cdr:spPr>
        <a:xfrm xmlns:a="http://schemas.openxmlformats.org/drawingml/2006/main" rot="16200000">
          <a:off x="6820876" y="411520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17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18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9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0.8746</cdr:x>
      <cdr:y>0.01849</cdr:y>
    </cdr:from>
    <cdr:to>
      <cdr:x>0.99225</cdr:x>
      <cdr:y>0.19529</cdr:y>
    </cdr:to>
    <cdr:pic>
      <cdr:nvPicPr>
        <cdr:cNvPr id="21" name="8 Imagen"/>
        <cdr:cNvPicPr preferRelativeResize="0">
          <a:picLocks xmlns:a="http://schemas.openxmlformats.org/drawingml/2006/main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563821" y="120481"/>
          <a:ext cx="1151993" cy="115202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0.86997</cdr:x>
      <cdr:y>0.62028</cdr:y>
    </cdr:from>
    <cdr:to>
      <cdr:x>0.98765</cdr:x>
      <cdr:y>0.94896</cdr:y>
    </cdr:to>
    <cdr:sp macro="" textlink="">
      <cdr:nvSpPr>
        <cdr:cNvPr id="16" name="1 CuadroTexto"/>
        <cdr:cNvSpPr txBox="1"/>
      </cdr:nvSpPr>
      <cdr:spPr>
        <a:xfrm xmlns:a="http://schemas.openxmlformats.org/drawingml/2006/main">
          <a:off x="7638257" y="3648599"/>
          <a:ext cx="1033219" cy="1933333"/>
        </a:xfrm>
        <a:prstGeom xmlns:a="http://schemas.openxmlformats.org/drawingml/2006/main" prst="rect">
          <a:avLst/>
        </a:prstGeom>
        <a:solidFill xmlns:a="http://schemas.openxmlformats.org/drawingml/2006/main">
          <a:srgbClr val="ED93CD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1" dirty="0"/>
            <a:t>Mayor</a:t>
          </a:r>
          <a:r>
            <a:rPr lang="es-MX" sz="1100" b="1" baseline="0" dirty="0"/>
            <a:t> Votación </a:t>
          </a:r>
        </a:p>
        <a:p xmlns:a="http://schemas.openxmlformats.org/drawingml/2006/main">
          <a:r>
            <a:rPr lang="es-MX" sz="1100" b="1" baseline="0" dirty="0"/>
            <a:t>H=3     M=5</a:t>
          </a:r>
        </a:p>
        <a:p xmlns:a="http://schemas.openxmlformats.org/drawingml/2006/main">
          <a:endParaRPr lang="es-MX" sz="1100" b="1" baseline="0" dirty="0"/>
        </a:p>
        <a:p xmlns:a="http://schemas.openxmlformats.org/drawingml/2006/main">
          <a:r>
            <a:rPr lang="es-MX" sz="1100" b="1" baseline="0" dirty="0"/>
            <a:t>Media Votación</a:t>
          </a:r>
        </a:p>
        <a:p xmlns:a="http://schemas.openxmlformats.org/drawingml/2006/main">
          <a:r>
            <a:rPr lang="es-MX" sz="1100" b="1" baseline="0" dirty="0"/>
            <a:t>H=4      M=4</a:t>
          </a:r>
        </a:p>
        <a:p xmlns:a="http://schemas.openxmlformats.org/drawingml/2006/main">
          <a:endParaRPr lang="es-MX" sz="1100" b="1" baseline="0" dirty="0"/>
        </a:p>
        <a:p xmlns:a="http://schemas.openxmlformats.org/drawingml/2006/main">
          <a:r>
            <a:rPr lang="es-MX" sz="1100" b="1" baseline="0" dirty="0"/>
            <a:t>Menor Votación</a:t>
          </a:r>
        </a:p>
        <a:p xmlns:a="http://schemas.openxmlformats.org/drawingml/2006/main">
          <a:r>
            <a:rPr lang="es-MX" sz="1100" b="1" baseline="0" dirty="0"/>
            <a:t>H=5     M=3</a:t>
          </a:r>
          <a:endParaRPr lang="es-MX" sz="11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0.03729</cdr:x>
      <cdr:y>0.05598</cdr:y>
    </cdr:from>
    <cdr:to>
      <cdr:x>0.8476</cdr:x>
      <cdr:y>0.12263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65125" y="341758"/>
          <a:ext cx="7934325" cy="406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 b="1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rPr>
            <a:t>PARTIDO DE</a:t>
          </a:r>
          <a:r>
            <a:rPr lang="es-MX" sz="1500" b="1" baseline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rPr>
            <a:t> LA REVOLUCIÓN DEMOCRÁTICA</a:t>
          </a:r>
          <a:endParaRPr lang="es-MX" sz="1500" b="1">
            <a:solidFill>
              <a:schemeClr val="tx1">
                <a:lumMod val="75000"/>
                <a:lumOff val="25000"/>
              </a:schemeClr>
            </a:solidFill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0.03826</cdr:x>
      <cdr:y>0.01456</cdr:y>
    </cdr:from>
    <cdr:to>
      <cdr:x>0.85538</cdr:x>
      <cdr:y>0.0598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74650" y="88900"/>
          <a:ext cx="80010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>
              <a:latin typeface="Arial Black" panose="020B0A04020102020204" pitchFamily="34" charset="0"/>
            </a:rPr>
            <a:t>RESULTADOS ELECTORALES DE AYUNTAMIENTO POR PARTIDO 2016</a:t>
          </a:r>
        </a:p>
      </cdr:txBody>
    </cdr:sp>
  </cdr:relSizeAnchor>
  <cdr:relSizeAnchor xmlns:cdr="http://schemas.openxmlformats.org/drawingml/2006/chartDrawing">
    <cdr:from>
      <cdr:x>0.05514</cdr:x>
      <cdr:y>0.85375</cdr:y>
    </cdr:from>
    <cdr:to>
      <cdr:x>0.31105</cdr:x>
      <cdr:y>0.90526</cdr:y>
    </cdr:to>
    <cdr:sp macro="" textlink="">
      <cdr:nvSpPr>
        <cdr:cNvPr id="7" name="8 Abrir llave"/>
        <cdr:cNvSpPr/>
      </cdr:nvSpPr>
      <cdr:spPr>
        <a:xfrm xmlns:a="http://schemas.openxmlformats.org/drawingml/2006/main" rot="16200000">
          <a:off x="1635991" y="3635086"/>
          <a:ext cx="285750" cy="248631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8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9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0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0.31952</cdr:x>
      <cdr:y>0.85374</cdr:y>
    </cdr:from>
    <cdr:to>
      <cdr:x>0.57543</cdr:x>
      <cdr:y>0.90526</cdr:y>
    </cdr:to>
    <cdr:sp macro="" textlink="">
      <cdr:nvSpPr>
        <cdr:cNvPr id="14" name="8 Abrir llave"/>
        <cdr:cNvSpPr/>
      </cdr:nvSpPr>
      <cdr:spPr>
        <a:xfrm xmlns:a="http://schemas.openxmlformats.org/drawingml/2006/main" rot="16200000">
          <a:off x="4224253" y="411691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0.58471</cdr:x>
      <cdr:y>0.85346</cdr:y>
    </cdr:from>
    <cdr:to>
      <cdr:x>0.84062</cdr:x>
      <cdr:y>0.90498</cdr:y>
    </cdr:to>
    <cdr:sp macro="" textlink="">
      <cdr:nvSpPr>
        <cdr:cNvPr id="15" name="8 Abrir llave"/>
        <cdr:cNvSpPr/>
      </cdr:nvSpPr>
      <cdr:spPr>
        <a:xfrm xmlns:a="http://schemas.openxmlformats.org/drawingml/2006/main" rot="16200000">
          <a:off x="6820876" y="411520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17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18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9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0.87372</cdr:x>
      <cdr:y>0.0228</cdr:y>
    </cdr:from>
    <cdr:to>
      <cdr:x>0.9914</cdr:x>
      <cdr:y>0.1996</cdr:y>
    </cdr:to>
    <cdr:pic>
      <cdr:nvPicPr>
        <cdr:cNvPr id="21" name="8 Imagen"/>
        <cdr:cNvPicPr preferRelativeResize="0">
          <a:picLocks xmlns:a="http://schemas.openxmlformats.org/drawingml/2006/main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555158" y="148570"/>
          <a:ext cx="1152306" cy="1152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0.03729</cdr:x>
      <cdr:y>0.05598</cdr:y>
    </cdr:from>
    <cdr:to>
      <cdr:x>0.8476</cdr:x>
      <cdr:y>0.12263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365125" y="341758"/>
          <a:ext cx="7934325" cy="406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 b="1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rPr>
            <a:t>PARTIDO DE</a:t>
          </a:r>
          <a:r>
            <a:rPr lang="es-MX" sz="1500" b="1" baseline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rPr>
            <a:t> LA REVOLUCIÓN DEMOCRÁTICA</a:t>
          </a:r>
          <a:endParaRPr lang="es-MX" sz="1500" b="1">
            <a:solidFill>
              <a:schemeClr val="tx1">
                <a:lumMod val="75000"/>
                <a:lumOff val="25000"/>
              </a:schemeClr>
            </a:solidFill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0.03826</cdr:x>
      <cdr:y>0.01456</cdr:y>
    </cdr:from>
    <cdr:to>
      <cdr:x>0.85538</cdr:x>
      <cdr:y>0.0598</cdr:y>
    </cdr:to>
    <cdr:sp macro="" textlink="">
      <cdr:nvSpPr>
        <cdr:cNvPr id="5" name="2 CuadroTexto"/>
        <cdr:cNvSpPr txBox="1"/>
      </cdr:nvSpPr>
      <cdr:spPr>
        <a:xfrm xmlns:a="http://schemas.openxmlformats.org/drawingml/2006/main">
          <a:off x="374650" y="88900"/>
          <a:ext cx="80010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>
              <a:latin typeface="Arial Black" panose="020B0A04020102020204" pitchFamily="34" charset="0"/>
            </a:rPr>
            <a:t>RESULTADOS ELECTORALES DE AYUNTAMIENTO POR PARTIDO 2016</a:t>
          </a:r>
        </a:p>
      </cdr:txBody>
    </cdr:sp>
  </cdr:relSizeAnchor>
  <cdr:relSizeAnchor xmlns:cdr="http://schemas.openxmlformats.org/drawingml/2006/chartDrawing">
    <cdr:from>
      <cdr:x>0.05514</cdr:x>
      <cdr:y>0.85375</cdr:y>
    </cdr:from>
    <cdr:to>
      <cdr:x>0.31105</cdr:x>
      <cdr:y>0.90526</cdr:y>
    </cdr:to>
    <cdr:sp macro="" textlink="">
      <cdr:nvSpPr>
        <cdr:cNvPr id="6" name="8 Abrir llave"/>
        <cdr:cNvSpPr/>
      </cdr:nvSpPr>
      <cdr:spPr>
        <a:xfrm xmlns:a="http://schemas.openxmlformats.org/drawingml/2006/main" rot="16200000">
          <a:off x="1635991" y="3635086"/>
          <a:ext cx="285750" cy="248631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11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13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6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0.31952</cdr:x>
      <cdr:y>0.85374</cdr:y>
    </cdr:from>
    <cdr:to>
      <cdr:x>0.57543</cdr:x>
      <cdr:y>0.90526</cdr:y>
    </cdr:to>
    <cdr:sp macro="" textlink="">
      <cdr:nvSpPr>
        <cdr:cNvPr id="20" name="8 Abrir llave"/>
        <cdr:cNvSpPr/>
      </cdr:nvSpPr>
      <cdr:spPr>
        <a:xfrm xmlns:a="http://schemas.openxmlformats.org/drawingml/2006/main" rot="16200000">
          <a:off x="4224253" y="411691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0.58471</cdr:x>
      <cdr:y>0.85346</cdr:y>
    </cdr:from>
    <cdr:to>
      <cdr:x>0.84062</cdr:x>
      <cdr:y>0.90498</cdr:y>
    </cdr:to>
    <cdr:sp macro="" textlink="">
      <cdr:nvSpPr>
        <cdr:cNvPr id="22" name="8 Abrir llave"/>
        <cdr:cNvSpPr/>
      </cdr:nvSpPr>
      <cdr:spPr>
        <a:xfrm xmlns:a="http://schemas.openxmlformats.org/drawingml/2006/main" rot="16200000">
          <a:off x="6820876" y="411520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24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25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26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0.87372</cdr:x>
      <cdr:y>0.0228</cdr:y>
    </cdr:from>
    <cdr:to>
      <cdr:x>0.9914</cdr:x>
      <cdr:y>0.19407</cdr:y>
    </cdr:to>
    <cdr:pic>
      <cdr:nvPicPr>
        <cdr:cNvPr id="27" name="8 Imagen"/>
        <cdr:cNvPicPr preferRelativeResize="0">
          <a:picLocks xmlns:a="http://schemas.openxmlformats.org/drawingml/2006/main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555204" y="148565"/>
          <a:ext cx="1152287" cy="1116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0.86025</cdr:x>
      <cdr:y>0.58374</cdr:y>
    </cdr:from>
    <cdr:to>
      <cdr:x>0.97793</cdr:x>
      <cdr:y>0.92525</cdr:y>
    </cdr:to>
    <cdr:sp macro="" textlink="">
      <cdr:nvSpPr>
        <cdr:cNvPr id="30" name="1 CuadroTexto"/>
        <cdr:cNvSpPr txBox="1"/>
      </cdr:nvSpPr>
      <cdr:spPr>
        <a:xfrm xmlns:a="http://schemas.openxmlformats.org/drawingml/2006/main">
          <a:off x="7982889" y="3347194"/>
          <a:ext cx="1092038" cy="1958230"/>
        </a:xfrm>
        <a:prstGeom xmlns:a="http://schemas.openxmlformats.org/drawingml/2006/main" prst="rect">
          <a:avLst/>
        </a:prstGeom>
        <a:solidFill xmlns:a="http://schemas.openxmlformats.org/drawingml/2006/main">
          <a:srgbClr val="ED93CD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1"/>
            <a:t>Mayor</a:t>
          </a:r>
          <a:r>
            <a:rPr lang="es-MX" sz="1100" b="1" baseline="0"/>
            <a:t> Votación </a:t>
          </a:r>
        </a:p>
        <a:p xmlns:a="http://schemas.openxmlformats.org/drawingml/2006/main">
          <a:r>
            <a:rPr lang="es-MX" sz="1100" b="1" baseline="0"/>
            <a:t>H=4     M=2</a:t>
          </a:r>
        </a:p>
        <a:p xmlns:a="http://schemas.openxmlformats.org/drawingml/2006/main">
          <a:endParaRPr lang="es-MX" sz="1100" b="1" baseline="0"/>
        </a:p>
        <a:p xmlns:a="http://schemas.openxmlformats.org/drawingml/2006/main">
          <a:r>
            <a:rPr lang="es-MX" sz="1100" b="1" baseline="0"/>
            <a:t>Media Votación</a:t>
          </a:r>
        </a:p>
        <a:p xmlns:a="http://schemas.openxmlformats.org/drawingml/2006/main">
          <a:r>
            <a:rPr lang="es-MX" sz="1100" b="1" baseline="0"/>
            <a:t>H=3      M=3</a:t>
          </a:r>
        </a:p>
        <a:p xmlns:a="http://schemas.openxmlformats.org/drawingml/2006/main">
          <a:endParaRPr lang="es-MX" sz="1100" b="1" baseline="0"/>
        </a:p>
        <a:p xmlns:a="http://schemas.openxmlformats.org/drawingml/2006/main">
          <a:r>
            <a:rPr lang="es-MX" sz="1100" b="1" baseline="0"/>
            <a:t>Menor Votación</a:t>
          </a:r>
        </a:p>
        <a:p xmlns:a="http://schemas.openxmlformats.org/drawingml/2006/main">
          <a:r>
            <a:rPr lang="es-MX" sz="1100" b="1" baseline="0"/>
            <a:t>H=2      M=4</a:t>
          </a:r>
          <a:endParaRPr lang="es-MX" sz="1100" b="1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0.03729</cdr:x>
      <cdr:y>0.05598</cdr:y>
    </cdr:from>
    <cdr:to>
      <cdr:x>0.8476</cdr:x>
      <cdr:y>0.12263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65125" y="341758"/>
          <a:ext cx="7934325" cy="406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 b="1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rPr>
            <a:t>PARTIDO DEL TRABAJO</a:t>
          </a:r>
        </a:p>
      </cdr:txBody>
    </cdr:sp>
  </cdr:relSizeAnchor>
  <cdr:relSizeAnchor xmlns:cdr="http://schemas.openxmlformats.org/drawingml/2006/chartDrawing">
    <cdr:from>
      <cdr:x>0.03826</cdr:x>
      <cdr:y>0.01456</cdr:y>
    </cdr:from>
    <cdr:to>
      <cdr:x>0.85538</cdr:x>
      <cdr:y>0.0598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74650" y="88900"/>
          <a:ext cx="80010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>
              <a:latin typeface="Arial Black" panose="020B0A04020102020204" pitchFamily="34" charset="0"/>
            </a:rPr>
            <a:t>RESULTADOS ELECTORALES DISTRITAL RP POR PARTIDO 2016</a:t>
          </a:r>
        </a:p>
      </cdr:txBody>
    </cdr:sp>
  </cdr:relSizeAnchor>
  <cdr:relSizeAnchor xmlns:cdr="http://schemas.openxmlformats.org/drawingml/2006/chartDrawing">
    <cdr:from>
      <cdr:x>0.05514</cdr:x>
      <cdr:y>0.85375</cdr:y>
    </cdr:from>
    <cdr:to>
      <cdr:x>0.31105</cdr:x>
      <cdr:y>0.90526</cdr:y>
    </cdr:to>
    <cdr:sp macro="" textlink="">
      <cdr:nvSpPr>
        <cdr:cNvPr id="7" name="8 Abrir llave"/>
        <cdr:cNvSpPr/>
      </cdr:nvSpPr>
      <cdr:spPr>
        <a:xfrm xmlns:a="http://schemas.openxmlformats.org/drawingml/2006/main" rot="16200000">
          <a:off x="1635991" y="3635086"/>
          <a:ext cx="285750" cy="248631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8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9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0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0.87433</cdr:x>
      <cdr:y>0.01849</cdr:y>
    </cdr:from>
    <cdr:to>
      <cdr:x>0.98663</cdr:x>
      <cdr:y>0.19771</cdr:y>
    </cdr:to>
    <cdr:pic>
      <cdr:nvPicPr>
        <cdr:cNvPr id="12" name="8 Imagen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494566" y="112569"/>
          <a:ext cx="1091046" cy="109104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0.31952</cdr:x>
      <cdr:y>0.85374</cdr:y>
    </cdr:from>
    <cdr:to>
      <cdr:x>0.57543</cdr:x>
      <cdr:y>0.90526</cdr:y>
    </cdr:to>
    <cdr:sp macro="" textlink="">
      <cdr:nvSpPr>
        <cdr:cNvPr id="14" name="8 Abrir llave"/>
        <cdr:cNvSpPr/>
      </cdr:nvSpPr>
      <cdr:spPr>
        <a:xfrm xmlns:a="http://schemas.openxmlformats.org/drawingml/2006/main" rot="16200000">
          <a:off x="4224253" y="411691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0.58471</cdr:x>
      <cdr:y>0.85346</cdr:y>
    </cdr:from>
    <cdr:to>
      <cdr:x>0.84062</cdr:x>
      <cdr:y>0.90498</cdr:y>
    </cdr:to>
    <cdr:sp macro="" textlink="">
      <cdr:nvSpPr>
        <cdr:cNvPr id="15" name="8 Abrir llave"/>
        <cdr:cNvSpPr/>
      </cdr:nvSpPr>
      <cdr:spPr>
        <a:xfrm xmlns:a="http://schemas.openxmlformats.org/drawingml/2006/main" rot="16200000">
          <a:off x="6820876" y="411520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17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18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9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0.8746</cdr:x>
      <cdr:y>0.01872</cdr:y>
    </cdr:from>
    <cdr:to>
      <cdr:x>0.98622</cdr:x>
      <cdr:y>0.19771</cdr:y>
    </cdr:to>
    <cdr:pic>
      <cdr:nvPicPr>
        <cdr:cNvPr id="21" name="8 Imagen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563821" y="113347"/>
          <a:ext cx="1092942" cy="108404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0.86219</cdr:x>
      <cdr:y>0.61362</cdr:y>
    </cdr:from>
    <cdr:to>
      <cdr:x>0.97987</cdr:x>
      <cdr:y>0.9723</cdr:y>
    </cdr:to>
    <cdr:sp macro="" textlink="">
      <cdr:nvSpPr>
        <cdr:cNvPr id="16" name="1 CuadroTexto"/>
        <cdr:cNvSpPr txBox="1"/>
      </cdr:nvSpPr>
      <cdr:spPr>
        <a:xfrm xmlns:a="http://schemas.openxmlformats.org/drawingml/2006/main">
          <a:off x="7757395" y="3411374"/>
          <a:ext cx="1058804" cy="1994028"/>
        </a:xfrm>
        <a:prstGeom xmlns:a="http://schemas.openxmlformats.org/drawingml/2006/main" prst="rect">
          <a:avLst/>
        </a:prstGeom>
        <a:solidFill xmlns:a="http://schemas.openxmlformats.org/drawingml/2006/main">
          <a:srgbClr val="ED93CD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1" dirty="0"/>
            <a:t>Mayor</a:t>
          </a:r>
          <a:r>
            <a:rPr lang="es-MX" sz="1100" b="1" baseline="0" dirty="0"/>
            <a:t> Votación </a:t>
          </a:r>
        </a:p>
        <a:p xmlns:a="http://schemas.openxmlformats.org/drawingml/2006/main">
          <a:r>
            <a:rPr lang="es-MX" sz="1100" b="1" baseline="0" dirty="0"/>
            <a:t>H=6     M=2</a:t>
          </a:r>
        </a:p>
        <a:p xmlns:a="http://schemas.openxmlformats.org/drawingml/2006/main">
          <a:endParaRPr lang="es-MX" sz="1100" b="1" baseline="0" dirty="0"/>
        </a:p>
        <a:p xmlns:a="http://schemas.openxmlformats.org/drawingml/2006/main">
          <a:r>
            <a:rPr lang="es-MX" sz="1100" b="1" baseline="0" dirty="0"/>
            <a:t>Media Votación</a:t>
          </a:r>
        </a:p>
        <a:p xmlns:a="http://schemas.openxmlformats.org/drawingml/2006/main">
          <a:r>
            <a:rPr lang="es-MX" sz="1100" b="1" baseline="0" dirty="0"/>
            <a:t>H=5      M=3</a:t>
          </a:r>
        </a:p>
        <a:p xmlns:a="http://schemas.openxmlformats.org/drawingml/2006/main">
          <a:endParaRPr lang="es-MX" sz="1100" b="1" baseline="0" dirty="0"/>
        </a:p>
        <a:p xmlns:a="http://schemas.openxmlformats.org/drawingml/2006/main">
          <a:r>
            <a:rPr lang="es-MX" sz="1100" b="1" baseline="0" dirty="0"/>
            <a:t>Menor Votación</a:t>
          </a:r>
        </a:p>
        <a:p xmlns:a="http://schemas.openxmlformats.org/drawingml/2006/main">
          <a:r>
            <a:rPr lang="es-MX" sz="1100" b="1" baseline="0" dirty="0"/>
            <a:t>H=1      M=7</a:t>
          </a:r>
          <a:endParaRPr lang="es-MX" sz="11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0.03729</cdr:x>
      <cdr:y>0.05598</cdr:y>
    </cdr:from>
    <cdr:to>
      <cdr:x>0.8476</cdr:x>
      <cdr:y>0.12263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65125" y="341758"/>
          <a:ext cx="7934325" cy="406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 b="1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rPr>
            <a:t>PARTIDO DEL TRABAJO</a:t>
          </a:r>
        </a:p>
      </cdr:txBody>
    </cdr:sp>
  </cdr:relSizeAnchor>
  <cdr:relSizeAnchor xmlns:cdr="http://schemas.openxmlformats.org/drawingml/2006/chartDrawing">
    <cdr:from>
      <cdr:x>0.03826</cdr:x>
      <cdr:y>0.01456</cdr:y>
    </cdr:from>
    <cdr:to>
      <cdr:x>0.85538</cdr:x>
      <cdr:y>0.0598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74650" y="88900"/>
          <a:ext cx="80010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500">
              <a:latin typeface="Arial Black" panose="020B0A04020102020204" pitchFamily="34" charset="0"/>
            </a:rPr>
            <a:t>RESULTADOS ELECTORALES DE AYUNTAMIENTO POR PARTIDO 2016</a:t>
          </a:r>
        </a:p>
      </cdr:txBody>
    </cdr:sp>
  </cdr:relSizeAnchor>
  <cdr:relSizeAnchor xmlns:cdr="http://schemas.openxmlformats.org/drawingml/2006/chartDrawing">
    <cdr:from>
      <cdr:x>0.05514</cdr:x>
      <cdr:y>0.85375</cdr:y>
    </cdr:from>
    <cdr:to>
      <cdr:x>0.31105</cdr:x>
      <cdr:y>0.90526</cdr:y>
    </cdr:to>
    <cdr:sp macro="" textlink="">
      <cdr:nvSpPr>
        <cdr:cNvPr id="7" name="8 Abrir llave"/>
        <cdr:cNvSpPr/>
      </cdr:nvSpPr>
      <cdr:spPr>
        <a:xfrm xmlns:a="http://schemas.openxmlformats.org/drawingml/2006/main" rot="16200000">
          <a:off x="1635991" y="3635086"/>
          <a:ext cx="285750" cy="248631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8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9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0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0.87433</cdr:x>
      <cdr:y>0.01849</cdr:y>
    </cdr:from>
    <cdr:to>
      <cdr:x>0.98663</cdr:x>
      <cdr:y>0.19771</cdr:y>
    </cdr:to>
    <cdr:pic>
      <cdr:nvPicPr>
        <cdr:cNvPr id="12" name="8 Imagen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494566" y="112569"/>
          <a:ext cx="1091046" cy="109104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0.31952</cdr:x>
      <cdr:y>0.85374</cdr:y>
    </cdr:from>
    <cdr:to>
      <cdr:x>0.57543</cdr:x>
      <cdr:y>0.90526</cdr:y>
    </cdr:to>
    <cdr:sp macro="" textlink="">
      <cdr:nvSpPr>
        <cdr:cNvPr id="14" name="8 Abrir llave"/>
        <cdr:cNvSpPr/>
      </cdr:nvSpPr>
      <cdr:spPr>
        <a:xfrm xmlns:a="http://schemas.openxmlformats.org/drawingml/2006/main" rot="16200000">
          <a:off x="4224253" y="411691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0.58471</cdr:x>
      <cdr:y>0.85346</cdr:y>
    </cdr:from>
    <cdr:to>
      <cdr:x>0.84062</cdr:x>
      <cdr:y>0.90498</cdr:y>
    </cdr:to>
    <cdr:sp macro="" textlink="">
      <cdr:nvSpPr>
        <cdr:cNvPr id="15" name="8 Abrir llave"/>
        <cdr:cNvSpPr/>
      </cdr:nvSpPr>
      <cdr:spPr>
        <a:xfrm xmlns:a="http://schemas.openxmlformats.org/drawingml/2006/main" rot="16200000">
          <a:off x="6820876" y="4115204"/>
          <a:ext cx="314557" cy="2505794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0.07041</cdr:x>
      <cdr:y>0.91562</cdr:y>
    </cdr:from>
    <cdr:to>
      <cdr:x>0.2959</cdr:x>
      <cdr:y>0.95621</cdr:y>
    </cdr:to>
    <cdr:sp macro="" textlink="">
      <cdr:nvSpPr>
        <cdr:cNvPr id="17" name="1 CuadroTexto"/>
        <cdr:cNvSpPr txBox="1"/>
      </cdr:nvSpPr>
      <cdr:spPr>
        <a:xfrm xmlns:a="http://schemas.openxmlformats.org/drawingml/2006/main">
          <a:off x="684068" y="5078559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MAYOR VOTACIÓN</a:t>
          </a:r>
        </a:p>
      </cdr:txBody>
    </cdr:sp>
  </cdr:relSizeAnchor>
  <cdr:relSizeAnchor xmlns:cdr="http://schemas.openxmlformats.org/drawingml/2006/chartDrawing">
    <cdr:from>
      <cdr:x>0.33856</cdr:x>
      <cdr:y>0.91463</cdr:y>
    </cdr:from>
    <cdr:to>
      <cdr:x>0.56405</cdr:x>
      <cdr:y>0.95522</cdr:y>
    </cdr:to>
    <cdr:sp macro="" textlink="">
      <cdr:nvSpPr>
        <cdr:cNvPr id="18" name="1 CuadroTexto"/>
        <cdr:cNvSpPr txBox="1"/>
      </cdr:nvSpPr>
      <cdr:spPr>
        <a:xfrm xmlns:a="http://schemas.openxmlformats.org/drawingml/2006/main">
          <a:off x="3289301" y="5073073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MEDIA VOTACIÓN</a:t>
          </a:r>
        </a:p>
      </cdr:txBody>
    </cdr:sp>
  </cdr:relSizeAnchor>
  <cdr:relSizeAnchor xmlns:cdr="http://schemas.openxmlformats.org/drawingml/2006/chartDrawing">
    <cdr:from>
      <cdr:x>0.60059</cdr:x>
      <cdr:y>0.90682</cdr:y>
    </cdr:from>
    <cdr:to>
      <cdr:x>0.82608</cdr:x>
      <cdr:y>0.94741</cdr:y>
    </cdr:to>
    <cdr:sp macro="" textlink="">
      <cdr:nvSpPr>
        <cdr:cNvPr id="19" name="1 CuadroTexto"/>
        <cdr:cNvSpPr txBox="1"/>
      </cdr:nvSpPr>
      <cdr:spPr>
        <a:xfrm xmlns:a="http://schemas.openxmlformats.org/drawingml/2006/main">
          <a:off x="5835072" y="5029777"/>
          <a:ext cx="2190750" cy="225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>
              <a:solidFill>
                <a:schemeClr val="accent2">
                  <a:lumMod val="75000"/>
                </a:schemeClr>
              </a:solidFill>
            </a:rPr>
            <a:t>MENOR VOTACIÓN</a:t>
          </a:r>
        </a:p>
      </cdr:txBody>
    </cdr:sp>
  </cdr:relSizeAnchor>
  <cdr:relSizeAnchor xmlns:cdr="http://schemas.openxmlformats.org/drawingml/2006/chartDrawing">
    <cdr:from>
      <cdr:x>0.8746</cdr:x>
      <cdr:y>0.01872</cdr:y>
    </cdr:from>
    <cdr:to>
      <cdr:x>0.99225</cdr:x>
      <cdr:y>0.19552</cdr:y>
    </cdr:to>
    <cdr:pic>
      <cdr:nvPicPr>
        <cdr:cNvPr id="21" name="8 Imagen"/>
        <cdr:cNvPicPr preferRelativeResize="0">
          <a:picLocks xmlns:a="http://schemas.openxmlformats.org/drawingml/2006/main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563821" y="121980"/>
          <a:ext cx="1152000" cy="1152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0.86414</cdr:x>
      <cdr:y>0.58959</cdr:y>
    </cdr:from>
    <cdr:to>
      <cdr:x>0.98182</cdr:x>
      <cdr:y>0.92763</cdr:y>
    </cdr:to>
    <cdr:sp macro="" textlink="">
      <cdr:nvSpPr>
        <cdr:cNvPr id="16" name="1 CuadroTexto"/>
        <cdr:cNvSpPr txBox="1"/>
      </cdr:nvSpPr>
      <cdr:spPr>
        <a:xfrm xmlns:a="http://schemas.openxmlformats.org/drawingml/2006/main">
          <a:off x="7775007" y="3414434"/>
          <a:ext cx="1058813" cy="1957666"/>
        </a:xfrm>
        <a:prstGeom xmlns:a="http://schemas.openxmlformats.org/drawingml/2006/main" prst="rect">
          <a:avLst/>
        </a:prstGeom>
        <a:solidFill xmlns:a="http://schemas.openxmlformats.org/drawingml/2006/main">
          <a:srgbClr val="ED93CD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1"/>
            <a:t>Mayor</a:t>
          </a:r>
          <a:r>
            <a:rPr lang="es-MX" sz="1100" b="1" baseline="0"/>
            <a:t> Votación </a:t>
          </a:r>
        </a:p>
        <a:p xmlns:a="http://schemas.openxmlformats.org/drawingml/2006/main">
          <a:r>
            <a:rPr lang="es-MX" sz="1100" b="1" baseline="0"/>
            <a:t>H=2     M=4</a:t>
          </a:r>
        </a:p>
        <a:p xmlns:a="http://schemas.openxmlformats.org/drawingml/2006/main">
          <a:endParaRPr lang="es-MX" sz="1100" b="1" baseline="0"/>
        </a:p>
        <a:p xmlns:a="http://schemas.openxmlformats.org/drawingml/2006/main">
          <a:r>
            <a:rPr lang="es-MX" sz="1100" b="1" baseline="0"/>
            <a:t>Media Votación</a:t>
          </a:r>
        </a:p>
        <a:p xmlns:a="http://schemas.openxmlformats.org/drawingml/2006/main">
          <a:r>
            <a:rPr lang="es-MX" sz="1100" b="1" baseline="0"/>
            <a:t>H=3      M=3</a:t>
          </a:r>
        </a:p>
        <a:p xmlns:a="http://schemas.openxmlformats.org/drawingml/2006/main">
          <a:endParaRPr lang="es-MX" sz="1100" b="1" baseline="0"/>
        </a:p>
        <a:p xmlns:a="http://schemas.openxmlformats.org/drawingml/2006/main">
          <a:r>
            <a:rPr lang="es-MX" sz="1100" b="1" baseline="0"/>
            <a:t>Menor Votación</a:t>
          </a:r>
        </a:p>
        <a:p xmlns:a="http://schemas.openxmlformats.org/drawingml/2006/main">
          <a:r>
            <a:rPr lang="es-MX" sz="1100" b="1" baseline="0"/>
            <a:t>H=0      M=0</a:t>
          </a:r>
          <a:endParaRPr lang="es-MX" sz="1100" b="1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61" tIns="47780" rIns="95561" bIns="47780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5561" tIns="47780" rIns="95561" bIns="47780" rtlCol="0"/>
          <a:lstStyle>
            <a:lvl1pPr algn="r">
              <a:defRPr sz="1300"/>
            </a:lvl1pPr>
          </a:lstStyle>
          <a:p>
            <a:fld id="{D6136C2F-1F1A-4098-A366-AA8F5F46BE93}" type="datetimeFigureOut">
              <a:rPr lang="es-MX" smtClean="0"/>
              <a:t>20/03/2019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4"/>
          </a:xfrm>
          <a:prstGeom prst="rect">
            <a:avLst/>
          </a:prstGeom>
        </p:spPr>
        <p:txBody>
          <a:bodyPr vert="horz" lIns="95561" tIns="47780" rIns="95561" bIns="47780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4"/>
          </a:xfrm>
          <a:prstGeom prst="rect">
            <a:avLst/>
          </a:prstGeom>
        </p:spPr>
        <p:txBody>
          <a:bodyPr vert="horz" lIns="95561" tIns="47780" rIns="95561" bIns="47780" rtlCol="0" anchor="b"/>
          <a:lstStyle>
            <a:lvl1pPr algn="r">
              <a:defRPr sz="1300"/>
            </a:lvl1pPr>
          </a:lstStyle>
          <a:p>
            <a:fld id="{09B0989C-8E00-4F56-ACE5-C5CE4FDA0B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5347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119505"/>
            <a:ext cx="8640366" cy="238152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592866"/>
            <a:ext cx="8640366" cy="1651546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9637-D7EF-4DED-AB80-4837869B2A3E}" type="datetimeFigureOut">
              <a:rPr lang="es-MX" smtClean="0"/>
              <a:t>20/03/2019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A6DE-B0C9-47C2-A09D-C7F8A3BFFA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189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9637-D7EF-4DED-AB80-4837869B2A3E}" type="datetimeFigureOut">
              <a:rPr lang="es-MX" smtClean="0"/>
              <a:t>20/03/2019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A6DE-B0C9-47C2-A09D-C7F8A3BFFA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31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49" y="364195"/>
            <a:ext cx="2484105" cy="579704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3" y="364195"/>
            <a:ext cx="7308310" cy="579704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9637-D7EF-4DED-AB80-4837869B2A3E}" type="datetimeFigureOut">
              <a:rPr lang="es-MX" smtClean="0"/>
              <a:t>20/03/2019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A6DE-B0C9-47C2-A09D-C7F8A3BFFA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642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9637-D7EF-4DED-AB80-4837869B2A3E}" type="datetimeFigureOut">
              <a:rPr lang="es-MX" smtClean="0"/>
              <a:t>20/03/2019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A6DE-B0C9-47C2-A09D-C7F8A3BFFA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055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3" y="1705385"/>
            <a:ext cx="9936421" cy="2845473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3" y="4577778"/>
            <a:ext cx="9936421" cy="1496367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9637-D7EF-4DED-AB80-4837869B2A3E}" type="datetimeFigureOut">
              <a:rPr lang="es-MX" smtClean="0"/>
              <a:t>20/03/2019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A6DE-B0C9-47C2-A09D-C7F8A3BFFA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539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1820976"/>
            <a:ext cx="4896207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1820976"/>
            <a:ext cx="4896207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9637-D7EF-4DED-AB80-4837869B2A3E}" type="datetimeFigureOut">
              <a:rPr lang="es-MX" smtClean="0"/>
              <a:t>20/03/2019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A6DE-B0C9-47C2-A09D-C7F8A3BFFA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588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364196"/>
            <a:ext cx="9936421" cy="1322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1676882"/>
            <a:ext cx="4873706" cy="821814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2498697"/>
            <a:ext cx="4873706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7" y="1676882"/>
            <a:ext cx="4897708" cy="821814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7" y="2498697"/>
            <a:ext cx="489770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9637-D7EF-4DED-AB80-4837869B2A3E}" type="datetimeFigureOut">
              <a:rPr lang="es-MX" smtClean="0"/>
              <a:t>20/03/2019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A6DE-B0C9-47C2-A09D-C7F8A3BFFA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532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9637-D7EF-4DED-AB80-4837869B2A3E}" type="datetimeFigureOut">
              <a:rPr lang="es-MX" smtClean="0"/>
              <a:t>20/03/2019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A6DE-B0C9-47C2-A09D-C7F8A3BFFA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490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9637-D7EF-4DED-AB80-4837869B2A3E}" type="datetimeFigureOut">
              <a:rPr lang="es-MX" smtClean="0"/>
              <a:t>20/03/2019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A6DE-B0C9-47C2-A09D-C7F8A3BFFA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256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56036"/>
            <a:ext cx="3715657" cy="1596126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984911"/>
            <a:ext cx="5832247" cy="4861216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2052161"/>
            <a:ext cx="3715657" cy="3801883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9637-D7EF-4DED-AB80-4837869B2A3E}" type="datetimeFigureOut">
              <a:rPr lang="es-MX" smtClean="0"/>
              <a:t>20/03/2019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A6DE-B0C9-47C2-A09D-C7F8A3BFFA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590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56036"/>
            <a:ext cx="3715657" cy="1596126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984911"/>
            <a:ext cx="5832247" cy="4861216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2052161"/>
            <a:ext cx="3715657" cy="3801883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9637-D7EF-4DED-AB80-4837869B2A3E}" type="datetimeFigureOut">
              <a:rPr lang="es-MX" smtClean="0"/>
              <a:t>20/03/2019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A6DE-B0C9-47C2-A09D-C7F8A3BFFA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852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364196"/>
            <a:ext cx="9936421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820976"/>
            <a:ext cx="9936421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6340166"/>
            <a:ext cx="2592110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F9637-D7EF-4DED-AB80-4837869B2A3E}" type="datetimeFigureOut">
              <a:rPr lang="es-MX" smtClean="0"/>
              <a:t>20/03/2019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6340166"/>
            <a:ext cx="388816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6340166"/>
            <a:ext cx="2592110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7A6DE-B0C9-47C2-A09D-C7F8A3BFFA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680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89" y="1632088"/>
            <a:ext cx="400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69630" y="199292"/>
            <a:ext cx="3059723" cy="1324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41030" y="1060938"/>
            <a:ext cx="11479458" cy="45719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/>
          </a:p>
        </p:txBody>
      </p:sp>
      <p:pic>
        <p:nvPicPr>
          <p:cNvPr id="13" name="12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685" r="47559" b="14164"/>
          <a:stretch/>
        </p:blipFill>
        <p:spPr>
          <a:xfrm>
            <a:off x="3223487" y="3489463"/>
            <a:ext cx="3744776" cy="1763507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038225" y="2124685"/>
            <a:ext cx="811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solidFill>
                  <a:srgbClr val="993366"/>
                </a:solidFill>
              </a:rPr>
              <a:t>Resultados electorales 2016</a:t>
            </a:r>
            <a:endParaRPr lang="es-MX" sz="5400" b="1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50376" y="245660"/>
            <a:ext cx="1542197" cy="1323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4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685" r="47559" b="14164"/>
          <a:stretch/>
        </p:blipFill>
        <p:spPr>
          <a:xfrm>
            <a:off x="9376012" y="1009934"/>
            <a:ext cx="1856096" cy="802922"/>
          </a:xfrm>
          <a:prstGeom prst="rect">
            <a:avLst/>
          </a:prstGeom>
        </p:spPr>
      </p:pic>
      <p:graphicFrame>
        <p:nvGraphicFramePr>
          <p:cNvPr id="8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860582"/>
              </p:ext>
            </p:extLst>
          </p:nvPr>
        </p:nvGraphicFramePr>
        <p:xfrm>
          <a:off x="341867" y="245660"/>
          <a:ext cx="8938611" cy="5854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862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1950" y="219075"/>
            <a:ext cx="16002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690443"/>
              </p:ext>
            </p:extLst>
          </p:nvPr>
        </p:nvGraphicFramePr>
        <p:xfrm>
          <a:off x="228600" y="219075"/>
          <a:ext cx="9124950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5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685" r="47559" b="14164"/>
          <a:stretch/>
        </p:blipFill>
        <p:spPr>
          <a:xfrm>
            <a:off x="9376012" y="1009934"/>
            <a:ext cx="1856096" cy="80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50376" y="245660"/>
            <a:ext cx="1542197" cy="1323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4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685" r="47559" b="14164"/>
          <a:stretch/>
        </p:blipFill>
        <p:spPr>
          <a:xfrm>
            <a:off x="9376012" y="1009934"/>
            <a:ext cx="1856096" cy="802922"/>
          </a:xfrm>
          <a:prstGeom prst="rect">
            <a:avLst/>
          </a:prstGeom>
        </p:spPr>
      </p:pic>
      <p:graphicFrame>
        <p:nvGraphicFramePr>
          <p:cNvPr id="7" name="11 Gráfico"/>
          <p:cNvGraphicFramePr>
            <a:graphicFrameLocks/>
          </p:cNvGraphicFramePr>
          <p:nvPr/>
        </p:nvGraphicFramePr>
        <p:xfrm>
          <a:off x="3101975" y="58780363"/>
          <a:ext cx="9791700" cy="610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526014"/>
              </p:ext>
            </p:extLst>
          </p:nvPr>
        </p:nvGraphicFramePr>
        <p:xfrm>
          <a:off x="317924" y="245660"/>
          <a:ext cx="9058088" cy="5759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685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685" r="47559" b="14164"/>
          <a:stretch/>
        </p:blipFill>
        <p:spPr>
          <a:xfrm>
            <a:off x="9376012" y="1009934"/>
            <a:ext cx="1856096" cy="80292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38150" y="228600"/>
            <a:ext cx="1533525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864115"/>
              </p:ext>
            </p:extLst>
          </p:nvPr>
        </p:nvGraphicFramePr>
        <p:xfrm>
          <a:off x="192883" y="228600"/>
          <a:ext cx="9106929" cy="574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46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50376" y="245660"/>
            <a:ext cx="1542197" cy="1323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4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685" r="47559" b="14164"/>
          <a:stretch/>
        </p:blipFill>
        <p:spPr>
          <a:xfrm>
            <a:off x="9376012" y="1009934"/>
            <a:ext cx="1856096" cy="802922"/>
          </a:xfrm>
          <a:prstGeom prst="rect">
            <a:avLst/>
          </a:prstGeom>
        </p:spPr>
      </p:pic>
      <p:graphicFrame>
        <p:nvGraphicFramePr>
          <p:cNvPr id="8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692198"/>
              </p:ext>
            </p:extLst>
          </p:nvPr>
        </p:nvGraphicFramePr>
        <p:xfrm>
          <a:off x="273844" y="159935"/>
          <a:ext cx="9102168" cy="580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3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685" r="47559" b="14164"/>
          <a:stretch/>
        </p:blipFill>
        <p:spPr>
          <a:xfrm>
            <a:off x="9376012" y="1009934"/>
            <a:ext cx="1856096" cy="80292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38150" y="238125"/>
            <a:ext cx="1514475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701288"/>
              </p:ext>
            </p:extLst>
          </p:nvPr>
        </p:nvGraphicFramePr>
        <p:xfrm>
          <a:off x="371475" y="238126"/>
          <a:ext cx="9096376" cy="573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43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50376" y="245660"/>
            <a:ext cx="1542197" cy="1323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4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685" r="47559" b="14164"/>
          <a:stretch/>
        </p:blipFill>
        <p:spPr>
          <a:xfrm>
            <a:off x="9376012" y="1009934"/>
            <a:ext cx="1856096" cy="802922"/>
          </a:xfrm>
          <a:prstGeom prst="rect">
            <a:avLst/>
          </a:prstGeom>
        </p:spPr>
      </p:pic>
      <p:graphicFrame>
        <p:nvGraphicFramePr>
          <p:cNvPr id="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07958"/>
              </p:ext>
            </p:extLst>
          </p:nvPr>
        </p:nvGraphicFramePr>
        <p:xfrm>
          <a:off x="157004" y="245661"/>
          <a:ext cx="9027939" cy="5882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150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685" r="47559" b="14164"/>
          <a:stretch/>
        </p:blipFill>
        <p:spPr>
          <a:xfrm>
            <a:off x="9376012" y="1009934"/>
            <a:ext cx="1856096" cy="80292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47675" y="219075"/>
            <a:ext cx="1533525" cy="133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850926"/>
              </p:ext>
            </p:extLst>
          </p:nvPr>
        </p:nvGraphicFramePr>
        <p:xfrm>
          <a:off x="328612" y="219075"/>
          <a:ext cx="9158288" cy="581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408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50376" y="245660"/>
            <a:ext cx="1542197" cy="1323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4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685" r="47559" b="14164"/>
          <a:stretch/>
        </p:blipFill>
        <p:spPr>
          <a:xfrm>
            <a:off x="9376012" y="1009934"/>
            <a:ext cx="1856096" cy="802922"/>
          </a:xfrm>
          <a:prstGeom prst="rect">
            <a:avLst/>
          </a:prstGeom>
        </p:spPr>
      </p:pic>
      <p:graphicFrame>
        <p:nvGraphicFramePr>
          <p:cNvPr id="8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062995"/>
              </p:ext>
            </p:extLst>
          </p:nvPr>
        </p:nvGraphicFramePr>
        <p:xfrm>
          <a:off x="245270" y="143669"/>
          <a:ext cx="8946356" cy="6038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56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685" r="47559" b="14164"/>
          <a:stretch/>
        </p:blipFill>
        <p:spPr>
          <a:xfrm>
            <a:off x="9376012" y="1009934"/>
            <a:ext cx="1856096" cy="802922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447675" y="219075"/>
            <a:ext cx="1533525" cy="133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8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3949"/>
              </p:ext>
            </p:extLst>
          </p:nvPr>
        </p:nvGraphicFramePr>
        <p:xfrm>
          <a:off x="512360" y="306387"/>
          <a:ext cx="8863652" cy="5570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292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23081" y="300251"/>
            <a:ext cx="1473958" cy="1419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685" r="47559" b="14164"/>
          <a:stretch/>
        </p:blipFill>
        <p:spPr>
          <a:xfrm>
            <a:off x="9376012" y="1009934"/>
            <a:ext cx="1856096" cy="802922"/>
          </a:xfrm>
          <a:prstGeom prst="rect">
            <a:avLst/>
          </a:prstGeom>
        </p:spPr>
      </p:pic>
      <p:graphicFrame>
        <p:nvGraphicFramePr>
          <p:cNvPr id="7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784694"/>
              </p:ext>
            </p:extLst>
          </p:nvPr>
        </p:nvGraphicFramePr>
        <p:xfrm>
          <a:off x="309115" y="300251"/>
          <a:ext cx="8807590" cy="5909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54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625" y="314325"/>
            <a:ext cx="1524000" cy="1200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617622"/>
              </p:ext>
            </p:extLst>
          </p:nvPr>
        </p:nvGraphicFramePr>
        <p:xfrm>
          <a:off x="447676" y="238125"/>
          <a:ext cx="8553450" cy="607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5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685" r="47559" b="14164"/>
          <a:stretch/>
        </p:blipFill>
        <p:spPr>
          <a:xfrm>
            <a:off x="9376012" y="1009934"/>
            <a:ext cx="1856096" cy="80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8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450376" y="245660"/>
            <a:ext cx="1542197" cy="1323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5" name="10 Gráfico"/>
          <p:cNvGraphicFramePr>
            <a:graphicFrameLocks/>
          </p:cNvGraphicFramePr>
          <p:nvPr/>
        </p:nvGraphicFramePr>
        <p:xfrm>
          <a:off x="3101975" y="52112863"/>
          <a:ext cx="9791700" cy="610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873908"/>
              </p:ext>
            </p:extLst>
          </p:nvPr>
        </p:nvGraphicFramePr>
        <p:xfrm>
          <a:off x="297382" y="338898"/>
          <a:ext cx="8851265" cy="570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6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685" r="47559" b="14164"/>
          <a:stretch/>
        </p:blipFill>
        <p:spPr>
          <a:xfrm>
            <a:off x="9376012" y="1009934"/>
            <a:ext cx="1856096" cy="80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0525" y="266700"/>
            <a:ext cx="1581150" cy="133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218139"/>
              </p:ext>
            </p:extLst>
          </p:nvPr>
        </p:nvGraphicFramePr>
        <p:xfrm>
          <a:off x="111919" y="196058"/>
          <a:ext cx="9355931" cy="5776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5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685" r="47559" b="14164"/>
          <a:stretch/>
        </p:blipFill>
        <p:spPr>
          <a:xfrm>
            <a:off x="9376012" y="1009934"/>
            <a:ext cx="1856096" cy="80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4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50376" y="245660"/>
            <a:ext cx="1542197" cy="1323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4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685" r="47559" b="14164"/>
          <a:stretch/>
        </p:blipFill>
        <p:spPr>
          <a:xfrm>
            <a:off x="9376012" y="1009934"/>
            <a:ext cx="1856096" cy="802922"/>
          </a:xfrm>
          <a:prstGeom prst="rect">
            <a:avLst/>
          </a:prstGeom>
        </p:spPr>
      </p:pic>
      <p:graphicFrame>
        <p:nvGraphicFramePr>
          <p:cNvPr id="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731487"/>
              </p:ext>
            </p:extLst>
          </p:nvPr>
        </p:nvGraphicFramePr>
        <p:xfrm>
          <a:off x="364092" y="204718"/>
          <a:ext cx="8779908" cy="5882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11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00050" y="247650"/>
            <a:ext cx="1571625" cy="1181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643424"/>
              </p:ext>
            </p:extLst>
          </p:nvPr>
        </p:nvGraphicFramePr>
        <p:xfrm>
          <a:off x="264319" y="247652"/>
          <a:ext cx="9111693" cy="5648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5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685" r="47559" b="14164"/>
          <a:stretch/>
        </p:blipFill>
        <p:spPr>
          <a:xfrm>
            <a:off x="9376012" y="1009934"/>
            <a:ext cx="1856096" cy="80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50376" y="245660"/>
            <a:ext cx="1542197" cy="1323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4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685" r="47559" b="14164"/>
          <a:stretch/>
        </p:blipFill>
        <p:spPr>
          <a:xfrm>
            <a:off x="9376012" y="1009934"/>
            <a:ext cx="1856096" cy="802922"/>
          </a:xfrm>
          <a:prstGeom prst="rect">
            <a:avLst/>
          </a:prstGeom>
        </p:spPr>
      </p:pic>
      <p:graphicFrame>
        <p:nvGraphicFramePr>
          <p:cNvPr id="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115222"/>
              </p:ext>
            </p:extLst>
          </p:nvPr>
        </p:nvGraphicFramePr>
        <p:xfrm>
          <a:off x="378697" y="394897"/>
          <a:ext cx="8997315" cy="555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85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47675" y="228600"/>
            <a:ext cx="1495425" cy="1276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4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685" r="47559" b="14164"/>
          <a:stretch/>
        </p:blipFill>
        <p:spPr>
          <a:xfrm>
            <a:off x="9376012" y="1009934"/>
            <a:ext cx="1856096" cy="802922"/>
          </a:xfrm>
          <a:prstGeom prst="rect">
            <a:avLst/>
          </a:prstGeom>
        </p:spPr>
      </p:pic>
      <p:graphicFrame>
        <p:nvGraphicFramePr>
          <p:cNvPr id="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503476"/>
              </p:ext>
            </p:extLst>
          </p:nvPr>
        </p:nvGraphicFramePr>
        <p:xfrm>
          <a:off x="378619" y="228600"/>
          <a:ext cx="8997393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08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813</TotalTime>
  <Words>1833</Words>
  <Application>Microsoft Office PowerPoint</Application>
  <PresentationFormat>Personalizado</PresentationFormat>
  <Paragraphs>1221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Arturo</dc:creator>
  <cp:lastModifiedBy>Angelina.Zamudio</cp:lastModifiedBy>
  <cp:revision>108</cp:revision>
  <cp:lastPrinted>2017-12-18T20:29:58Z</cp:lastPrinted>
  <dcterms:created xsi:type="dcterms:W3CDTF">2016-09-29T22:36:58Z</dcterms:created>
  <dcterms:modified xsi:type="dcterms:W3CDTF">2019-03-20T18:04:18Z</dcterms:modified>
</cp:coreProperties>
</file>